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58" r:id="rId3"/>
    <p:sldId id="259" r:id="rId4"/>
    <p:sldId id="260" r:id="rId5"/>
    <p:sldId id="261" r:id="rId6"/>
    <p:sldId id="262" r:id="rId7"/>
    <p:sldId id="276" r:id="rId8"/>
    <p:sldId id="278" r:id="rId9"/>
    <p:sldId id="265" r:id="rId10"/>
    <p:sldId id="266" r:id="rId11"/>
    <p:sldId id="273" r:id="rId12"/>
    <p:sldId id="274" r:id="rId13"/>
    <p:sldId id="279" r:id="rId14"/>
    <p:sldId id="277" r:id="rId15"/>
    <p:sldId id="267" r:id="rId16"/>
    <p:sldId id="268" r:id="rId17"/>
    <p:sldId id="269" r:id="rId18"/>
    <p:sldId id="314" r:id="rId19"/>
    <p:sldId id="302" r:id="rId20"/>
    <p:sldId id="303" r:id="rId21"/>
    <p:sldId id="283" r:id="rId22"/>
    <p:sldId id="284" r:id="rId23"/>
    <p:sldId id="285" r:id="rId24"/>
    <p:sldId id="304" r:id="rId25"/>
    <p:sldId id="287" r:id="rId26"/>
    <p:sldId id="288" r:id="rId27"/>
    <p:sldId id="289" r:id="rId28"/>
    <p:sldId id="305" r:id="rId29"/>
    <p:sldId id="291" r:id="rId30"/>
    <p:sldId id="306" r:id="rId31"/>
    <p:sldId id="308" r:id="rId32"/>
    <p:sldId id="294" r:id="rId33"/>
    <p:sldId id="295" r:id="rId34"/>
    <p:sldId id="296" r:id="rId35"/>
    <p:sldId id="309" r:id="rId36"/>
    <p:sldId id="310" r:id="rId37"/>
    <p:sldId id="311" r:id="rId38"/>
    <p:sldId id="300" r:id="rId39"/>
    <p:sldId id="312" r:id="rId40"/>
    <p:sldId id="313" r:id="rId41"/>
    <p:sldId id="315" r:id="rId4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5" d="100"/>
          <a:sy n="55" d="100"/>
        </p:scale>
        <p:origin x="61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C5A364-15F8-4B8F-9986-C151399F59B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id-ID"/>
        </a:p>
      </dgm:t>
    </dgm:pt>
    <dgm:pt modelId="{33E89EB5-06A5-4DDD-9AC4-A90B4C3DAAA6}">
      <dgm:prSet phldrT="[Text]"/>
      <dgm:spPr/>
      <dgm:t>
        <a:bodyPr/>
        <a:lstStyle/>
        <a:p>
          <a:r>
            <a:rPr lang="id-ID" dirty="0"/>
            <a:t>Pendahuluan</a:t>
          </a:r>
        </a:p>
      </dgm:t>
    </dgm:pt>
    <dgm:pt modelId="{8942D463-1321-450D-9977-635724091627}" type="parTrans" cxnId="{9FE84AAC-1EED-4C61-9F7A-E6DC1F6424E5}">
      <dgm:prSet/>
      <dgm:spPr/>
      <dgm:t>
        <a:bodyPr/>
        <a:lstStyle/>
        <a:p>
          <a:endParaRPr lang="id-ID"/>
        </a:p>
      </dgm:t>
    </dgm:pt>
    <dgm:pt modelId="{6CBD0AFB-6716-4188-801A-CF4C90723DE9}" type="sibTrans" cxnId="{9FE84AAC-1EED-4C61-9F7A-E6DC1F6424E5}">
      <dgm:prSet/>
      <dgm:spPr/>
      <dgm:t>
        <a:bodyPr/>
        <a:lstStyle/>
        <a:p>
          <a:endParaRPr lang="id-ID"/>
        </a:p>
      </dgm:t>
    </dgm:pt>
    <dgm:pt modelId="{914AC1D6-C8B3-49C2-A6BB-8E1899775AE7}">
      <dgm:prSet phldrT="[Text]"/>
      <dgm:spPr/>
      <dgm:t>
        <a:bodyPr/>
        <a:lstStyle/>
        <a:p>
          <a:r>
            <a:rPr lang="id-ID" dirty="0"/>
            <a:t>Konsep dan Prinsip Dasar Metode Analisis Kualitatif</a:t>
          </a:r>
        </a:p>
      </dgm:t>
    </dgm:pt>
    <dgm:pt modelId="{4023A519-6550-4432-86E6-C8C9BFE10362}" type="parTrans" cxnId="{7DBAF45A-64D6-4D1F-9174-9C75C3831334}">
      <dgm:prSet/>
      <dgm:spPr/>
      <dgm:t>
        <a:bodyPr/>
        <a:lstStyle/>
        <a:p>
          <a:endParaRPr lang="id-ID"/>
        </a:p>
      </dgm:t>
    </dgm:pt>
    <dgm:pt modelId="{2806495A-6885-4667-BFD1-83D3B99C564F}" type="sibTrans" cxnId="{7DBAF45A-64D6-4D1F-9174-9C75C3831334}">
      <dgm:prSet/>
      <dgm:spPr/>
      <dgm:t>
        <a:bodyPr/>
        <a:lstStyle/>
        <a:p>
          <a:endParaRPr lang="id-ID"/>
        </a:p>
      </dgm:t>
    </dgm:pt>
    <dgm:pt modelId="{258BE618-8289-41AA-B892-170570D2C74C}">
      <dgm:prSet/>
      <dgm:spPr/>
      <dgm:t>
        <a:bodyPr/>
        <a:lstStyle/>
        <a:p>
          <a:r>
            <a:rPr lang="id-ID" dirty="0"/>
            <a:t>Kesimpulan</a:t>
          </a:r>
        </a:p>
      </dgm:t>
    </dgm:pt>
    <dgm:pt modelId="{DE2A98A8-22A2-48D6-9265-B0A03ADD3A76}" type="parTrans" cxnId="{7402F912-00C0-4E21-8923-ACB7C375B967}">
      <dgm:prSet/>
      <dgm:spPr/>
      <dgm:t>
        <a:bodyPr/>
        <a:lstStyle/>
        <a:p>
          <a:endParaRPr lang="id-ID"/>
        </a:p>
      </dgm:t>
    </dgm:pt>
    <dgm:pt modelId="{7DC86C72-35D8-49C3-80D2-CA6834CD8637}" type="sibTrans" cxnId="{7402F912-00C0-4E21-8923-ACB7C375B967}">
      <dgm:prSet/>
      <dgm:spPr/>
      <dgm:t>
        <a:bodyPr/>
        <a:lstStyle/>
        <a:p>
          <a:endParaRPr lang="id-ID"/>
        </a:p>
      </dgm:t>
    </dgm:pt>
    <dgm:pt modelId="{11191B79-D365-4C0E-87E7-DBD456DA1426}">
      <dgm:prSet/>
      <dgm:spPr/>
      <dgm:t>
        <a:bodyPr/>
        <a:lstStyle/>
        <a:p>
          <a:r>
            <a:rPr lang="id-ID" dirty="0"/>
            <a:t>Tipe dan Jenis-jenis Penelitian Kualitatif</a:t>
          </a:r>
        </a:p>
      </dgm:t>
    </dgm:pt>
    <dgm:pt modelId="{88E333EB-4D10-4EC9-A9DD-5472B967EC31}" type="parTrans" cxnId="{BD2B799B-0F9A-47F6-906B-9A8D5CB3FB3A}">
      <dgm:prSet/>
      <dgm:spPr/>
      <dgm:t>
        <a:bodyPr/>
        <a:lstStyle/>
        <a:p>
          <a:endParaRPr lang="id-ID"/>
        </a:p>
      </dgm:t>
    </dgm:pt>
    <dgm:pt modelId="{996A9811-0DA6-4A77-B13E-2A8A4A390532}" type="sibTrans" cxnId="{BD2B799B-0F9A-47F6-906B-9A8D5CB3FB3A}">
      <dgm:prSet/>
      <dgm:spPr/>
      <dgm:t>
        <a:bodyPr/>
        <a:lstStyle/>
        <a:p>
          <a:endParaRPr lang="id-ID"/>
        </a:p>
      </dgm:t>
    </dgm:pt>
    <dgm:pt modelId="{1CB59811-AE3F-4492-8F46-F51180FADF4B}" type="pres">
      <dgm:prSet presAssocID="{78C5A364-15F8-4B8F-9986-C151399F59B6}" presName="Name0" presStyleCnt="0">
        <dgm:presLayoutVars>
          <dgm:chMax val="7"/>
          <dgm:chPref val="7"/>
          <dgm:dir/>
        </dgm:presLayoutVars>
      </dgm:prSet>
      <dgm:spPr/>
      <dgm:t>
        <a:bodyPr/>
        <a:lstStyle/>
        <a:p>
          <a:endParaRPr lang="id-ID"/>
        </a:p>
      </dgm:t>
    </dgm:pt>
    <dgm:pt modelId="{C101E957-4B25-451E-A118-FB248D7FAECC}" type="pres">
      <dgm:prSet presAssocID="{78C5A364-15F8-4B8F-9986-C151399F59B6}" presName="Name1" presStyleCnt="0"/>
      <dgm:spPr/>
    </dgm:pt>
    <dgm:pt modelId="{20EE41D0-139C-4AA7-851A-1E3B672DB2A6}" type="pres">
      <dgm:prSet presAssocID="{78C5A364-15F8-4B8F-9986-C151399F59B6}" presName="cycle" presStyleCnt="0"/>
      <dgm:spPr/>
    </dgm:pt>
    <dgm:pt modelId="{B24F2D04-1033-4C86-A632-1B29441ADCDF}" type="pres">
      <dgm:prSet presAssocID="{78C5A364-15F8-4B8F-9986-C151399F59B6}" presName="srcNode" presStyleLbl="node1" presStyleIdx="0" presStyleCnt="4"/>
      <dgm:spPr/>
    </dgm:pt>
    <dgm:pt modelId="{DFF08543-B3A0-43B3-AC44-FAE86ADCE7C3}" type="pres">
      <dgm:prSet presAssocID="{78C5A364-15F8-4B8F-9986-C151399F59B6}" presName="conn" presStyleLbl="parChTrans1D2" presStyleIdx="0" presStyleCnt="1"/>
      <dgm:spPr/>
      <dgm:t>
        <a:bodyPr/>
        <a:lstStyle/>
        <a:p>
          <a:endParaRPr lang="id-ID"/>
        </a:p>
      </dgm:t>
    </dgm:pt>
    <dgm:pt modelId="{5A271B63-58B7-4A83-95D6-EF5E78110016}" type="pres">
      <dgm:prSet presAssocID="{78C5A364-15F8-4B8F-9986-C151399F59B6}" presName="extraNode" presStyleLbl="node1" presStyleIdx="0" presStyleCnt="4"/>
      <dgm:spPr/>
    </dgm:pt>
    <dgm:pt modelId="{AB763FEF-D577-4966-9E54-58DD5E00D958}" type="pres">
      <dgm:prSet presAssocID="{78C5A364-15F8-4B8F-9986-C151399F59B6}" presName="dstNode" presStyleLbl="node1" presStyleIdx="0" presStyleCnt="4"/>
      <dgm:spPr/>
    </dgm:pt>
    <dgm:pt modelId="{01785D51-E4E8-46BC-A569-0711FDF82628}" type="pres">
      <dgm:prSet presAssocID="{33E89EB5-06A5-4DDD-9AC4-A90B4C3DAAA6}" presName="text_1" presStyleLbl="node1" presStyleIdx="0" presStyleCnt="4">
        <dgm:presLayoutVars>
          <dgm:bulletEnabled val="1"/>
        </dgm:presLayoutVars>
      </dgm:prSet>
      <dgm:spPr/>
      <dgm:t>
        <a:bodyPr/>
        <a:lstStyle/>
        <a:p>
          <a:endParaRPr lang="id-ID"/>
        </a:p>
      </dgm:t>
    </dgm:pt>
    <dgm:pt modelId="{98EADAD2-B863-4C8F-BBE9-E8B019208AE3}" type="pres">
      <dgm:prSet presAssocID="{33E89EB5-06A5-4DDD-9AC4-A90B4C3DAAA6}" presName="accent_1" presStyleCnt="0"/>
      <dgm:spPr/>
    </dgm:pt>
    <dgm:pt modelId="{10F6501C-B6BF-4F33-B591-9A0C3C040320}" type="pres">
      <dgm:prSet presAssocID="{33E89EB5-06A5-4DDD-9AC4-A90B4C3DAAA6}" presName="accentRepeatNode" presStyleLbl="solidFgAcc1" presStyleIdx="0" presStyleCnt="4"/>
      <dgm:spPr/>
    </dgm:pt>
    <dgm:pt modelId="{B8C8276E-DC4E-4BCC-BF8F-B5894D519845}" type="pres">
      <dgm:prSet presAssocID="{914AC1D6-C8B3-49C2-A6BB-8E1899775AE7}" presName="text_2" presStyleLbl="node1" presStyleIdx="1" presStyleCnt="4">
        <dgm:presLayoutVars>
          <dgm:bulletEnabled val="1"/>
        </dgm:presLayoutVars>
      </dgm:prSet>
      <dgm:spPr/>
      <dgm:t>
        <a:bodyPr/>
        <a:lstStyle/>
        <a:p>
          <a:endParaRPr lang="id-ID"/>
        </a:p>
      </dgm:t>
    </dgm:pt>
    <dgm:pt modelId="{8ED929B1-C74D-4EE1-B524-D48FDFE8453D}" type="pres">
      <dgm:prSet presAssocID="{914AC1D6-C8B3-49C2-A6BB-8E1899775AE7}" presName="accent_2" presStyleCnt="0"/>
      <dgm:spPr/>
    </dgm:pt>
    <dgm:pt modelId="{F71B57E4-1732-42D9-BC8A-8138FB1A6974}" type="pres">
      <dgm:prSet presAssocID="{914AC1D6-C8B3-49C2-A6BB-8E1899775AE7}" presName="accentRepeatNode" presStyleLbl="solidFgAcc1" presStyleIdx="1" presStyleCnt="4"/>
      <dgm:spPr/>
    </dgm:pt>
    <dgm:pt modelId="{17BB2AE4-E5FB-45BE-8D5F-5E73824F8BF0}" type="pres">
      <dgm:prSet presAssocID="{11191B79-D365-4C0E-87E7-DBD456DA1426}" presName="text_3" presStyleLbl="node1" presStyleIdx="2" presStyleCnt="4">
        <dgm:presLayoutVars>
          <dgm:bulletEnabled val="1"/>
        </dgm:presLayoutVars>
      </dgm:prSet>
      <dgm:spPr/>
      <dgm:t>
        <a:bodyPr/>
        <a:lstStyle/>
        <a:p>
          <a:endParaRPr lang="id-ID"/>
        </a:p>
      </dgm:t>
    </dgm:pt>
    <dgm:pt modelId="{5C55CDC8-A427-48C0-89BD-F2437DBF333B}" type="pres">
      <dgm:prSet presAssocID="{11191B79-D365-4C0E-87E7-DBD456DA1426}" presName="accent_3" presStyleCnt="0"/>
      <dgm:spPr/>
    </dgm:pt>
    <dgm:pt modelId="{145EF671-4C75-4F35-8EDD-43698CABF314}" type="pres">
      <dgm:prSet presAssocID="{11191B79-D365-4C0E-87E7-DBD456DA1426}" presName="accentRepeatNode" presStyleLbl="solidFgAcc1" presStyleIdx="2" presStyleCnt="4"/>
      <dgm:spPr/>
    </dgm:pt>
    <dgm:pt modelId="{BD0DA5CB-814B-433F-8D84-607FF9EC3A73}" type="pres">
      <dgm:prSet presAssocID="{258BE618-8289-41AA-B892-170570D2C74C}" presName="text_4" presStyleLbl="node1" presStyleIdx="3" presStyleCnt="4">
        <dgm:presLayoutVars>
          <dgm:bulletEnabled val="1"/>
        </dgm:presLayoutVars>
      </dgm:prSet>
      <dgm:spPr/>
      <dgm:t>
        <a:bodyPr/>
        <a:lstStyle/>
        <a:p>
          <a:endParaRPr lang="id-ID"/>
        </a:p>
      </dgm:t>
    </dgm:pt>
    <dgm:pt modelId="{C7697E32-D0B2-431F-BE9C-ABC39A6A1508}" type="pres">
      <dgm:prSet presAssocID="{258BE618-8289-41AA-B892-170570D2C74C}" presName="accent_4" presStyleCnt="0"/>
      <dgm:spPr/>
    </dgm:pt>
    <dgm:pt modelId="{85631C66-B917-4516-B887-4622F2E7A1E7}" type="pres">
      <dgm:prSet presAssocID="{258BE618-8289-41AA-B892-170570D2C74C}" presName="accentRepeatNode" presStyleLbl="solidFgAcc1" presStyleIdx="3" presStyleCnt="4"/>
      <dgm:spPr/>
    </dgm:pt>
  </dgm:ptLst>
  <dgm:cxnLst>
    <dgm:cxn modelId="{FBFEBACB-6EFF-4A70-A8CB-C61E925BDF61}" type="presOf" srcId="{33E89EB5-06A5-4DDD-9AC4-A90B4C3DAAA6}" destId="{01785D51-E4E8-46BC-A569-0711FDF82628}" srcOrd="0" destOrd="0" presId="urn:microsoft.com/office/officeart/2008/layout/VerticalCurvedList"/>
    <dgm:cxn modelId="{99BA102D-25A6-44E1-B5A6-EBD6685A0AE0}" type="presOf" srcId="{78C5A364-15F8-4B8F-9986-C151399F59B6}" destId="{1CB59811-AE3F-4492-8F46-F51180FADF4B}" srcOrd="0" destOrd="0" presId="urn:microsoft.com/office/officeart/2008/layout/VerticalCurvedList"/>
    <dgm:cxn modelId="{F7DD991D-8416-4DE9-8AB2-6934F8A7C246}" type="presOf" srcId="{258BE618-8289-41AA-B892-170570D2C74C}" destId="{BD0DA5CB-814B-433F-8D84-607FF9EC3A73}" srcOrd="0" destOrd="0" presId="urn:microsoft.com/office/officeart/2008/layout/VerticalCurvedList"/>
    <dgm:cxn modelId="{7402F912-00C0-4E21-8923-ACB7C375B967}" srcId="{78C5A364-15F8-4B8F-9986-C151399F59B6}" destId="{258BE618-8289-41AA-B892-170570D2C74C}" srcOrd="3" destOrd="0" parTransId="{DE2A98A8-22A2-48D6-9265-B0A03ADD3A76}" sibTransId="{7DC86C72-35D8-49C3-80D2-CA6834CD8637}"/>
    <dgm:cxn modelId="{9FE84AAC-1EED-4C61-9F7A-E6DC1F6424E5}" srcId="{78C5A364-15F8-4B8F-9986-C151399F59B6}" destId="{33E89EB5-06A5-4DDD-9AC4-A90B4C3DAAA6}" srcOrd="0" destOrd="0" parTransId="{8942D463-1321-450D-9977-635724091627}" sibTransId="{6CBD0AFB-6716-4188-801A-CF4C90723DE9}"/>
    <dgm:cxn modelId="{C6774190-2A0C-4AC7-B04F-62577C3CBCC2}" type="presOf" srcId="{11191B79-D365-4C0E-87E7-DBD456DA1426}" destId="{17BB2AE4-E5FB-45BE-8D5F-5E73824F8BF0}" srcOrd="0" destOrd="0" presId="urn:microsoft.com/office/officeart/2008/layout/VerticalCurvedList"/>
    <dgm:cxn modelId="{EAA2F169-215C-4DAB-A200-1CE7469F9752}" type="presOf" srcId="{914AC1D6-C8B3-49C2-A6BB-8E1899775AE7}" destId="{B8C8276E-DC4E-4BCC-BF8F-B5894D519845}" srcOrd="0" destOrd="0" presId="urn:microsoft.com/office/officeart/2008/layout/VerticalCurvedList"/>
    <dgm:cxn modelId="{7DBAF45A-64D6-4D1F-9174-9C75C3831334}" srcId="{78C5A364-15F8-4B8F-9986-C151399F59B6}" destId="{914AC1D6-C8B3-49C2-A6BB-8E1899775AE7}" srcOrd="1" destOrd="0" parTransId="{4023A519-6550-4432-86E6-C8C9BFE10362}" sibTransId="{2806495A-6885-4667-BFD1-83D3B99C564F}"/>
    <dgm:cxn modelId="{BD2B799B-0F9A-47F6-906B-9A8D5CB3FB3A}" srcId="{78C5A364-15F8-4B8F-9986-C151399F59B6}" destId="{11191B79-D365-4C0E-87E7-DBD456DA1426}" srcOrd="2" destOrd="0" parTransId="{88E333EB-4D10-4EC9-A9DD-5472B967EC31}" sibTransId="{996A9811-0DA6-4A77-B13E-2A8A4A390532}"/>
    <dgm:cxn modelId="{1CBF43E9-D378-45DF-968C-D88DBD9465DA}" type="presOf" srcId="{6CBD0AFB-6716-4188-801A-CF4C90723DE9}" destId="{DFF08543-B3A0-43B3-AC44-FAE86ADCE7C3}" srcOrd="0" destOrd="0" presId="urn:microsoft.com/office/officeart/2008/layout/VerticalCurvedList"/>
    <dgm:cxn modelId="{29BD5270-DB41-40A0-B4D7-CE95F4F84F90}" type="presParOf" srcId="{1CB59811-AE3F-4492-8F46-F51180FADF4B}" destId="{C101E957-4B25-451E-A118-FB248D7FAECC}" srcOrd="0" destOrd="0" presId="urn:microsoft.com/office/officeart/2008/layout/VerticalCurvedList"/>
    <dgm:cxn modelId="{FF75BA6B-7C9C-43DD-9AE5-C51D38CC1372}" type="presParOf" srcId="{C101E957-4B25-451E-A118-FB248D7FAECC}" destId="{20EE41D0-139C-4AA7-851A-1E3B672DB2A6}" srcOrd="0" destOrd="0" presId="urn:microsoft.com/office/officeart/2008/layout/VerticalCurvedList"/>
    <dgm:cxn modelId="{944D26A8-2168-4533-BF60-BB3FAF8D17DC}" type="presParOf" srcId="{20EE41D0-139C-4AA7-851A-1E3B672DB2A6}" destId="{B24F2D04-1033-4C86-A632-1B29441ADCDF}" srcOrd="0" destOrd="0" presId="urn:microsoft.com/office/officeart/2008/layout/VerticalCurvedList"/>
    <dgm:cxn modelId="{09DB7425-4C7E-499B-8B6E-929696CC041E}" type="presParOf" srcId="{20EE41D0-139C-4AA7-851A-1E3B672DB2A6}" destId="{DFF08543-B3A0-43B3-AC44-FAE86ADCE7C3}" srcOrd="1" destOrd="0" presId="urn:microsoft.com/office/officeart/2008/layout/VerticalCurvedList"/>
    <dgm:cxn modelId="{38E4716D-0A68-4393-A120-B62DB031A1D3}" type="presParOf" srcId="{20EE41D0-139C-4AA7-851A-1E3B672DB2A6}" destId="{5A271B63-58B7-4A83-95D6-EF5E78110016}" srcOrd="2" destOrd="0" presId="urn:microsoft.com/office/officeart/2008/layout/VerticalCurvedList"/>
    <dgm:cxn modelId="{4500D728-CE45-406B-806D-C79D7A5AAC3C}" type="presParOf" srcId="{20EE41D0-139C-4AA7-851A-1E3B672DB2A6}" destId="{AB763FEF-D577-4966-9E54-58DD5E00D958}" srcOrd="3" destOrd="0" presId="urn:microsoft.com/office/officeart/2008/layout/VerticalCurvedList"/>
    <dgm:cxn modelId="{E9988636-2E1F-4D59-96EF-D3AD481197E5}" type="presParOf" srcId="{C101E957-4B25-451E-A118-FB248D7FAECC}" destId="{01785D51-E4E8-46BC-A569-0711FDF82628}" srcOrd="1" destOrd="0" presId="urn:microsoft.com/office/officeart/2008/layout/VerticalCurvedList"/>
    <dgm:cxn modelId="{4B7BDA05-2A77-42CC-AFC7-780395CDC032}" type="presParOf" srcId="{C101E957-4B25-451E-A118-FB248D7FAECC}" destId="{98EADAD2-B863-4C8F-BBE9-E8B019208AE3}" srcOrd="2" destOrd="0" presId="urn:microsoft.com/office/officeart/2008/layout/VerticalCurvedList"/>
    <dgm:cxn modelId="{F7A28F5E-2536-40ED-A5C8-B2C4D72DD7E5}" type="presParOf" srcId="{98EADAD2-B863-4C8F-BBE9-E8B019208AE3}" destId="{10F6501C-B6BF-4F33-B591-9A0C3C040320}" srcOrd="0" destOrd="0" presId="urn:microsoft.com/office/officeart/2008/layout/VerticalCurvedList"/>
    <dgm:cxn modelId="{9A62D4AD-0B7B-411C-9C5B-833D7AFEEA96}" type="presParOf" srcId="{C101E957-4B25-451E-A118-FB248D7FAECC}" destId="{B8C8276E-DC4E-4BCC-BF8F-B5894D519845}" srcOrd="3" destOrd="0" presId="urn:microsoft.com/office/officeart/2008/layout/VerticalCurvedList"/>
    <dgm:cxn modelId="{78481BDB-B51D-484B-A1CE-DE1388DD8788}" type="presParOf" srcId="{C101E957-4B25-451E-A118-FB248D7FAECC}" destId="{8ED929B1-C74D-4EE1-B524-D48FDFE8453D}" srcOrd="4" destOrd="0" presId="urn:microsoft.com/office/officeart/2008/layout/VerticalCurvedList"/>
    <dgm:cxn modelId="{718E003F-6E67-431B-868B-7C9E35A0A20A}" type="presParOf" srcId="{8ED929B1-C74D-4EE1-B524-D48FDFE8453D}" destId="{F71B57E4-1732-42D9-BC8A-8138FB1A6974}" srcOrd="0" destOrd="0" presId="urn:microsoft.com/office/officeart/2008/layout/VerticalCurvedList"/>
    <dgm:cxn modelId="{8327356D-81A4-49F1-8F04-66D909B83A9C}" type="presParOf" srcId="{C101E957-4B25-451E-A118-FB248D7FAECC}" destId="{17BB2AE4-E5FB-45BE-8D5F-5E73824F8BF0}" srcOrd="5" destOrd="0" presId="urn:microsoft.com/office/officeart/2008/layout/VerticalCurvedList"/>
    <dgm:cxn modelId="{5666A011-D152-4AC9-8E80-37A35A29E901}" type="presParOf" srcId="{C101E957-4B25-451E-A118-FB248D7FAECC}" destId="{5C55CDC8-A427-48C0-89BD-F2437DBF333B}" srcOrd="6" destOrd="0" presId="urn:microsoft.com/office/officeart/2008/layout/VerticalCurvedList"/>
    <dgm:cxn modelId="{D74A65B6-1037-4653-B9EA-03C225B0288B}" type="presParOf" srcId="{5C55CDC8-A427-48C0-89BD-F2437DBF333B}" destId="{145EF671-4C75-4F35-8EDD-43698CABF314}" srcOrd="0" destOrd="0" presId="urn:microsoft.com/office/officeart/2008/layout/VerticalCurvedList"/>
    <dgm:cxn modelId="{1BCEA9B3-D490-44A8-BC41-FF2A738D9C98}" type="presParOf" srcId="{C101E957-4B25-451E-A118-FB248D7FAECC}" destId="{BD0DA5CB-814B-433F-8D84-607FF9EC3A73}" srcOrd="7" destOrd="0" presId="urn:microsoft.com/office/officeart/2008/layout/VerticalCurvedList"/>
    <dgm:cxn modelId="{7FE319D6-7636-447C-8BD9-12F3D7AD7859}" type="presParOf" srcId="{C101E957-4B25-451E-A118-FB248D7FAECC}" destId="{C7697E32-D0B2-431F-BE9C-ABC39A6A1508}" srcOrd="8" destOrd="0" presId="urn:microsoft.com/office/officeart/2008/layout/VerticalCurvedList"/>
    <dgm:cxn modelId="{ADD05320-1F09-4082-A301-A6B1EA8D4E85}" type="presParOf" srcId="{C7697E32-D0B2-431F-BE9C-ABC39A6A1508}" destId="{85631C66-B917-4516-B887-4622F2E7A1E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a:t>Pendahuluan</a:t>
          </a:r>
          <a:endParaRPr lang="id-ID" b="0" dirty="0"/>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a:t>Konsep dan Prinsip</a:t>
          </a:r>
          <a:endParaRPr lang="id-ID" b="1" dirty="0"/>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1B6964F1-6ED6-4E17-AD52-954B1B965C90}" type="presOf" srcId="{2B5DA154-CA7F-4340-AA3C-6A8FB8346576}" destId="{F8ED16FB-E49D-48A1-8508-A25EDD59FD49}"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9DE2D9FF-BD93-4C95-9C69-523D1ED9CCE6}" type="presOf" srcId="{C12931D6-72D1-471A-AD66-38F4E331A277}" destId="{6FB306ED-DA01-4BB5-9B20-8FA4698E4FAB}" srcOrd="0" destOrd="0" presId="urn:microsoft.com/office/officeart/2005/8/layout/chevron1"/>
    <dgm:cxn modelId="{5D6AC604-925F-469D-B75D-B350739EE2A5}"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2AD454F7-4B41-43A5-B784-30BCCA3F67C3}"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A26D49C7-6980-4C69-811E-9EBD434CBCDC}" type="presOf" srcId="{EE8242F0-E9E2-4055-9103-9DAD9F6B6227}" destId="{FDAA7BFF-9FF8-46A1-8C41-F1913B7E06A2}" srcOrd="0" destOrd="0" presId="urn:microsoft.com/office/officeart/2005/8/layout/chevron1"/>
    <dgm:cxn modelId="{FB0EDE01-5466-4C5A-8B7B-F5A7186A61D9}" type="presParOf" srcId="{F8ED16FB-E49D-48A1-8508-A25EDD59FD49}" destId="{53FF6EE7-625F-49A3-8193-82F1FA45AEF7}" srcOrd="0" destOrd="0" presId="urn:microsoft.com/office/officeart/2005/8/layout/chevron1"/>
    <dgm:cxn modelId="{BBDAFA4C-B404-420C-A02F-1B5EE7BFE9A3}" type="presParOf" srcId="{F8ED16FB-E49D-48A1-8508-A25EDD59FD49}" destId="{3BE2F31A-3536-4BAC-953B-9400939572D0}" srcOrd="1" destOrd="0" presId="urn:microsoft.com/office/officeart/2005/8/layout/chevron1"/>
    <dgm:cxn modelId="{CF7467E3-47A7-4D4D-B7DF-1EB1A3B04F33}" type="presParOf" srcId="{F8ED16FB-E49D-48A1-8508-A25EDD59FD49}" destId="{F8E25DE2-5C29-4FAA-8923-4BDA55678C5B}" srcOrd="2" destOrd="0" presId="urn:microsoft.com/office/officeart/2005/8/layout/chevron1"/>
    <dgm:cxn modelId="{C176B2A1-4858-4B9A-983A-9DB4DACFF2B2}" type="presParOf" srcId="{F8ED16FB-E49D-48A1-8508-A25EDD59FD49}" destId="{44A2F106-5035-4BF6-A13B-4F3C09238FB9}" srcOrd="3" destOrd="0" presId="urn:microsoft.com/office/officeart/2005/8/layout/chevron1"/>
    <dgm:cxn modelId="{4D85154C-5C56-4071-B52D-C539A9F61763}" type="presParOf" srcId="{F8ED16FB-E49D-48A1-8508-A25EDD59FD49}" destId="{6FB306ED-DA01-4BB5-9B20-8FA4698E4FAB}" srcOrd="4" destOrd="0" presId="urn:microsoft.com/office/officeart/2005/8/layout/chevron1"/>
    <dgm:cxn modelId="{6E74C848-C165-47CB-BD80-27FD0D42D31E}" type="presParOf" srcId="{F8ED16FB-E49D-48A1-8508-A25EDD59FD49}" destId="{6DE51B9E-620F-4DCD-A0D5-A197BC65A054}" srcOrd="5" destOrd="0" presId="urn:microsoft.com/office/officeart/2005/8/layout/chevron1"/>
    <dgm:cxn modelId="{B805D402-BA91-4C98-A230-C129FF74B390}"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7E9A4049-BF55-4536-B791-2873E5D2BD0B}" type="presOf" srcId="{C12931D6-72D1-471A-AD66-38F4E331A277}" destId="{6FB306ED-DA01-4BB5-9B20-8FA4698E4FAB}" srcOrd="0" destOrd="0" presId="urn:microsoft.com/office/officeart/2005/8/layout/chevron1"/>
    <dgm:cxn modelId="{B1BFE4BC-B918-487E-BCC2-8801D2DFB172}" type="presOf" srcId="{2B5DA154-CA7F-4340-AA3C-6A8FB8346576}" destId="{F8ED16FB-E49D-48A1-8508-A25EDD59FD49}"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951EFB0C-E519-41B0-AA91-ADAA0393E167}"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DD153C22-1450-4EF1-843C-302CBC1E62EF}" type="presOf" srcId="{EE8242F0-E9E2-4055-9103-9DAD9F6B6227}" destId="{FDAA7BFF-9FF8-46A1-8C41-F1913B7E06A2}"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AC04510C-008C-4567-9925-194C8C53F84C}" type="presOf" srcId="{6A8F35E4-232F-45EB-BC05-0B1A67782729}" destId="{F8E25DE2-5C29-4FAA-8923-4BDA55678C5B}" srcOrd="0" destOrd="0" presId="urn:microsoft.com/office/officeart/2005/8/layout/chevron1"/>
    <dgm:cxn modelId="{40BDF2B2-0DAC-4A96-B947-A08788263EE9}" type="presParOf" srcId="{F8ED16FB-E49D-48A1-8508-A25EDD59FD49}" destId="{53FF6EE7-625F-49A3-8193-82F1FA45AEF7}" srcOrd="0" destOrd="0" presId="urn:microsoft.com/office/officeart/2005/8/layout/chevron1"/>
    <dgm:cxn modelId="{FEF56192-DBCA-4749-A5D5-D70EEF854C14}" type="presParOf" srcId="{F8ED16FB-E49D-48A1-8508-A25EDD59FD49}" destId="{3BE2F31A-3536-4BAC-953B-9400939572D0}" srcOrd="1" destOrd="0" presId="urn:microsoft.com/office/officeart/2005/8/layout/chevron1"/>
    <dgm:cxn modelId="{80A3166A-72B5-429B-9C55-B264CCF56143}" type="presParOf" srcId="{F8ED16FB-E49D-48A1-8508-A25EDD59FD49}" destId="{F8E25DE2-5C29-4FAA-8923-4BDA55678C5B}" srcOrd="2" destOrd="0" presId="urn:microsoft.com/office/officeart/2005/8/layout/chevron1"/>
    <dgm:cxn modelId="{30B26528-A983-4BC9-BFC0-0420019B322D}" type="presParOf" srcId="{F8ED16FB-E49D-48A1-8508-A25EDD59FD49}" destId="{44A2F106-5035-4BF6-A13B-4F3C09238FB9}" srcOrd="3" destOrd="0" presId="urn:microsoft.com/office/officeart/2005/8/layout/chevron1"/>
    <dgm:cxn modelId="{9C41D272-3EFC-4EE1-90AD-4C5F4B46780E}" type="presParOf" srcId="{F8ED16FB-E49D-48A1-8508-A25EDD59FD49}" destId="{6FB306ED-DA01-4BB5-9B20-8FA4698E4FAB}" srcOrd="4" destOrd="0" presId="urn:microsoft.com/office/officeart/2005/8/layout/chevron1"/>
    <dgm:cxn modelId="{9C864BBC-9D56-4F69-88D9-22282A5FFF1E}" type="presParOf" srcId="{F8ED16FB-E49D-48A1-8508-A25EDD59FD49}" destId="{6DE51B9E-620F-4DCD-A0D5-A197BC65A054}" srcOrd="5" destOrd="0" presId="urn:microsoft.com/office/officeart/2005/8/layout/chevron1"/>
    <dgm:cxn modelId="{9A04CF67-090F-4E97-B40F-AE690617B19C}"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A76F4D18-2E9E-4F3A-8125-83EBD1C1058E}" type="presOf" srcId="{13A66BF2-4D24-45B2-A36F-A7D38B5F677E}" destId="{53FF6EE7-625F-49A3-8193-82F1FA45AEF7}" srcOrd="0" destOrd="0" presId="urn:microsoft.com/office/officeart/2005/8/layout/chevron1"/>
    <dgm:cxn modelId="{A12A6287-3516-44E7-B3DF-FF4D94C9EBD9}" type="presOf" srcId="{6A8F35E4-232F-45EB-BC05-0B1A67782729}" destId="{F8E25DE2-5C29-4FAA-8923-4BDA55678C5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9A8CAD10-0864-4C32-8E27-038EFF7C836F}" type="presOf" srcId="{2B5DA154-CA7F-4340-AA3C-6A8FB8346576}" destId="{F8ED16FB-E49D-48A1-8508-A25EDD59FD49}" srcOrd="0" destOrd="0" presId="urn:microsoft.com/office/officeart/2005/8/layout/chevron1"/>
    <dgm:cxn modelId="{D19965B2-F199-4AE1-A555-30BEFB95F71B}" type="presOf" srcId="{EE8242F0-E9E2-4055-9103-9DAD9F6B6227}" destId="{FDAA7BFF-9FF8-46A1-8C41-F1913B7E06A2}" srcOrd="0" destOrd="0" presId="urn:microsoft.com/office/officeart/2005/8/layout/chevron1"/>
    <dgm:cxn modelId="{18867968-40C9-4068-A8A9-94C45E3BCFFF}" type="presOf" srcId="{C12931D6-72D1-471A-AD66-38F4E331A277}" destId="{6FB306ED-DA01-4BB5-9B20-8FA4698E4FA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6DE9F0AB-83E0-463C-A89C-ED1CBC8B8495}" type="presParOf" srcId="{F8ED16FB-E49D-48A1-8508-A25EDD59FD49}" destId="{53FF6EE7-625F-49A3-8193-82F1FA45AEF7}" srcOrd="0" destOrd="0" presId="urn:microsoft.com/office/officeart/2005/8/layout/chevron1"/>
    <dgm:cxn modelId="{C9AFA5AC-AB1B-4D66-89F8-CC74F8B39D0C}" type="presParOf" srcId="{F8ED16FB-E49D-48A1-8508-A25EDD59FD49}" destId="{3BE2F31A-3536-4BAC-953B-9400939572D0}" srcOrd="1" destOrd="0" presId="urn:microsoft.com/office/officeart/2005/8/layout/chevron1"/>
    <dgm:cxn modelId="{8B523DBD-3A0F-49B4-8F0F-4BB3AC26E62B}" type="presParOf" srcId="{F8ED16FB-E49D-48A1-8508-A25EDD59FD49}" destId="{F8E25DE2-5C29-4FAA-8923-4BDA55678C5B}" srcOrd="2" destOrd="0" presId="urn:microsoft.com/office/officeart/2005/8/layout/chevron1"/>
    <dgm:cxn modelId="{BE5E5BE2-4E04-40F3-9412-B4E419BCFBDC}" type="presParOf" srcId="{F8ED16FB-E49D-48A1-8508-A25EDD59FD49}" destId="{44A2F106-5035-4BF6-A13B-4F3C09238FB9}" srcOrd="3" destOrd="0" presId="urn:microsoft.com/office/officeart/2005/8/layout/chevron1"/>
    <dgm:cxn modelId="{EA7B0F7E-3A78-40EA-96AA-5632504A5006}" type="presParOf" srcId="{F8ED16FB-E49D-48A1-8508-A25EDD59FD49}" destId="{6FB306ED-DA01-4BB5-9B20-8FA4698E4FAB}" srcOrd="4" destOrd="0" presId="urn:microsoft.com/office/officeart/2005/8/layout/chevron1"/>
    <dgm:cxn modelId="{6B363456-FED1-42A6-9098-14D08BD244CF}" type="presParOf" srcId="{F8ED16FB-E49D-48A1-8508-A25EDD59FD49}" destId="{6DE51B9E-620F-4DCD-A0D5-A197BC65A054}" srcOrd="5" destOrd="0" presId="urn:microsoft.com/office/officeart/2005/8/layout/chevron1"/>
    <dgm:cxn modelId="{33B84594-7F22-479D-8496-9A6DDC0AE6A4}"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C3C589B7-77D1-462E-B155-63E403DD52D1}" type="presOf" srcId="{C12931D6-72D1-471A-AD66-38F4E331A277}" destId="{6FB306ED-DA01-4BB5-9B20-8FA4698E4FAB}" srcOrd="0" destOrd="0" presId="urn:microsoft.com/office/officeart/2005/8/layout/chevron1"/>
    <dgm:cxn modelId="{E0596442-3C32-4C05-A337-724102657E65}" type="presOf" srcId="{6A8F35E4-232F-45EB-BC05-0B1A67782729}" destId="{F8E25DE2-5C29-4FAA-8923-4BDA55678C5B}" srcOrd="0" destOrd="0" presId="urn:microsoft.com/office/officeart/2005/8/layout/chevron1"/>
    <dgm:cxn modelId="{6660CBEC-CD9A-4AA5-97E7-611AE2BA87A6}" type="presOf" srcId="{EE8242F0-E9E2-4055-9103-9DAD9F6B6227}" destId="{FDAA7BFF-9FF8-46A1-8C41-F1913B7E06A2}"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4CE09FA0-8D23-4EA2-92E0-C71842D30643}" type="presOf" srcId="{13A66BF2-4D24-45B2-A36F-A7D38B5F677E}" destId="{53FF6EE7-625F-49A3-8193-82F1FA45AEF7}" srcOrd="0" destOrd="0" presId="urn:microsoft.com/office/officeart/2005/8/layout/chevron1"/>
    <dgm:cxn modelId="{FA98DB21-8887-4EFE-B70E-8D01C81CDA5A}" type="presOf" srcId="{2B5DA154-CA7F-4340-AA3C-6A8FB8346576}" destId="{F8ED16FB-E49D-48A1-8508-A25EDD59FD49}"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0B9BBBC5-9B32-42D4-B4A7-E14FD2C2528E}" type="presParOf" srcId="{F8ED16FB-E49D-48A1-8508-A25EDD59FD49}" destId="{53FF6EE7-625F-49A3-8193-82F1FA45AEF7}" srcOrd="0" destOrd="0" presId="urn:microsoft.com/office/officeart/2005/8/layout/chevron1"/>
    <dgm:cxn modelId="{316FD084-4729-46B2-B7B7-E15D6284DB42}" type="presParOf" srcId="{F8ED16FB-E49D-48A1-8508-A25EDD59FD49}" destId="{3BE2F31A-3536-4BAC-953B-9400939572D0}" srcOrd="1" destOrd="0" presId="urn:microsoft.com/office/officeart/2005/8/layout/chevron1"/>
    <dgm:cxn modelId="{66CD3CF6-4310-4F6A-BB3F-FD322FF52C77}" type="presParOf" srcId="{F8ED16FB-E49D-48A1-8508-A25EDD59FD49}" destId="{F8E25DE2-5C29-4FAA-8923-4BDA55678C5B}" srcOrd="2" destOrd="0" presId="urn:microsoft.com/office/officeart/2005/8/layout/chevron1"/>
    <dgm:cxn modelId="{D300DA7A-6CA9-45B3-9E85-A3EA24D3570A}" type="presParOf" srcId="{F8ED16FB-E49D-48A1-8508-A25EDD59FD49}" destId="{44A2F106-5035-4BF6-A13B-4F3C09238FB9}" srcOrd="3" destOrd="0" presId="urn:microsoft.com/office/officeart/2005/8/layout/chevron1"/>
    <dgm:cxn modelId="{E62BC001-FEA3-4D70-9DD5-5BAADF95EF03}" type="presParOf" srcId="{F8ED16FB-E49D-48A1-8508-A25EDD59FD49}" destId="{6FB306ED-DA01-4BB5-9B20-8FA4698E4FAB}" srcOrd="4" destOrd="0" presId="urn:microsoft.com/office/officeart/2005/8/layout/chevron1"/>
    <dgm:cxn modelId="{640DD93B-2E6F-4C0B-9976-E882E4CE6A34}" type="presParOf" srcId="{F8ED16FB-E49D-48A1-8508-A25EDD59FD49}" destId="{6DE51B9E-620F-4DCD-A0D5-A197BC65A054}" srcOrd="5" destOrd="0" presId="urn:microsoft.com/office/officeart/2005/8/layout/chevron1"/>
    <dgm:cxn modelId="{9A5315A2-3737-456F-9378-908BB1385045}"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a:t>Konsep dan Prinsip</a:t>
          </a:r>
          <a:endParaRPr lang="id-ID" b="1" dirty="0"/>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93DC449-B464-4D71-A7B2-1D2300E36686}" type="presOf" srcId="{13A66BF2-4D24-45B2-A36F-A7D38B5F677E}" destId="{53FF6EE7-625F-49A3-8193-82F1FA45AEF7}" srcOrd="0" destOrd="0" presId="urn:microsoft.com/office/officeart/2005/8/layout/chevron1"/>
    <dgm:cxn modelId="{210FBE40-BD3C-4390-BA17-AD37BEAD43E7}" type="presOf" srcId="{2B5DA154-CA7F-4340-AA3C-6A8FB8346576}" destId="{F8ED16FB-E49D-48A1-8508-A25EDD59FD49}" srcOrd="0" destOrd="0" presId="urn:microsoft.com/office/officeart/2005/8/layout/chevron1"/>
    <dgm:cxn modelId="{E1229CFA-957F-451F-9491-6762296B2C80}" type="presOf" srcId="{C12931D6-72D1-471A-AD66-38F4E331A277}" destId="{6FB306ED-DA01-4BB5-9B20-8FA4698E4FA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444CE791-4A33-4AE2-8534-4FDB290515C8}"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B3C043B9-9C71-4569-B3CF-B60FD53BCF4A}"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7054EFA9-3135-447C-B203-9E8D4E1EABB2}" type="presParOf" srcId="{F8ED16FB-E49D-48A1-8508-A25EDD59FD49}" destId="{53FF6EE7-625F-49A3-8193-82F1FA45AEF7}" srcOrd="0" destOrd="0" presId="urn:microsoft.com/office/officeart/2005/8/layout/chevron1"/>
    <dgm:cxn modelId="{5E2AFB71-8FE9-4E7B-BADA-1AC502A38141}" type="presParOf" srcId="{F8ED16FB-E49D-48A1-8508-A25EDD59FD49}" destId="{3BE2F31A-3536-4BAC-953B-9400939572D0}" srcOrd="1" destOrd="0" presId="urn:microsoft.com/office/officeart/2005/8/layout/chevron1"/>
    <dgm:cxn modelId="{D8742DEB-9B0D-40F6-A4A5-8E4309B9ED9B}" type="presParOf" srcId="{F8ED16FB-E49D-48A1-8508-A25EDD59FD49}" destId="{F8E25DE2-5C29-4FAA-8923-4BDA55678C5B}" srcOrd="2" destOrd="0" presId="urn:microsoft.com/office/officeart/2005/8/layout/chevron1"/>
    <dgm:cxn modelId="{F5FDD4AD-2645-47C3-93C5-66CA37E355F2}" type="presParOf" srcId="{F8ED16FB-E49D-48A1-8508-A25EDD59FD49}" destId="{44A2F106-5035-4BF6-A13B-4F3C09238FB9}" srcOrd="3" destOrd="0" presId="urn:microsoft.com/office/officeart/2005/8/layout/chevron1"/>
    <dgm:cxn modelId="{0A510FD5-2AC9-4362-A6B5-FECC19CDAD0B}" type="presParOf" srcId="{F8ED16FB-E49D-48A1-8508-A25EDD59FD49}" destId="{6FB306ED-DA01-4BB5-9B20-8FA4698E4FAB}" srcOrd="4" destOrd="0" presId="urn:microsoft.com/office/officeart/2005/8/layout/chevron1"/>
    <dgm:cxn modelId="{80EC2082-696A-4EC2-AAFD-D8BF13022C55}" type="presParOf" srcId="{F8ED16FB-E49D-48A1-8508-A25EDD59FD49}" destId="{6DE51B9E-620F-4DCD-A0D5-A197BC65A054}" srcOrd="5" destOrd="0" presId="urn:microsoft.com/office/officeart/2005/8/layout/chevron1"/>
    <dgm:cxn modelId="{DDF6C8EF-4880-4C3E-BCBC-47540DAFD202}"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a:t>Konsep dan Prinsip</a:t>
          </a:r>
          <a:endParaRPr lang="id-ID" b="1" dirty="0"/>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623BFEE-AB72-4775-B89B-0A715E078BD4}" type="presOf" srcId="{EE8242F0-E9E2-4055-9103-9DAD9F6B6227}" destId="{FDAA7BFF-9FF8-46A1-8C41-F1913B7E06A2}" srcOrd="0" destOrd="0" presId="urn:microsoft.com/office/officeart/2005/8/layout/chevron1"/>
    <dgm:cxn modelId="{1C9AE21D-6A48-495F-9A70-5747E1616CED}" type="presOf" srcId="{6A8F35E4-232F-45EB-BC05-0B1A67782729}" destId="{F8E25DE2-5C29-4FAA-8923-4BDA55678C5B}" srcOrd="0" destOrd="0" presId="urn:microsoft.com/office/officeart/2005/8/layout/chevron1"/>
    <dgm:cxn modelId="{C4332144-D38F-46B1-A0CB-155A8E6E149F}" type="presOf" srcId="{2B5DA154-CA7F-4340-AA3C-6A8FB8346576}" destId="{F8ED16FB-E49D-48A1-8508-A25EDD59FD49}" srcOrd="0" destOrd="0" presId="urn:microsoft.com/office/officeart/2005/8/layout/chevron1"/>
    <dgm:cxn modelId="{54239376-A192-4AD4-A362-5CF728363E5B}"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95592932-3CA7-432A-BB98-E9598B358E56}" type="presOf" srcId="{C12931D6-72D1-471A-AD66-38F4E331A277}" destId="{6FB306ED-DA01-4BB5-9B20-8FA4698E4FA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5284AC4D-26FC-4846-955B-C63B3B1C015B}" srcId="{2B5DA154-CA7F-4340-AA3C-6A8FB8346576}" destId="{C12931D6-72D1-471A-AD66-38F4E331A277}" srcOrd="2" destOrd="0" parTransId="{03316895-7AAE-4D06-B61F-DA13894BF623}" sibTransId="{F443B6FA-A070-49C9-ABCE-D070B212A0F0}"/>
    <dgm:cxn modelId="{0624CE09-A5E5-4E56-9EE0-4D8E7A5F1F85}" srcId="{2B5DA154-CA7F-4340-AA3C-6A8FB8346576}" destId="{EE8242F0-E9E2-4055-9103-9DAD9F6B6227}" srcOrd="3" destOrd="0" parTransId="{99FF4EE8-88C6-414D-9325-23E84F410A8D}" sibTransId="{5ADE622F-0D5E-49B3-8B28-521A23AE6CD8}"/>
    <dgm:cxn modelId="{0E5EDE27-DE88-4D85-AD7E-0C358D499510}" type="presParOf" srcId="{F8ED16FB-E49D-48A1-8508-A25EDD59FD49}" destId="{53FF6EE7-625F-49A3-8193-82F1FA45AEF7}" srcOrd="0" destOrd="0" presId="urn:microsoft.com/office/officeart/2005/8/layout/chevron1"/>
    <dgm:cxn modelId="{3D216DFF-3484-4464-A110-B8D7C109CAF8}" type="presParOf" srcId="{F8ED16FB-E49D-48A1-8508-A25EDD59FD49}" destId="{3BE2F31A-3536-4BAC-953B-9400939572D0}" srcOrd="1" destOrd="0" presId="urn:microsoft.com/office/officeart/2005/8/layout/chevron1"/>
    <dgm:cxn modelId="{F2F48824-78ED-4BDD-ACC2-6A2023E14137}" type="presParOf" srcId="{F8ED16FB-E49D-48A1-8508-A25EDD59FD49}" destId="{F8E25DE2-5C29-4FAA-8923-4BDA55678C5B}" srcOrd="2" destOrd="0" presId="urn:microsoft.com/office/officeart/2005/8/layout/chevron1"/>
    <dgm:cxn modelId="{1ABD40F3-2768-4D28-8519-C9CC57A98E08}" type="presParOf" srcId="{F8ED16FB-E49D-48A1-8508-A25EDD59FD49}" destId="{44A2F106-5035-4BF6-A13B-4F3C09238FB9}" srcOrd="3" destOrd="0" presId="urn:microsoft.com/office/officeart/2005/8/layout/chevron1"/>
    <dgm:cxn modelId="{6C5CCEB7-4BBA-4C7B-82F7-40EDA0FE955B}" type="presParOf" srcId="{F8ED16FB-E49D-48A1-8508-A25EDD59FD49}" destId="{6FB306ED-DA01-4BB5-9B20-8FA4698E4FAB}" srcOrd="4" destOrd="0" presId="urn:microsoft.com/office/officeart/2005/8/layout/chevron1"/>
    <dgm:cxn modelId="{367E70D2-880A-4456-9FB6-B5B1DCB74381}" type="presParOf" srcId="{F8ED16FB-E49D-48A1-8508-A25EDD59FD49}" destId="{6DE51B9E-620F-4DCD-A0D5-A197BC65A054}" srcOrd="5" destOrd="0" presId="urn:microsoft.com/office/officeart/2005/8/layout/chevron1"/>
    <dgm:cxn modelId="{AE3271BC-B301-437C-9A04-2789B2A2D817}"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a:t>Pendahuluan</a:t>
          </a:r>
          <a:endParaRPr lang="id-ID" b="0" dirty="0"/>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B64FB1A5-82C7-4779-B1A4-95738A043C19}" type="presOf" srcId="{13A66BF2-4D24-45B2-A36F-A7D38B5F677E}" destId="{53FF6EE7-625F-49A3-8193-82F1FA45AEF7}" srcOrd="0" destOrd="0" presId="urn:microsoft.com/office/officeart/2005/8/layout/chevron1"/>
    <dgm:cxn modelId="{8F642056-A468-4FAE-9A3A-E10EFE4D343E}" type="presOf" srcId="{EE8242F0-E9E2-4055-9103-9DAD9F6B6227}" destId="{FDAA7BFF-9FF8-46A1-8C41-F1913B7E06A2}" srcOrd="0" destOrd="0" presId="urn:microsoft.com/office/officeart/2005/8/layout/chevron1"/>
    <dgm:cxn modelId="{B9681965-3E00-4210-9D79-D123214BAB49}" type="presOf" srcId="{2B5DA154-CA7F-4340-AA3C-6A8FB8346576}" destId="{F8ED16FB-E49D-48A1-8508-A25EDD59FD49}" srcOrd="0" destOrd="0" presId="urn:microsoft.com/office/officeart/2005/8/layout/chevron1"/>
    <dgm:cxn modelId="{D00125FB-4B52-436D-A6B6-22434FF036FD}"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DA9B7762-FA0C-4C7F-9883-482BDD87F12D}"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98F29FEB-2CCF-4AE6-9CF1-F60EA0DECE0B}" type="presParOf" srcId="{F8ED16FB-E49D-48A1-8508-A25EDD59FD49}" destId="{53FF6EE7-625F-49A3-8193-82F1FA45AEF7}" srcOrd="0" destOrd="0" presId="urn:microsoft.com/office/officeart/2005/8/layout/chevron1"/>
    <dgm:cxn modelId="{EBDFCE71-E0B5-441F-AE04-DFBFA1D2AEC8}" type="presParOf" srcId="{F8ED16FB-E49D-48A1-8508-A25EDD59FD49}" destId="{3BE2F31A-3536-4BAC-953B-9400939572D0}" srcOrd="1" destOrd="0" presId="urn:microsoft.com/office/officeart/2005/8/layout/chevron1"/>
    <dgm:cxn modelId="{C1EB7361-372E-4C87-9AB0-BCB8917FAC0F}" type="presParOf" srcId="{F8ED16FB-E49D-48A1-8508-A25EDD59FD49}" destId="{F8E25DE2-5C29-4FAA-8923-4BDA55678C5B}" srcOrd="2" destOrd="0" presId="urn:microsoft.com/office/officeart/2005/8/layout/chevron1"/>
    <dgm:cxn modelId="{0FCC3208-A96F-48D4-9ED3-D8F495401C50}" type="presParOf" srcId="{F8ED16FB-E49D-48A1-8508-A25EDD59FD49}" destId="{44A2F106-5035-4BF6-A13B-4F3C09238FB9}" srcOrd="3" destOrd="0" presId="urn:microsoft.com/office/officeart/2005/8/layout/chevron1"/>
    <dgm:cxn modelId="{9BC912DD-2CD9-46D0-8944-C2435836A4A3}" type="presParOf" srcId="{F8ED16FB-E49D-48A1-8508-A25EDD59FD49}" destId="{6FB306ED-DA01-4BB5-9B20-8FA4698E4FAB}" srcOrd="4" destOrd="0" presId="urn:microsoft.com/office/officeart/2005/8/layout/chevron1"/>
    <dgm:cxn modelId="{85AF0472-1B09-45D9-9D4E-8F6BC31C827F}" type="presParOf" srcId="{F8ED16FB-E49D-48A1-8508-A25EDD59FD49}" destId="{6DE51B9E-620F-4DCD-A0D5-A197BC65A054}" srcOrd="5" destOrd="0" presId="urn:microsoft.com/office/officeart/2005/8/layout/chevron1"/>
    <dgm:cxn modelId="{41507EB0-FED3-4073-BDED-87B5E427B747}"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24AE06D4-37D4-49E8-B5C1-7248041D2C85}" type="presOf" srcId="{EE8242F0-E9E2-4055-9103-9DAD9F6B6227}" destId="{FDAA7BFF-9FF8-46A1-8C41-F1913B7E06A2}" srcOrd="0" destOrd="0" presId="urn:microsoft.com/office/officeart/2005/8/layout/chevron1"/>
    <dgm:cxn modelId="{563BF12F-DC5E-4AB2-BDD6-D3093EF694F2}"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AF7D0DD5-6D9B-4BA5-A6FD-8F5F3BC0CBDF}"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49476378-640D-4C98-B3DB-A0CA4CDABCAC}"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7F249DB8-46D9-46E9-83FF-65D54AD8A42B}" type="presOf" srcId="{2B5DA154-CA7F-4340-AA3C-6A8FB8346576}" destId="{F8ED16FB-E49D-48A1-8508-A25EDD59FD49}"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D0E34480-ACB8-43DF-8F6C-729F9B29101B}" type="presParOf" srcId="{F8ED16FB-E49D-48A1-8508-A25EDD59FD49}" destId="{53FF6EE7-625F-49A3-8193-82F1FA45AEF7}" srcOrd="0" destOrd="0" presId="urn:microsoft.com/office/officeart/2005/8/layout/chevron1"/>
    <dgm:cxn modelId="{6EAC78BC-5C06-41CA-8B36-4F6A364E5DC8}" type="presParOf" srcId="{F8ED16FB-E49D-48A1-8508-A25EDD59FD49}" destId="{3BE2F31A-3536-4BAC-953B-9400939572D0}" srcOrd="1" destOrd="0" presId="urn:microsoft.com/office/officeart/2005/8/layout/chevron1"/>
    <dgm:cxn modelId="{53D42DDE-5917-4B4A-B549-DC6C35C10C5B}" type="presParOf" srcId="{F8ED16FB-E49D-48A1-8508-A25EDD59FD49}" destId="{F8E25DE2-5C29-4FAA-8923-4BDA55678C5B}" srcOrd="2" destOrd="0" presId="urn:microsoft.com/office/officeart/2005/8/layout/chevron1"/>
    <dgm:cxn modelId="{6FAC7F4E-0325-4A18-A43E-D7D2DAF95989}" type="presParOf" srcId="{F8ED16FB-E49D-48A1-8508-A25EDD59FD49}" destId="{44A2F106-5035-4BF6-A13B-4F3C09238FB9}" srcOrd="3" destOrd="0" presId="urn:microsoft.com/office/officeart/2005/8/layout/chevron1"/>
    <dgm:cxn modelId="{F82B68B6-6CAA-456A-BD49-49BA22D9C33A}" type="presParOf" srcId="{F8ED16FB-E49D-48A1-8508-A25EDD59FD49}" destId="{6FB306ED-DA01-4BB5-9B20-8FA4698E4FAB}" srcOrd="4" destOrd="0" presId="urn:microsoft.com/office/officeart/2005/8/layout/chevron1"/>
    <dgm:cxn modelId="{FCAE675B-D1F9-4F4C-A543-31350A5C4974}" type="presParOf" srcId="{F8ED16FB-E49D-48A1-8508-A25EDD59FD49}" destId="{6DE51B9E-620F-4DCD-A0D5-A197BC65A054}" srcOrd="5" destOrd="0" presId="urn:microsoft.com/office/officeart/2005/8/layout/chevron1"/>
    <dgm:cxn modelId="{730D24E1-2D0F-42B0-9856-CF7E3A6F3C27}"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7BC9FD12-0025-4D9A-B6EC-9DD22A12D323}" type="presOf" srcId="{2B5DA154-CA7F-4340-AA3C-6A8FB8346576}" destId="{F8ED16FB-E49D-48A1-8508-A25EDD59FD49}" srcOrd="0" destOrd="0" presId="urn:microsoft.com/office/officeart/2005/8/layout/chevron1"/>
    <dgm:cxn modelId="{8A996ECC-0348-4407-A39D-9D7569FD4CD0}" type="presOf" srcId="{6A8F35E4-232F-45EB-BC05-0B1A67782729}" destId="{F8E25DE2-5C29-4FAA-8923-4BDA55678C5B}" srcOrd="0" destOrd="0" presId="urn:microsoft.com/office/officeart/2005/8/layout/chevron1"/>
    <dgm:cxn modelId="{D7957C19-BB54-4023-9283-301B36D3D2A3}"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958CCB97-D983-47F1-8488-A3C013FB644E}" type="presOf" srcId="{C12931D6-72D1-471A-AD66-38F4E331A277}" destId="{6FB306ED-DA01-4BB5-9B20-8FA4698E4FAB}" srcOrd="0" destOrd="0" presId="urn:microsoft.com/office/officeart/2005/8/layout/chevron1"/>
    <dgm:cxn modelId="{A61361A4-3AF7-4E5C-9B62-C3DF8D7ED064}" type="presOf" srcId="{EE8242F0-E9E2-4055-9103-9DAD9F6B6227}" destId="{FDAA7BFF-9FF8-46A1-8C41-F1913B7E06A2}"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28678AF2-B087-4285-80FF-AB33AF55BB08}" type="presParOf" srcId="{F8ED16FB-E49D-48A1-8508-A25EDD59FD49}" destId="{53FF6EE7-625F-49A3-8193-82F1FA45AEF7}" srcOrd="0" destOrd="0" presId="urn:microsoft.com/office/officeart/2005/8/layout/chevron1"/>
    <dgm:cxn modelId="{ED909009-BEFD-48F4-966B-510D59302EB6}" type="presParOf" srcId="{F8ED16FB-E49D-48A1-8508-A25EDD59FD49}" destId="{3BE2F31A-3536-4BAC-953B-9400939572D0}" srcOrd="1" destOrd="0" presId="urn:microsoft.com/office/officeart/2005/8/layout/chevron1"/>
    <dgm:cxn modelId="{6EA75A40-CFD3-4287-B6F5-E2B05C17D3F8}" type="presParOf" srcId="{F8ED16FB-E49D-48A1-8508-A25EDD59FD49}" destId="{F8E25DE2-5C29-4FAA-8923-4BDA55678C5B}" srcOrd="2" destOrd="0" presId="urn:microsoft.com/office/officeart/2005/8/layout/chevron1"/>
    <dgm:cxn modelId="{0CEF8C79-D381-4CD3-BFC7-45F6AD4CFD05}" type="presParOf" srcId="{F8ED16FB-E49D-48A1-8508-A25EDD59FD49}" destId="{44A2F106-5035-4BF6-A13B-4F3C09238FB9}" srcOrd="3" destOrd="0" presId="urn:microsoft.com/office/officeart/2005/8/layout/chevron1"/>
    <dgm:cxn modelId="{6EADCDD8-D214-4796-B738-417B17D2A718}" type="presParOf" srcId="{F8ED16FB-E49D-48A1-8508-A25EDD59FD49}" destId="{6FB306ED-DA01-4BB5-9B20-8FA4698E4FAB}" srcOrd="4" destOrd="0" presId="urn:microsoft.com/office/officeart/2005/8/layout/chevron1"/>
    <dgm:cxn modelId="{32E3EB8C-4A7A-4631-B5D4-9136874C76B5}" type="presParOf" srcId="{F8ED16FB-E49D-48A1-8508-A25EDD59FD49}" destId="{6DE51B9E-620F-4DCD-A0D5-A197BC65A054}" srcOrd="5" destOrd="0" presId="urn:microsoft.com/office/officeart/2005/8/layout/chevron1"/>
    <dgm:cxn modelId="{4B25EAEE-A08E-401F-84A9-EF767158E648}"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B50A5B0D-B078-429E-B773-5300CC3C11E4}" type="presOf" srcId="{6A8F35E4-232F-45EB-BC05-0B1A67782729}" destId="{F8E25DE2-5C29-4FAA-8923-4BDA55678C5B}" srcOrd="0" destOrd="0" presId="urn:microsoft.com/office/officeart/2005/8/layout/chevron1"/>
    <dgm:cxn modelId="{40E0CA17-EE01-418A-9885-9C4791DECC69}" type="presOf" srcId="{2B5DA154-CA7F-4340-AA3C-6A8FB8346576}" destId="{F8ED16FB-E49D-48A1-8508-A25EDD59FD49}"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2DC75EE8-5F73-4E02-933B-DF49FCF2C5DF}" type="presOf" srcId="{C12931D6-72D1-471A-AD66-38F4E331A277}" destId="{6FB306ED-DA01-4BB5-9B20-8FA4698E4FAB}" srcOrd="0" destOrd="0" presId="urn:microsoft.com/office/officeart/2005/8/layout/chevron1"/>
    <dgm:cxn modelId="{56D481F9-C146-40DF-8478-C43DBDAA0E42}"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CBA4FA-39EE-4C09-9207-310BB0D4F8F5}" srcId="{2B5DA154-CA7F-4340-AA3C-6A8FB8346576}" destId="{6A8F35E4-232F-45EB-BC05-0B1A67782729}" srcOrd="1" destOrd="0" parTransId="{3E90C772-5DB8-4B49-A8AB-4C876C82E106}" sibTransId="{6273A6B0-BF28-466B-B8CE-DDCC1059D5B4}"/>
    <dgm:cxn modelId="{CF5695C3-CA56-4364-A55E-D84575C96F3D}" type="presOf" srcId="{EE8242F0-E9E2-4055-9103-9DAD9F6B6227}" destId="{FDAA7BFF-9FF8-46A1-8C41-F1913B7E06A2}"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242343A6-1FB8-4E90-A27E-65CA12761F64}" type="presParOf" srcId="{F8ED16FB-E49D-48A1-8508-A25EDD59FD49}" destId="{53FF6EE7-625F-49A3-8193-82F1FA45AEF7}" srcOrd="0" destOrd="0" presId="urn:microsoft.com/office/officeart/2005/8/layout/chevron1"/>
    <dgm:cxn modelId="{0118217C-C55B-40FD-B19D-34A43B98B7F8}" type="presParOf" srcId="{F8ED16FB-E49D-48A1-8508-A25EDD59FD49}" destId="{3BE2F31A-3536-4BAC-953B-9400939572D0}" srcOrd="1" destOrd="0" presId="urn:microsoft.com/office/officeart/2005/8/layout/chevron1"/>
    <dgm:cxn modelId="{BB37C4E6-4D6F-4437-BCE8-380AC423E753}" type="presParOf" srcId="{F8ED16FB-E49D-48A1-8508-A25EDD59FD49}" destId="{F8E25DE2-5C29-4FAA-8923-4BDA55678C5B}" srcOrd="2" destOrd="0" presId="urn:microsoft.com/office/officeart/2005/8/layout/chevron1"/>
    <dgm:cxn modelId="{E4C5E345-A30C-465A-A930-4FD122C5BD95}" type="presParOf" srcId="{F8ED16FB-E49D-48A1-8508-A25EDD59FD49}" destId="{44A2F106-5035-4BF6-A13B-4F3C09238FB9}" srcOrd="3" destOrd="0" presId="urn:microsoft.com/office/officeart/2005/8/layout/chevron1"/>
    <dgm:cxn modelId="{D72F80B2-07F5-4DDC-92A1-A2FF92924E61}" type="presParOf" srcId="{F8ED16FB-E49D-48A1-8508-A25EDD59FD49}" destId="{6FB306ED-DA01-4BB5-9B20-8FA4698E4FAB}" srcOrd="4" destOrd="0" presId="urn:microsoft.com/office/officeart/2005/8/layout/chevron1"/>
    <dgm:cxn modelId="{1E505282-22F9-445F-B14D-24417FFE3A01}" type="presParOf" srcId="{F8ED16FB-E49D-48A1-8508-A25EDD59FD49}" destId="{6DE51B9E-620F-4DCD-A0D5-A197BC65A054}" srcOrd="5" destOrd="0" presId="urn:microsoft.com/office/officeart/2005/8/layout/chevron1"/>
    <dgm:cxn modelId="{E1336C73-3DE1-4BCE-BE5C-7817EFD8A4EB}"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1"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dirty="0"/>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3A243EC2-B3D5-46BC-87FE-B0CFBFFD3EF2}" type="presOf" srcId="{EE8242F0-E9E2-4055-9103-9DAD9F6B6227}" destId="{FDAA7BFF-9FF8-46A1-8C41-F1913B7E06A2}" srcOrd="0" destOrd="0" presId="urn:microsoft.com/office/officeart/2005/8/layout/chevron1"/>
    <dgm:cxn modelId="{6FC9C3E7-9DAA-465A-8396-E734B09D4251}" type="presOf" srcId="{13A66BF2-4D24-45B2-A36F-A7D38B5F677E}" destId="{53FF6EE7-625F-49A3-8193-82F1FA45AEF7}" srcOrd="0" destOrd="0" presId="urn:microsoft.com/office/officeart/2005/8/layout/chevron1"/>
    <dgm:cxn modelId="{19F79B70-5CC5-42D1-BA39-E967FB17526D}"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D9B4CC14-40B8-4706-B5AD-C7F73EF67AC9}" type="presOf" srcId="{2B5DA154-CA7F-4340-AA3C-6A8FB8346576}" destId="{F8ED16FB-E49D-48A1-8508-A25EDD59FD49}" srcOrd="0" destOrd="0" presId="urn:microsoft.com/office/officeart/2005/8/layout/chevron1"/>
    <dgm:cxn modelId="{B39BF30A-8679-4284-9E47-AC211EAD1C3A}"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8E117F14-D819-4680-BDE7-10EDB54874E1}" type="presParOf" srcId="{F8ED16FB-E49D-48A1-8508-A25EDD59FD49}" destId="{53FF6EE7-625F-49A3-8193-82F1FA45AEF7}" srcOrd="0" destOrd="0" presId="urn:microsoft.com/office/officeart/2005/8/layout/chevron1"/>
    <dgm:cxn modelId="{8A6A31F8-F19F-4895-B38B-C2B8FFFEDE94}" type="presParOf" srcId="{F8ED16FB-E49D-48A1-8508-A25EDD59FD49}" destId="{3BE2F31A-3536-4BAC-953B-9400939572D0}" srcOrd="1" destOrd="0" presId="urn:microsoft.com/office/officeart/2005/8/layout/chevron1"/>
    <dgm:cxn modelId="{62A80093-4D5B-4159-BB54-BE1181CD84EE}" type="presParOf" srcId="{F8ED16FB-E49D-48A1-8508-A25EDD59FD49}" destId="{F8E25DE2-5C29-4FAA-8923-4BDA55678C5B}" srcOrd="2" destOrd="0" presId="urn:microsoft.com/office/officeart/2005/8/layout/chevron1"/>
    <dgm:cxn modelId="{52987FDE-417A-4819-A422-3F58106AC696}" type="presParOf" srcId="{F8ED16FB-E49D-48A1-8508-A25EDD59FD49}" destId="{44A2F106-5035-4BF6-A13B-4F3C09238FB9}" srcOrd="3" destOrd="0" presId="urn:microsoft.com/office/officeart/2005/8/layout/chevron1"/>
    <dgm:cxn modelId="{0DE38AC1-58AC-468D-8EFB-311D18472A24}" type="presParOf" srcId="{F8ED16FB-E49D-48A1-8508-A25EDD59FD49}" destId="{6FB306ED-DA01-4BB5-9B20-8FA4698E4FAB}" srcOrd="4" destOrd="0" presId="urn:microsoft.com/office/officeart/2005/8/layout/chevron1"/>
    <dgm:cxn modelId="{18421F30-E405-4D8F-8A4A-CC5EECC69672}" type="presParOf" srcId="{F8ED16FB-E49D-48A1-8508-A25EDD59FD49}" destId="{6DE51B9E-620F-4DCD-A0D5-A197BC65A054}" srcOrd="5" destOrd="0" presId="urn:microsoft.com/office/officeart/2005/8/layout/chevron1"/>
    <dgm:cxn modelId="{ABFC8A82-B3DE-4333-A108-545E4BB4F3BD}"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5C2A9F74-529B-4A53-BCB3-15D33FA3BFA6}" type="presOf" srcId="{EE8242F0-E9E2-4055-9103-9DAD9F6B6227}" destId="{FDAA7BFF-9FF8-46A1-8C41-F1913B7E06A2}"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D184E9FF-F714-4B7B-84B7-CB3B06E59676}"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874D517B-0D37-4D35-B1EB-0603723A613F}" type="presOf" srcId="{2B5DA154-CA7F-4340-AA3C-6A8FB8346576}" destId="{F8ED16FB-E49D-48A1-8508-A25EDD59FD49}" srcOrd="0" destOrd="0" presId="urn:microsoft.com/office/officeart/2005/8/layout/chevron1"/>
    <dgm:cxn modelId="{CB25F9A9-E510-4797-8439-75AB3E01F99D}" type="presOf" srcId="{13A66BF2-4D24-45B2-A36F-A7D38B5F677E}" destId="{53FF6EE7-625F-49A3-8193-82F1FA45AEF7}" srcOrd="0" destOrd="0" presId="urn:microsoft.com/office/officeart/2005/8/layout/chevron1"/>
    <dgm:cxn modelId="{D13DDFBF-5562-408E-888F-EF75A4E55E2C}"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6EFDEA94-6FB5-48FB-99B7-FD3744469237}" type="presParOf" srcId="{F8ED16FB-E49D-48A1-8508-A25EDD59FD49}" destId="{53FF6EE7-625F-49A3-8193-82F1FA45AEF7}" srcOrd="0" destOrd="0" presId="urn:microsoft.com/office/officeart/2005/8/layout/chevron1"/>
    <dgm:cxn modelId="{ECC760E2-A808-4E64-B843-C86FAC102031}" type="presParOf" srcId="{F8ED16FB-E49D-48A1-8508-A25EDD59FD49}" destId="{3BE2F31A-3536-4BAC-953B-9400939572D0}" srcOrd="1" destOrd="0" presId="urn:microsoft.com/office/officeart/2005/8/layout/chevron1"/>
    <dgm:cxn modelId="{47A7305C-ABC0-4C3D-9BFC-FC2BB134E210}" type="presParOf" srcId="{F8ED16FB-E49D-48A1-8508-A25EDD59FD49}" destId="{F8E25DE2-5C29-4FAA-8923-4BDA55678C5B}" srcOrd="2" destOrd="0" presId="urn:microsoft.com/office/officeart/2005/8/layout/chevron1"/>
    <dgm:cxn modelId="{59781832-3923-4436-B8AB-E071BC32592E}" type="presParOf" srcId="{F8ED16FB-E49D-48A1-8508-A25EDD59FD49}" destId="{44A2F106-5035-4BF6-A13B-4F3C09238FB9}" srcOrd="3" destOrd="0" presId="urn:microsoft.com/office/officeart/2005/8/layout/chevron1"/>
    <dgm:cxn modelId="{5EDE6743-CE23-4DA6-85C0-87AC9C2D7620}" type="presParOf" srcId="{F8ED16FB-E49D-48A1-8508-A25EDD59FD49}" destId="{6FB306ED-DA01-4BB5-9B20-8FA4698E4FAB}" srcOrd="4" destOrd="0" presId="urn:microsoft.com/office/officeart/2005/8/layout/chevron1"/>
    <dgm:cxn modelId="{05610515-EB13-43A7-921C-3214C2660650}" type="presParOf" srcId="{F8ED16FB-E49D-48A1-8508-A25EDD59FD49}" destId="{6DE51B9E-620F-4DCD-A0D5-A197BC65A054}" srcOrd="5" destOrd="0" presId="urn:microsoft.com/office/officeart/2005/8/layout/chevron1"/>
    <dgm:cxn modelId="{761ABBC2-5663-4D9C-BA1D-A9F3DB65487D}"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86138B97-9970-4AD4-AB1A-9B7B55FE5834}" type="presOf" srcId="{EE8242F0-E9E2-4055-9103-9DAD9F6B6227}" destId="{FDAA7BFF-9FF8-46A1-8C41-F1913B7E06A2}" srcOrd="0" destOrd="0" presId="urn:microsoft.com/office/officeart/2005/8/layout/chevron1"/>
    <dgm:cxn modelId="{3C3CF6F3-75AD-4F16-88F6-293116D9E54B}" type="presOf" srcId="{2B5DA154-CA7F-4340-AA3C-6A8FB8346576}" destId="{F8ED16FB-E49D-48A1-8508-A25EDD59FD49}" srcOrd="0" destOrd="0" presId="urn:microsoft.com/office/officeart/2005/8/layout/chevron1"/>
    <dgm:cxn modelId="{BDF0657B-A490-4D34-B788-DC78D1E9BB53}" type="presOf" srcId="{13A66BF2-4D24-45B2-A36F-A7D38B5F677E}" destId="{53FF6EE7-625F-49A3-8193-82F1FA45AEF7}" srcOrd="0" destOrd="0" presId="urn:microsoft.com/office/officeart/2005/8/layout/chevron1"/>
    <dgm:cxn modelId="{D473D37E-74A5-4646-9E57-800FEB136CAC}" type="presOf" srcId="{C12931D6-72D1-471A-AD66-38F4E331A277}" destId="{6FB306ED-DA01-4BB5-9B20-8FA4698E4FA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F949B427-91FF-469B-AC83-8C884F6725CF}" type="presOf" srcId="{6A8F35E4-232F-45EB-BC05-0B1A67782729}" destId="{F8E25DE2-5C29-4FAA-8923-4BDA55678C5B}" srcOrd="0" destOrd="0" presId="urn:microsoft.com/office/officeart/2005/8/layout/chevron1"/>
    <dgm:cxn modelId="{159234E7-A051-4C62-9311-F97B36F441BE}" type="presParOf" srcId="{F8ED16FB-E49D-48A1-8508-A25EDD59FD49}" destId="{53FF6EE7-625F-49A3-8193-82F1FA45AEF7}" srcOrd="0" destOrd="0" presId="urn:microsoft.com/office/officeart/2005/8/layout/chevron1"/>
    <dgm:cxn modelId="{BDCD2F98-9FC5-41A2-8556-BE8C5D294B3F}" type="presParOf" srcId="{F8ED16FB-E49D-48A1-8508-A25EDD59FD49}" destId="{3BE2F31A-3536-4BAC-953B-9400939572D0}" srcOrd="1" destOrd="0" presId="urn:microsoft.com/office/officeart/2005/8/layout/chevron1"/>
    <dgm:cxn modelId="{BD80AD4B-4664-49C2-9761-19819A6698BE}" type="presParOf" srcId="{F8ED16FB-E49D-48A1-8508-A25EDD59FD49}" destId="{F8E25DE2-5C29-4FAA-8923-4BDA55678C5B}" srcOrd="2" destOrd="0" presId="urn:microsoft.com/office/officeart/2005/8/layout/chevron1"/>
    <dgm:cxn modelId="{D0375879-52A0-49AF-B25F-C9420E6E4289}" type="presParOf" srcId="{F8ED16FB-E49D-48A1-8508-A25EDD59FD49}" destId="{44A2F106-5035-4BF6-A13B-4F3C09238FB9}" srcOrd="3" destOrd="0" presId="urn:microsoft.com/office/officeart/2005/8/layout/chevron1"/>
    <dgm:cxn modelId="{1147FECB-3323-40A6-87A1-64B5B5826486}" type="presParOf" srcId="{F8ED16FB-E49D-48A1-8508-A25EDD59FD49}" destId="{6FB306ED-DA01-4BB5-9B20-8FA4698E4FAB}" srcOrd="4" destOrd="0" presId="urn:microsoft.com/office/officeart/2005/8/layout/chevron1"/>
    <dgm:cxn modelId="{A3C54449-9B6C-426F-A690-073532A457D5}" type="presParOf" srcId="{F8ED16FB-E49D-48A1-8508-A25EDD59FD49}" destId="{6DE51B9E-620F-4DCD-A0D5-A197BC65A054}" srcOrd="5" destOrd="0" presId="urn:microsoft.com/office/officeart/2005/8/layout/chevron1"/>
    <dgm:cxn modelId="{D8AA573F-0DAB-4025-89AE-0F6082FB6738}"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6E6157A2-7231-4BD4-B113-508150752F11}"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7D7CF771-8186-404F-BA03-F1665B81AC86}" type="presOf" srcId="{EE8242F0-E9E2-4055-9103-9DAD9F6B6227}" destId="{FDAA7BFF-9FF8-46A1-8C41-F1913B7E06A2}" srcOrd="0" destOrd="0" presId="urn:microsoft.com/office/officeart/2005/8/layout/chevron1"/>
    <dgm:cxn modelId="{7284F98F-55DA-4FAD-BCAD-538043F2FAA3}" type="presOf" srcId="{13A66BF2-4D24-45B2-A36F-A7D38B5F677E}" destId="{53FF6EE7-625F-49A3-8193-82F1FA45AEF7}" srcOrd="0" destOrd="0" presId="urn:microsoft.com/office/officeart/2005/8/layout/chevron1"/>
    <dgm:cxn modelId="{E90C6487-6F0D-4903-87DA-5D79A33162BE}" type="presOf" srcId="{2B5DA154-CA7F-4340-AA3C-6A8FB8346576}" destId="{F8ED16FB-E49D-48A1-8508-A25EDD59FD49}"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8C0F0C42-175D-43DC-9203-9B7E5B692CB0}" type="presOf" srcId="{C12931D6-72D1-471A-AD66-38F4E331A277}" destId="{6FB306ED-DA01-4BB5-9B20-8FA4698E4FA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F28A3594-2B20-4A0B-9967-49B671A1F0E7}" type="presParOf" srcId="{F8ED16FB-E49D-48A1-8508-A25EDD59FD49}" destId="{53FF6EE7-625F-49A3-8193-82F1FA45AEF7}" srcOrd="0" destOrd="0" presId="urn:microsoft.com/office/officeart/2005/8/layout/chevron1"/>
    <dgm:cxn modelId="{8F99483F-A4FD-4504-95E5-07529B2F2E7A}" type="presParOf" srcId="{F8ED16FB-E49D-48A1-8508-A25EDD59FD49}" destId="{3BE2F31A-3536-4BAC-953B-9400939572D0}" srcOrd="1" destOrd="0" presId="urn:microsoft.com/office/officeart/2005/8/layout/chevron1"/>
    <dgm:cxn modelId="{BCC23471-7896-4599-9CB5-91B37B8972F6}" type="presParOf" srcId="{F8ED16FB-E49D-48A1-8508-A25EDD59FD49}" destId="{F8E25DE2-5C29-4FAA-8923-4BDA55678C5B}" srcOrd="2" destOrd="0" presId="urn:microsoft.com/office/officeart/2005/8/layout/chevron1"/>
    <dgm:cxn modelId="{7E9AF987-8368-4796-8DF1-0325720990CE}" type="presParOf" srcId="{F8ED16FB-E49D-48A1-8508-A25EDD59FD49}" destId="{44A2F106-5035-4BF6-A13B-4F3C09238FB9}" srcOrd="3" destOrd="0" presId="urn:microsoft.com/office/officeart/2005/8/layout/chevron1"/>
    <dgm:cxn modelId="{4ABFF117-FE51-4057-89C2-CDCB1E5DE3DD}" type="presParOf" srcId="{F8ED16FB-E49D-48A1-8508-A25EDD59FD49}" destId="{6FB306ED-DA01-4BB5-9B20-8FA4698E4FAB}" srcOrd="4" destOrd="0" presId="urn:microsoft.com/office/officeart/2005/8/layout/chevron1"/>
    <dgm:cxn modelId="{A973700C-2459-4C7D-A350-24034E886C65}" type="presParOf" srcId="{F8ED16FB-E49D-48A1-8508-A25EDD59FD49}" destId="{6DE51B9E-620F-4DCD-A0D5-A197BC65A054}" srcOrd="5" destOrd="0" presId="urn:microsoft.com/office/officeart/2005/8/layout/chevron1"/>
    <dgm:cxn modelId="{2895505C-B34C-4F96-8CDE-BCBA91826F18}"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B12C96A6-F52A-40BE-955D-84A4ED3EB702}" type="presOf" srcId="{2B5DA154-CA7F-4340-AA3C-6A8FB8346576}" destId="{F8ED16FB-E49D-48A1-8508-A25EDD59FD49}" srcOrd="0" destOrd="0" presId="urn:microsoft.com/office/officeart/2005/8/layout/chevron1"/>
    <dgm:cxn modelId="{53C47505-FB55-481D-AECE-7EEF75DD1B6B}" type="presOf" srcId="{13A66BF2-4D24-45B2-A36F-A7D38B5F677E}" destId="{53FF6EE7-625F-49A3-8193-82F1FA45AEF7}" srcOrd="0" destOrd="0" presId="urn:microsoft.com/office/officeart/2005/8/layout/chevron1"/>
    <dgm:cxn modelId="{0AD816B8-3EEE-46C2-BBFE-8E607E26B90B}" type="presOf" srcId="{C12931D6-72D1-471A-AD66-38F4E331A277}" destId="{6FB306ED-DA01-4BB5-9B20-8FA4698E4FAB}" srcOrd="0" destOrd="0" presId="urn:microsoft.com/office/officeart/2005/8/layout/chevron1"/>
    <dgm:cxn modelId="{0B215C7A-EE27-4177-A317-861D3CBC9F16}" type="presOf" srcId="{6A8F35E4-232F-45EB-BC05-0B1A67782729}" destId="{F8E25DE2-5C29-4FAA-8923-4BDA55678C5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7CA689D6-4B3F-4C4D-AB69-D30FA6FB37FE}" type="presOf" srcId="{EE8242F0-E9E2-4055-9103-9DAD9F6B6227}" destId="{FDAA7BFF-9FF8-46A1-8C41-F1913B7E06A2}" srcOrd="0" destOrd="0" presId="urn:microsoft.com/office/officeart/2005/8/layout/chevron1"/>
    <dgm:cxn modelId="{56A58079-7127-4A07-A7F8-435258B5650F}" type="presParOf" srcId="{F8ED16FB-E49D-48A1-8508-A25EDD59FD49}" destId="{53FF6EE7-625F-49A3-8193-82F1FA45AEF7}" srcOrd="0" destOrd="0" presId="urn:microsoft.com/office/officeart/2005/8/layout/chevron1"/>
    <dgm:cxn modelId="{042C7220-F350-42A7-B8D7-CCFA348002E1}" type="presParOf" srcId="{F8ED16FB-E49D-48A1-8508-A25EDD59FD49}" destId="{3BE2F31A-3536-4BAC-953B-9400939572D0}" srcOrd="1" destOrd="0" presId="urn:microsoft.com/office/officeart/2005/8/layout/chevron1"/>
    <dgm:cxn modelId="{7AB9257E-280F-4D72-AD2A-8DB2595D13F4}" type="presParOf" srcId="{F8ED16FB-E49D-48A1-8508-A25EDD59FD49}" destId="{F8E25DE2-5C29-4FAA-8923-4BDA55678C5B}" srcOrd="2" destOrd="0" presId="urn:microsoft.com/office/officeart/2005/8/layout/chevron1"/>
    <dgm:cxn modelId="{3A800A0D-14E9-435F-A57C-2C54FACEF20E}" type="presParOf" srcId="{F8ED16FB-E49D-48A1-8508-A25EDD59FD49}" destId="{44A2F106-5035-4BF6-A13B-4F3C09238FB9}" srcOrd="3" destOrd="0" presId="urn:microsoft.com/office/officeart/2005/8/layout/chevron1"/>
    <dgm:cxn modelId="{528E4CA3-E1B9-4636-8DD9-56AD7C25FFB3}" type="presParOf" srcId="{F8ED16FB-E49D-48A1-8508-A25EDD59FD49}" destId="{6FB306ED-DA01-4BB5-9B20-8FA4698E4FAB}" srcOrd="4" destOrd="0" presId="urn:microsoft.com/office/officeart/2005/8/layout/chevron1"/>
    <dgm:cxn modelId="{DB8FB907-0582-46C8-9D6A-3A98D2A48199}" type="presParOf" srcId="{F8ED16FB-E49D-48A1-8508-A25EDD59FD49}" destId="{6DE51B9E-620F-4DCD-A0D5-A197BC65A054}" srcOrd="5" destOrd="0" presId="urn:microsoft.com/office/officeart/2005/8/layout/chevron1"/>
    <dgm:cxn modelId="{D0BA8805-9306-4FA8-A7E6-84C8BD34C1CD}"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406C4966-F6F2-49F4-B7A8-54A32174B17F}" type="presOf" srcId="{2B5DA154-CA7F-4340-AA3C-6A8FB8346576}" destId="{F8ED16FB-E49D-48A1-8508-A25EDD59FD49}" srcOrd="0" destOrd="0" presId="urn:microsoft.com/office/officeart/2005/8/layout/chevron1"/>
    <dgm:cxn modelId="{FF6DA232-E431-4868-9143-C081A44E846D}" type="presOf" srcId="{6A8F35E4-232F-45EB-BC05-0B1A67782729}" destId="{F8E25DE2-5C29-4FAA-8923-4BDA55678C5B}" srcOrd="0" destOrd="0" presId="urn:microsoft.com/office/officeart/2005/8/layout/chevron1"/>
    <dgm:cxn modelId="{99599ED6-ED56-4053-88CE-89A82C6D390A}"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42DCFFC1-BC6D-49A8-9747-A9C90E1F157B}" type="presOf" srcId="{EE8242F0-E9E2-4055-9103-9DAD9F6B6227}" destId="{FDAA7BFF-9FF8-46A1-8C41-F1913B7E06A2}" srcOrd="0" destOrd="0" presId="urn:microsoft.com/office/officeart/2005/8/layout/chevron1"/>
    <dgm:cxn modelId="{9526D655-783E-4C78-BDFB-269B505DF22E}" type="presOf" srcId="{13A66BF2-4D24-45B2-A36F-A7D38B5F677E}" destId="{53FF6EE7-625F-49A3-8193-82F1FA45AEF7}"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E26BA85D-18E4-43B4-B992-CC4D46D6DFA0}" type="presParOf" srcId="{F8ED16FB-E49D-48A1-8508-A25EDD59FD49}" destId="{53FF6EE7-625F-49A3-8193-82F1FA45AEF7}" srcOrd="0" destOrd="0" presId="urn:microsoft.com/office/officeart/2005/8/layout/chevron1"/>
    <dgm:cxn modelId="{AC32841A-C1B5-4802-8EC3-1CD8B29E8414}" type="presParOf" srcId="{F8ED16FB-E49D-48A1-8508-A25EDD59FD49}" destId="{3BE2F31A-3536-4BAC-953B-9400939572D0}" srcOrd="1" destOrd="0" presId="urn:microsoft.com/office/officeart/2005/8/layout/chevron1"/>
    <dgm:cxn modelId="{B35AB8B6-4951-45AE-98D3-C9F2606F9635}" type="presParOf" srcId="{F8ED16FB-E49D-48A1-8508-A25EDD59FD49}" destId="{F8E25DE2-5C29-4FAA-8923-4BDA55678C5B}" srcOrd="2" destOrd="0" presId="urn:microsoft.com/office/officeart/2005/8/layout/chevron1"/>
    <dgm:cxn modelId="{4F841210-C3D9-4810-85B6-55090D66A9DB}" type="presParOf" srcId="{F8ED16FB-E49D-48A1-8508-A25EDD59FD49}" destId="{44A2F106-5035-4BF6-A13B-4F3C09238FB9}" srcOrd="3" destOrd="0" presId="urn:microsoft.com/office/officeart/2005/8/layout/chevron1"/>
    <dgm:cxn modelId="{EC12C5A3-300B-406A-BEA9-46BD0BF18F05}" type="presParOf" srcId="{F8ED16FB-E49D-48A1-8508-A25EDD59FD49}" destId="{6FB306ED-DA01-4BB5-9B20-8FA4698E4FAB}" srcOrd="4" destOrd="0" presId="urn:microsoft.com/office/officeart/2005/8/layout/chevron1"/>
    <dgm:cxn modelId="{CB40BCA0-A60E-471F-A9A8-93FEB3DA5CD6}" type="presParOf" srcId="{F8ED16FB-E49D-48A1-8508-A25EDD59FD49}" destId="{6DE51B9E-620F-4DCD-A0D5-A197BC65A054}" srcOrd="5" destOrd="0" presId="urn:microsoft.com/office/officeart/2005/8/layout/chevron1"/>
    <dgm:cxn modelId="{71C50460-5DF7-49A3-8894-1F9019BD6308}"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37A151D2-FAFD-4DDB-B5B6-5C67A9592E64}" type="presOf" srcId="{6A8F35E4-232F-45EB-BC05-0B1A67782729}" destId="{F8E25DE2-5C29-4FAA-8923-4BDA55678C5B}" srcOrd="0" destOrd="0" presId="urn:microsoft.com/office/officeart/2005/8/layout/chevron1"/>
    <dgm:cxn modelId="{2678661E-FB11-449F-8ABA-4D64D7CDE72B}"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26467E8D-4355-456B-80F6-1F4C842AC8F5}" type="presOf" srcId="{2B5DA154-CA7F-4340-AA3C-6A8FB8346576}" destId="{F8ED16FB-E49D-48A1-8508-A25EDD59FD49}" srcOrd="0" destOrd="0" presId="urn:microsoft.com/office/officeart/2005/8/layout/chevron1"/>
    <dgm:cxn modelId="{7B9B85B4-567E-413C-861C-EC34B2DC3AF7}" type="presOf" srcId="{C12931D6-72D1-471A-AD66-38F4E331A277}" destId="{6FB306ED-DA01-4BB5-9B20-8FA4698E4FA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CA2964DB-8528-4677-93B4-84D59E731308}" type="presOf" srcId="{EE8242F0-E9E2-4055-9103-9DAD9F6B6227}" destId="{FDAA7BFF-9FF8-46A1-8C41-F1913B7E06A2}"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5F08EE15-BB25-476E-8DBC-C51DE8048FC7}" type="presParOf" srcId="{F8ED16FB-E49D-48A1-8508-A25EDD59FD49}" destId="{53FF6EE7-625F-49A3-8193-82F1FA45AEF7}" srcOrd="0" destOrd="0" presId="urn:microsoft.com/office/officeart/2005/8/layout/chevron1"/>
    <dgm:cxn modelId="{00BA1C4E-3504-4CCA-952C-EFE8A12C6A9D}" type="presParOf" srcId="{F8ED16FB-E49D-48A1-8508-A25EDD59FD49}" destId="{3BE2F31A-3536-4BAC-953B-9400939572D0}" srcOrd="1" destOrd="0" presId="urn:microsoft.com/office/officeart/2005/8/layout/chevron1"/>
    <dgm:cxn modelId="{26EB40F8-A477-4CBC-BE5B-ED8903596252}" type="presParOf" srcId="{F8ED16FB-E49D-48A1-8508-A25EDD59FD49}" destId="{F8E25DE2-5C29-4FAA-8923-4BDA55678C5B}" srcOrd="2" destOrd="0" presId="urn:microsoft.com/office/officeart/2005/8/layout/chevron1"/>
    <dgm:cxn modelId="{391F8107-C0FB-4C4A-BD00-A89331935031}" type="presParOf" srcId="{F8ED16FB-E49D-48A1-8508-A25EDD59FD49}" destId="{44A2F106-5035-4BF6-A13B-4F3C09238FB9}" srcOrd="3" destOrd="0" presId="urn:microsoft.com/office/officeart/2005/8/layout/chevron1"/>
    <dgm:cxn modelId="{34D980A8-011A-4492-B376-73C0EDAD6DC0}" type="presParOf" srcId="{F8ED16FB-E49D-48A1-8508-A25EDD59FD49}" destId="{6FB306ED-DA01-4BB5-9B20-8FA4698E4FAB}" srcOrd="4" destOrd="0" presId="urn:microsoft.com/office/officeart/2005/8/layout/chevron1"/>
    <dgm:cxn modelId="{403A1275-79AB-4CCD-8227-83145E282EC4}" type="presParOf" srcId="{F8ED16FB-E49D-48A1-8508-A25EDD59FD49}" destId="{6DE51B9E-620F-4DCD-A0D5-A197BC65A054}" srcOrd="5" destOrd="0" presId="urn:microsoft.com/office/officeart/2005/8/layout/chevron1"/>
    <dgm:cxn modelId="{A636176C-413E-4264-8EDD-104BB78807B7}"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CC990C6B-BCA8-43CB-86AD-822850616939}"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3CF89660-ADEE-4029-8EF9-AFCBA2BC4B51}" type="presOf" srcId="{C12931D6-72D1-471A-AD66-38F4E331A277}" destId="{6FB306ED-DA01-4BB5-9B20-8FA4698E4FAB}" srcOrd="0" destOrd="0" presId="urn:microsoft.com/office/officeart/2005/8/layout/chevron1"/>
    <dgm:cxn modelId="{EBABA5C1-5578-4BFB-9464-68738F5E7C60}" type="presOf" srcId="{2B5DA154-CA7F-4340-AA3C-6A8FB8346576}" destId="{F8ED16FB-E49D-48A1-8508-A25EDD59FD49}" srcOrd="0" destOrd="0" presId="urn:microsoft.com/office/officeart/2005/8/layout/chevron1"/>
    <dgm:cxn modelId="{C14DD180-C007-4082-986D-B17C8EACDA71}" type="presOf" srcId="{EE8242F0-E9E2-4055-9103-9DAD9F6B6227}" destId="{FDAA7BFF-9FF8-46A1-8C41-F1913B7E06A2}" srcOrd="0" destOrd="0" presId="urn:microsoft.com/office/officeart/2005/8/layout/chevron1"/>
    <dgm:cxn modelId="{38652BDD-B86B-4ECB-82CB-440B7AFD8576}"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25BFF5F2-EEDB-43DD-97E9-3936D827496C}" type="presParOf" srcId="{F8ED16FB-E49D-48A1-8508-A25EDD59FD49}" destId="{53FF6EE7-625F-49A3-8193-82F1FA45AEF7}" srcOrd="0" destOrd="0" presId="urn:microsoft.com/office/officeart/2005/8/layout/chevron1"/>
    <dgm:cxn modelId="{F581E69A-6142-4A2F-9A9D-EA2829BA11DF}" type="presParOf" srcId="{F8ED16FB-E49D-48A1-8508-A25EDD59FD49}" destId="{3BE2F31A-3536-4BAC-953B-9400939572D0}" srcOrd="1" destOrd="0" presId="urn:microsoft.com/office/officeart/2005/8/layout/chevron1"/>
    <dgm:cxn modelId="{E2E92419-9260-4E5C-A6B1-30317A37161C}" type="presParOf" srcId="{F8ED16FB-E49D-48A1-8508-A25EDD59FD49}" destId="{F8E25DE2-5C29-4FAA-8923-4BDA55678C5B}" srcOrd="2" destOrd="0" presId="urn:microsoft.com/office/officeart/2005/8/layout/chevron1"/>
    <dgm:cxn modelId="{39185BFF-25CE-4659-A38C-CA6803B17DA3}" type="presParOf" srcId="{F8ED16FB-E49D-48A1-8508-A25EDD59FD49}" destId="{44A2F106-5035-4BF6-A13B-4F3C09238FB9}" srcOrd="3" destOrd="0" presId="urn:microsoft.com/office/officeart/2005/8/layout/chevron1"/>
    <dgm:cxn modelId="{36E53C7D-E3C1-430E-96B1-8977375C0001}" type="presParOf" srcId="{F8ED16FB-E49D-48A1-8508-A25EDD59FD49}" destId="{6FB306ED-DA01-4BB5-9B20-8FA4698E4FAB}" srcOrd="4" destOrd="0" presId="urn:microsoft.com/office/officeart/2005/8/layout/chevron1"/>
    <dgm:cxn modelId="{C1903F8B-185D-407D-9C9C-2A9BFB9C6F77}" type="presParOf" srcId="{F8ED16FB-E49D-48A1-8508-A25EDD59FD49}" destId="{6DE51B9E-620F-4DCD-A0D5-A197BC65A054}" srcOrd="5" destOrd="0" presId="urn:microsoft.com/office/officeart/2005/8/layout/chevron1"/>
    <dgm:cxn modelId="{08777EBF-3D08-4EB7-BEAA-13D10B80A041}"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B84A687-A65A-4ACF-9D1D-7A3F58B05864}" type="presOf" srcId="{C12931D6-72D1-471A-AD66-38F4E331A277}" destId="{6FB306ED-DA01-4BB5-9B20-8FA4698E4FAB}" srcOrd="0" destOrd="0" presId="urn:microsoft.com/office/officeart/2005/8/layout/chevron1"/>
    <dgm:cxn modelId="{9B151788-E0FC-4519-ACA4-CCAADB1A1DC1}"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C738BFE8-0588-4B30-9D9A-7DFA5EDCAD70}" type="presOf" srcId="{13A66BF2-4D24-45B2-A36F-A7D38B5F677E}" destId="{53FF6EE7-625F-49A3-8193-82F1FA45AEF7}" srcOrd="0" destOrd="0" presId="urn:microsoft.com/office/officeart/2005/8/layout/chevron1"/>
    <dgm:cxn modelId="{0F2102C5-44F8-4906-9010-CA862FA4CD17}" type="presOf" srcId="{2B5DA154-CA7F-4340-AA3C-6A8FB8346576}" destId="{F8ED16FB-E49D-48A1-8508-A25EDD59FD49}"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47B39DCE-3C79-469D-BCB7-D11FF6B3A049}" type="presOf" srcId="{6A8F35E4-232F-45EB-BC05-0B1A67782729}" destId="{F8E25DE2-5C29-4FAA-8923-4BDA55678C5B}" srcOrd="0" destOrd="0" presId="urn:microsoft.com/office/officeart/2005/8/layout/chevron1"/>
    <dgm:cxn modelId="{1AFB2547-6254-4563-A871-644C06195873}" type="presParOf" srcId="{F8ED16FB-E49D-48A1-8508-A25EDD59FD49}" destId="{53FF6EE7-625F-49A3-8193-82F1FA45AEF7}" srcOrd="0" destOrd="0" presId="urn:microsoft.com/office/officeart/2005/8/layout/chevron1"/>
    <dgm:cxn modelId="{E6A6E5A6-1275-4E98-864F-8EF72F1FF484}" type="presParOf" srcId="{F8ED16FB-E49D-48A1-8508-A25EDD59FD49}" destId="{3BE2F31A-3536-4BAC-953B-9400939572D0}" srcOrd="1" destOrd="0" presId="urn:microsoft.com/office/officeart/2005/8/layout/chevron1"/>
    <dgm:cxn modelId="{E702D03C-69EA-4E3A-9DAF-6AC5F4579CD5}" type="presParOf" srcId="{F8ED16FB-E49D-48A1-8508-A25EDD59FD49}" destId="{F8E25DE2-5C29-4FAA-8923-4BDA55678C5B}" srcOrd="2" destOrd="0" presId="urn:microsoft.com/office/officeart/2005/8/layout/chevron1"/>
    <dgm:cxn modelId="{43AF5E20-ECC7-4822-AAF6-08C13C3B6A10}" type="presParOf" srcId="{F8ED16FB-E49D-48A1-8508-A25EDD59FD49}" destId="{44A2F106-5035-4BF6-A13B-4F3C09238FB9}" srcOrd="3" destOrd="0" presId="urn:microsoft.com/office/officeart/2005/8/layout/chevron1"/>
    <dgm:cxn modelId="{EEE63A47-3270-4765-916C-1FEF2597013E}" type="presParOf" srcId="{F8ED16FB-E49D-48A1-8508-A25EDD59FD49}" destId="{6FB306ED-DA01-4BB5-9B20-8FA4698E4FAB}" srcOrd="4" destOrd="0" presId="urn:microsoft.com/office/officeart/2005/8/layout/chevron1"/>
    <dgm:cxn modelId="{AE62F4E2-13AB-47F9-8BF1-89F595087659}" type="presParOf" srcId="{F8ED16FB-E49D-48A1-8508-A25EDD59FD49}" destId="{6DE51B9E-620F-4DCD-A0D5-A197BC65A054}" srcOrd="5" destOrd="0" presId="urn:microsoft.com/office/officeart/2005/8/layout/chevron1"/>
    <dgm:cxn modelId="{19B108AF-6CF7-46E8-9205-5BDD1687C16F}"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EFDE425F-9A5C-4CA5-A7B5-6A76F70C6CCA}" type="presOf" srcId="{6A8F35E4-232F-45EB-BC05-0B1A67782729}" destId="{F8E25DE2-5C29-4FAA-8923-4BDA55678C5B}" srcOrd="0" destOrd="0" presId="urn:microsoft.com/office/officeart/2005/8/layout/chevron1"/>
    <dgm:cxn modelId="{09C3AE89-E64A-4E41-84FF-E1414C5BE0B4}"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F66AE10A-1DB3-466A-BE79-B86B35AF3F70}" type="presOf" srcId="{EE8242F0-E9E2-4055-9103-9DAD9F6B6227}" destId="{FDAA7BFF-9FF8-46A1-8C41-F1913B7E06A2}"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F026254D-6149-4C37-8DF3-F96ACF415FB2}" type="presOf" srcId="{2B5DA154-CA7F-4340-AA3C-6A8FB8346576}" destId="{F8ED16FB-E49D-48A1-8508-A25EDD59FD49}" srcOrd="0" destOrd="0" presId="urn:microsoft.com/office/officeart/2005/8/layout/chevron1"/>
    <dgm:cxn modelId="{53DB6A55-E7F2-43A1-A880-7578EAB4DFD5}" type="presOf" srcId="{C12931D6-72D1-471A-AD66-38F4E331A277}" destId="{6FB306ED-DA01-4BB5-9B20-8FA4698E4FAB}" srcOrd="0" destOrd="0" presId="urn:microsoft.com/office/officeart/2005/8/layout/chevron1"/>
    <dgm:cxn modelId="{D2688F1F-9728-47BA-9BCB-FC53BD89EAF2}" type="presParOf" srcId="{F8ED16FB-E49D-48A1-8508-A25EDD59FD49}" destId="{53FF6EE7-625F-49A3-8193-82F1FA45AEF7}" srcOrd="0" destOrd="0" presId="urn:microsoft.com/office/officeart/2005/8/layout/chevron1"/>
    <dgm:cxn modelId="{20D63870-EB2D-4C66-8318-1D84DBA6E85A}" type="presParOf" srcId="{F8ED16FB-E49D-48A1-8508-A25EDD59FD49}" destId="{3BE2F31A-3536-4BAC-953B-9400939572D0}" srcOrd="1" destOrd="0" presId="urn:microsoft.com/office/officeart/2005/8/layout/chevron1"/>
    <dgm:cxn modelId="{94D08D08-F3A2-48E8-9E22-BD630AD5DBF6}" type="presParOf" srcId="{F8ED16FB-E49D-48A1-8508-A25EDD59FD49}" destId="{F8E25DE2-5C29-4FAA-8923-4BDA55678C5B}" srcOrd="2" destOrd="0" presId="urn:microsoft.com/office/officeart/2005/8/layout/chevron1"/>
    <dgm:cxn modelId="{66164076-8FEE-484B-8168-DF59B33102A5}" type="presParOf" srcId="{F8ED16FB-E49D-48A1-8508-A25EDD59FD49}" destId="{44A2F106-5035-4BF6-A13B-4F3C09238FB9}" srcOrd="3" destOrd="0" presId="urn:microsoft.com/office/officeart/2005/8/layout/chevron1"/>
    <dgm:cxn modelId="{798CE2C3-421F-4A09-B43B-1BB9F85CEBA3}" type="presParOf" srcId="{F8ED16FB-E49D-48A1-8508-A25EDD59FD49}" destId="{6FB306ED-DA01-4BB5-9B20-8FA4698E4FAB}" srcOrd="4" destOrd="0" presId="urn:microsoft.com/office/officeart/2005/8/layout/chevron1"/>
    <dgm:cxn modelId="{7353F226-2E5A-4C2A-B9CD-5A156472A5D1}" type="presParOf" srcId="{F8ED16FB-E49D-48A1-8508-A25EDD59FD49}" destId="{6DE51B9E-620F-4DCD-A0D5-A197BC65A054}" srcOrd="5" destOrd="0" presId="urn:microsoft.com/office/officeart/2005/8/layout/chevron1"/>
    <dgm:cxn modelId="{A9BAB7BA-036F-46C8-BCCB-FB22149F3EF4}"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B2C30315-70EA-482E-B955-8C8AE63A7BF6}" type="presOf" srcId="{EE8242F0-E9E2-4055-9103-9DAD9F6B6227}" destId="{FDAA7BFF-9FF8-46A1-8C41-F1913B7E06A2}" srcOrd="0" destOrd="0" presId="urn:microsoft.com/office/officeart/2005/8/layout/chevron1"/>
    <dgm:cxn modelId="{9F01CCE5-2DCA-4187-A768-6D3B66A52915}" type="presOf" srcId="{13A66BF2-4D24-45B2-A36F-A7D38B5F677E}" destId="{53FF6EE7-625F-49A3-8193-82F1FA45AEF7}" srcOrd="0" destOrd="0" presId="urn:microsoft.com/office/officeart/2005/8/layout/chevron1"/>
    <dgm:cxn modelId="{6036232D-49D1-4BC3-9FE1-45FFB077DD29}" type="presOf" srcId="{6A8F35E4-232F-45EB-BC05-0B1A67782729}" destId="{F8E25DE2-5C29-4FAA-8923-4BDA55678C5B}" srcOrd="0" destOrd="0" presId="urn:microsoft.com/office/officeart/2005/8/layout/chevron1"/>
    <dgm:cxn modelId="{73168605-4E2A-4FFF-97C1-76405B60CACE}" type="presOf" srcId="{2B5DA154-CA7F-4340-AA3C-6A8FB8346576}" destId="{F8ED16FB-E49D-48A1-8508-A25EDD59FD49}" srcOrd="0" destOrd="0" presId="urn:microsoft.com/office/officeart/2005/8/layout/chevron1"/>
    <dgm:cxn modelId="{8F96088B-0A6A-4D70-996B-4156B0AFB6D3}" type="presOf" srcId="{C12931D6-72D1-471A-AD66-38F4E331A277}" destId="{6FB306ED-DA01-4BB5-9B20-8FA4698E4FA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1F1765FF-D7DC-44DA-BE37-8A56A2C84C28}" srcId="{2B5DA154-CA7F-4340-AA3C-6A8FB8346576}" destId="{13A66BF2-4D24-45B2-A36F-A7D38B5F677E}" srcOrd="0" destOrd="0" parTransId="{2E6D16A8-FA4C-4096-ABE5-8327B650092D}" sibTransId="{E1374F58-16AC-4EA2-B7DB-E41E6E78DDE9}"/>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7983EDEC-C428-4BCC-9FC3-2B67FB9BCAF9}" type="presParOf" srcId="{F8ED16FB-E49D-48A1-8508-A25EDD59FD49}" destId="{53FF6EE7-625F-49A3-8193-82F1FA45AEF7}" srcOrd="0" destOrd="0" presId="urn:microsoft.com/office/officeart/2005/8/layout/chevron1"/>
    <dgm:cxn modelId="{6AE22E1A-3240-49D1-93C1-9F62684DA094}" type="presParOf" srcId="{F8ED16FB-E49D-48A1-8508-A25EDD59FD49}" destId="{3BE2F31A-3536-4BAC-953B-9400939572D0}" srcOrd="1" destOrd="0" presId="urn:microsoft.com/office/officeart/2005/8/layout/chevron1"/>
    <dgm:cxn modelId="{0913E834-B012-4004-AD4E-11EA133A4C6B}" type="presParOf" srcId="{F8ED16FB-E49D-48A1-8508-A25EDD59FD49}" destId="{F8E25DE2-5C29-4FAA-8923-4BDA55678C5B}" srcOrd="2" destOrd="0" presId="urn:microsoft.com/office/officeart/2005/8/layout/chevron1"/>
    <dgm:cxn modelId="{A3560EAD-9BCF-4BDA-BA07-5D190B850F9C}" type="presParOf" srcId="{F8ED16FB-E49D-48A1-8508-A25EDD59FD49}" destId="{44A2F106-5035-4BF6-A13B-4F3C09238FB9}" srcOrd="3" destOrd="0" presId="urn:microsoft.com/office/officeart/2005/8/layout/chevron1"/>
    <dgm:cxn modelId="{971A49A6-DC36-467C-8D7C-D0F0ED3FE6FF}" type="presParOf" srcId="{F8ED16FB-E49D-48A1-8508-A25EDD59FD49}" destId="{6FB306ED-DA01-4BB5-9B20-8FA4698E4FAB}" srcOrd="4" destOrd="0" presId="urn:microsoft.com/office/officeart/2005/8/layout/chevron1"/>
    <dgm:cxn modelId="{F4C68DD9-8C0A-472C-BB3A-63EC0E66E4E1}" type="presParOf" srcId="{F8ED16FB-E49D-48A1-8508-A25EDD59FD49}" destId="{6DE51B9E-620F-4DCD-A0D5-A197BC65A054}" srcOrd="5" destOrd="0" presId="urn:microsoft.com/office/officeart/2005/8/layout/chevron1"/>
    <dgm:cxn modelId="{8BA7CCA0-77D1-404A-9C33-80C644CF915F}"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1" dirty="0">
              <a:solidFill>
                <a:srgbClr val="0070C0"/>
              </a:solidFill>
            </a:rPr>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dirty="0"/>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24441182-B479-4E63-B1C2-D12DFBA76AA5}" type="presOf" srcId="{6A8F35E4-232F-45EB-BC05-0B1A67782729}" destId="{F8E25DE2-5C29-4FAA-8923-4BDA55678C5B}" srcOrd="0" destOrd="0" presId="urn:microsoft.com/office/officeart/2005/8/layout/chevron1"/>
    <dgm:cxn modelId="{B0DACC1A-8131-40F4-9D5E-B54B1B105124}"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944EED7-AC81-4771-93BF-3E17CCF20AB8}"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3B4716BF-42FE-4D25-8C40-5C2E814359C4}" type="presOf" srcId="{2B5DA154-CA7F-4340-AA3C-6A8FB8346576}" destId="{F8ED16FB-E49D-48A1-8508-A25EDD59FD49}" srcOrd="0" destOrd="0" presId="urn:microsoft.com/office/officeart/2005/8/layout/chevron1"/>
    <dgm:cxn modelId="{2F981BE8-8391-44DC-9056-13474C9DEBCE}" type="presOf" srcId="{C12931D6-72D1-471A-AD66-38F4E331A277}" destId="{6FB306ED-DA01-4BB5-9B20-8FA4698E4FA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5DFD3E28-AD58-4473-B346-BC1538BCE620}" type="presParOf" srcId="{F8ED16FB-E49D-48A1-8508-A25EDD59FD49}" destId="{53FF6EE7-625F-49A3-8193-82F1FA45AEF7}" srcOrd="0" destOrd="0" presId="urn:microsoft.com/office/officeart/2005/8/layout/chevron1"/>
    <dgm:cxn modelId="{86BCDB98-8AB3-4782-9530-C601170AFD47}" type="presParOf" srcId="{F8ED16FB-E49D-48A1-8508-A25EDD59FD49}" destId="{3BE2F31A-3536-4BAC-953B-9400939572D0}" srcOrd="1" destOrd="0" presId="urn:microsoft.com/office/officeart/2005/8/layout/chevron1"/>
    <dgm:cxn modelId="{10DC35E1-6C20-43A1-911C-0937461A9CE3}" type="presParOf" srcId="{F8ED16FB-E49D-48A1-8508-A25EDD59FD49}" destId="{F8E25DE2-5C29-4FAA-8923-4BDA55678C5B}" srcOrd="2" destOrd="0" presId="urn:microsoft.com/office/officeart/2005/8/layout/chevron1"/>
    <dgm:cxn modelId="{9C2B25A2-BB63-4C0A-A502-F93A4118E607}" type="presParOf" srcId="{F8ED16FB-E49D-48A1-8508-A25EDD59FD49}" destId="{44A2F106-5035-4BF6-A13B-4F3C09238FB9}" srcOrd="3" destOrd="0" presId="urn:microsoft.com/office/officeart/2005/8/layout/chevron1"/>
    <dgm:cxn modelId="{B415CD22-26D3-4AD9-8051-52B42614CBFF}" type="presParOf" srcId="{F8ED16FB-E49D-48A1-8508-A25EDD59FD49}" destId="{6FB306ED-DA01-4BB5-9B20-8FA4698E4FAB}" srcOrd="4" destOrd="0" presId="urn:microsoft.com/office/officeart/2005/8/layout/chevron1"/>
    <dgm:cxn modelId="{07A977AB-8AC6-42D7-8353-7A4C01832176}" type="presParOf" srcId="{F8ED16FB-E49D-48A1-8508-A25EDD59FD49}" destId="{6DE51B9E-620F-4DCD-A0D5-A197BC65A054}" srcOrd="5" destOrd="0" presId="urn:microsoft.com/office/officeart/2005/8/layout/chevron1"/>
    <dgm:cxn modelId="{E0BF6432-DF41-46FC-84CE-527D668DDC63}"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9BA447D6-4D4D-4B49-AAC8-96FE218B179E}" type="presOf" srcId="{6A8F35E4-232F-45EB-BC05-0B1A67782729}" destId="{F8E25DE2-5C29-4FAA-8923-4BDA55678C5B}" srcOrd="0" destOrd="0" presId="urn:microsoft.com/office/officeart/2005/8/layout/chevron1"/>
    <dgm:cxn modelId="{195DBC87-2088-4470-B03C-79DA51697DC7}" type="presOf" srcId="{C12931D6-72D1-471A-AD66-38F4E331A277}" destId="{6FB306ED-DA01-4BB5-9B20-8FA4698E4FAB}" srcOrd="0" destOrd="0" presId="urn:microsoft.com/office/officeart/2005/8/layout/chevron1"/>
    <dgm:cxn modelId="{2671AB01-12B2-4D78-97EE-AED2EF7408D0}"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312A1A2E-3C9B-4E9C-8776-53026A562789}"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E707295F-3D3F-4AC5-A83A-29947328E48B}" type="presOf" srcId="{2B5DA154-CA7F-4340-AA3C-6A8FB8346576}" destId="{F8ED16FB-E49D-48A1-8508-A25EDD59FD49}" srcOrd="0" destOrd="0" presId="urn:microsoft.com/office/officeart/2005/8/layout/chevron1"/>
    <dgm:cxn modelId="{B4240D27-E551-426B-BC0A-C73E1AC11A3F}" type="presParOf" srcId="{F8ED16FB-E49D-48A1-8508-A25EDD59FD49}" destId="{53FF6EE7-625F-49A3-8193-82F1FA45AEF7}" srcOrd="0" destOrd="0" presId="urn:microsoft.com/office/officeart/2005/8/layout/chevron1"/>
    <dgm:cxn modelId="{809D3788-B3B9-4E21-B710-671FA7D781C8}" type="presParOf" srcId="{F8ED16FB-E49D-48A1-8508-A25EDD59FD49}" destId="{3BE2F31A-3536-4BAC-953B-9400939572D0}" srcOrd="1" destOrd="0" presId="urn:microsoft.com/office/officeart/2005/8/layout/chevron1"/>
    <dgm:cxn modelId="{0DF4AECE-B8F5-4E17-976B-D6966BDEFC6F}" type="presParOf" srcId="{F8ED16FB-E49D-48A1-8508-A25EDD59FD49}" destId="{F8E25DE2-5C29-4FAA-8923-4BDA55678C5B}" srcOrd="2" destOrd="0" presId="urn:microsoft.com/office/officeart/2005/8/layout/chevron1"/>
    <dgm:cxn modelId="{C3C0A989-50F0-458B-AE24-470C904A8967}" type="presParOf" srcId="{F8ED16FB-E49D-48A1-8508-A25EDD59FD49}" destId="{44A2F106-5035-4BF6-A13B-4F3C09238FB9}" srcOrd="3" destOrd="0" presId="urn:microsoft.com/office/officeart/2005/8/layout/chevron1"/>
    <dgm:cxn modelId="{8C834A73-1A54-4E57-9773-19CE1C07E608}" type="presParOf" srcId="{F8ED16FB-E49D-48A1-8508-A25EDD59FD49}" destId="{6FB306ED-DA01-4BB5-9B20-8FA4698E4FAB}" srcOrd="4" destOrd="0" presId="urn:microsoft.com/office/officeart/2005/8/layout/chevron1"/>
    <dgm:cxn modelId="{9DAD47CB-5827-4EA0-8E4B-86FE0FDAD3E4}" type="presParOf" srcId="{F8ED16FB-E49D-48A1-8508-A25EDD59FD49}" destId="{6DE51B9E-620F-4DCD-A0D5-A197BC65A054}" srcOrd="5" destOrd="0" presId="urn:microsoft.com/office/officeart/2005/8/layout/chevron1"/>
    <dgm:cxn modelId="{684A72C6-C2D7-43EB-BCFC-5319FD5A58E7}"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AC9E996A-A160-4F5A-A0AD-5B0BACF2EEB4}" type="presOf" srcId="{2B5DA154-CA7F-4340-AA3C-6A8FB8346576}" destId="{F8ED16FB-E49D-48A1-8508-A25EDD59FD49}" srcOrd="0" destOrd="0" presId="urn:microsoft.com/office/officeart/2005/8/layout/chevron1"/>
    <dgm:cxn modelId="{3CEBF632-006D-4897-945F-56013F95FEA0}" type="presOf" srcId="{EE8242F0-E9E2-4055-9103-9DAD9F6B6227}" destId="{FDAA7BFF-9FF8-46A1-8C41-F1913B7E06A2}"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6BCBCBD-D619-46E2-88D8-DF4977D28095}" type="presOf" srcId="{C12931D6-72D1-471A-AD66-38F4E331A277}" destId="{6FB306ED-DA01-4BB5-9B20-8FA4698E4FAB}" srcOrd="0" destOrd="0" presId="urn:microsoft.com/office/officeart/2005/8/layout/chevron1"/>
    <dgm:cxn modelId="{6614F70F-1394-4DCC-9E37-8E8C340E80EC}"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B5EE188C-62B4-4D4F-971D-917CCF95D7D0}"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E90FF7CA-CF9B-489A-9025-363954B804BC}" type="presParOf" srcId="{F8ED16FB-E49D-48A1-8508-A25EDD59FD49}" destId="{53FF6EE7-625F-49A3-8193-82F1FA45AEF7}" srcOrd="0" destOrd="0" presId="urn:microsoft.com/office/officeart/2005/8/layout/chevron1"/>
    <dgm:cxn modelId="{21FFEFF6-D952-4EBA-BA6A-ADF4E3E41EDD}" type="presParOf" srcId="{F8ED16FB-E49D-48A1-8508-A25EDD59FD49}" destId="{3BE2F31A-3536-4BAC-953B-9400939572D0}" srcOrd="1" destOrd="0" presId="urn:microsoft.com/office/officeart/2005/8/layout/chevron1"/>
    <dgm:cxn modelId="{C0E8D017-D29E-4A20-B23A-9EC9480D39CA}" type="presParOf" srcId="{F8ED16FB-E49D-48A1-8508-A25EDD59FD49}" destId="{F8E25DE2-5C29-4FAA-8923-4BDA55678C5B}" srcOrd="2" destOrd="0" presId="urn:microsoft.com/office/officeart/2005/8/layout/chevron1"/>
    <dgm:cxn modelId="{17D80C4D-12FD-4052-92FC-AAB5EE3A2076}" type="presParOf" srcId="{F8ED16FB-E49D-48A1-8508-A25EDD59FD49}" destId="{44A2F106-5035-4BF6-A13B-4F3C09238FB9}" srcOrd="3" destOrd="0" presId="urn:microsoft.com/office/officeart/2005/8/layout/chevron1"/>
    <dgm:cxn modelId="{9A13482F-BE8D-4912-AC94-552F614DBDF3}" type="presParOf" srcId="{F8ED16FB-E49D-48A1-8508-A25EDD59FD49}" destId="{6FB306ED-DA01-4BB5-9B20-8FA4698E4FAB}" srcOrd="4" destOrd="0" presId="urn:microsoft.com/office/officeart/2005/8/layout/chevron1"/>
    <dgm:cxn modelId="{844D4344-45E2-4C9B-8358-BD998E60B932}" type="presParOf" srcId="{F8ED16FB-E49D-48A1-8508-A25EDD59FD49}" destId="{6DE51B9E-620F-4DCD-A0D5-A197BC65A054}" srcOrd="5" destOrd="0" presId="urn:microsoft.com/office/officeart/2005/8/layout/chevron1"/>
    <dgm:cxn modelId="{034980CE-D8DD-41F2-8A66-8E9E3463B2EC}"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C770F3D8-46BB-4C51-847D-A28F5552FA6A}"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712C2D29-5563-4326-87C8-9E6137D8E65C}"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18E1EF9B-0B6E-49E4-B319-E06FF09297AC}" type="presOf" srcId="{C12931D6-72D1-471A-AD66-38F4E331A277}" destId="{6FB306ED-DA01-4BB5-9B20-8FA4698E4FAB}" srcOrd="0" destOrd="0" presId="urn:microsoft.com/office/officeart/2005/8/layout/chevron1"/>
    <dgm:cxn modelId="{53500ECC-4E52-405C-8932-4DD380B2D3AE}" type="presOf" srcId="{EE8242F0-E9E2-4055-9103-9DAD9F6B6227}" destId="{FDAA7BFF-9FF8-46A1-8C41-F1913B7E06A2}"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E538023B-D1AF-4561-A22E-05C8EC36265B}" type="presOf" srcId="{2B5DA154-CA7F-4340-AA3C-6A8FB8346576}" destId="{F8ED16FB-E49D-48A1-8508-A25EDD59FD49}"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2DD8719C-7858-49BD-9E38-CF6E1197EB25}" type="presParOf" srcId="{F8ED16FB-E49D-48A1-8508-A25EDD59FD49}" destId="{53FF6EE7-625F-49A3-8193-82F1FA45AEF7}" srcOrd="0" destOrd="0" presId="urn:microsoft.com/office/officeart/2005/8/layout/chevron1"/>
    <dgm:cxn modelId="{17FA3E9D-3FAC-41DF-BC21-7DE480923189}" type="presParOf" srcId="{F8ED16FB-E49D-48A1-8508-A25EDD59FD49}" destId="{3BE2F31A-3536-4BAC-953B-9400939572D0}" srcOrd="1" destOrd="0" presId="urn:microsoft.com/office/officeart/2005/8/layout/chevron1"/>
    <dgm:cxn modelId="{5A0EA487-0A02-46E8-848C-85E3AB2062C2}" type="presParOf" srcId="{F8ED16FB-E49D-48A1-8508-A25EDD59FD49}" destId="{F8E25DE2-5C29-4FAA-8923-4BDA55678C5B}" srcOrd="2" destOrd="0" presId="urn:microsoft.com/office/officeart/2005/8/layout/chevron1"/>
    <dgm:cxn modelId="{7565215C-AC95-4225-9312-5D71F8AD8DCE}" type="presParOf" srcId="{F8ED16FB-E49D-48A1-8508-A25EDD59FD49}" destId="{44A2F106-5035-4BF6-A13B-4F3C09238FB9}" srcOrd="3" destOrd="0" presId="urn:microsoft.com/office/officeart/2005/8/layout/chevron1"/>
    <dgm:cxn modelId="{8983C3D8-22C3-452A-A320-A02A059E8FFC}" type="presParOf" srcId="{F8ED16FB-E49D-48A1-8508-A25EDD59FD49}" destId="{6FB306ED-DA01-4BB5-9B20-8FA4698E4FAB}" srcOrd="4" destOrd="0" presId="urn:microsoft.com/office/officeart/2005/8/layout/chevron1"/>
    <dgm:cxn modelId="{5820EE92-5020-4D15-8D7E-936FC78512EE}" type="presParOf" srcId="{F8ED16FB-E49D-48A1-8508-A25EDD59FD49}" destId="{6DE51B9E-620F-4DCD-A0D5-A197BC65A054}" srcOrd="5" destOrd="0" presId="urn:microsoft.com/office/officeart/2005/8/layout/chevron1"/>
    <dgm:cxn modelId="{75447FA4-E16D-46AD-A32D-D11C140FD450}"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C3AF9B2-9EEE-476E-B1B8-2BA6D1536110}" type="presOf" srcId="{6A8F35E4-232F-45EB-BC05-0B1A67782729}" destId="{F8E25DE2-5C29-4FAA-8923-4BDA55678C5B}" srcOrd="0" destOrd="0" presId="urn:microsoft.com/office/officeart/2005/8/layout/chevron1"/>
    <dgm:cxn modelId="{4A7CAED7-09BA-4BBC-A49E-806C5D6AC56B}" type="presOf" srcId="{2B5DA154-CA7F-4340-AA3C-6A8FB8346576}" destId="{F8ED16FB-E49D-48A1-8508-A25EDD59FD49}"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661BE88E-7923-4AA1-BB79-9ABF9F084F6B}" type="presOf" srcId="{EE8242F0-E9E2-4055-9103-9DAD9F6B6227}" destId="{FDAA7BFF-9FF8-46A1-8C41-F1913B7E06A2}" srcOrd="0" destOrd="0" presId="urn:microsoft.com/office/officeart/2005/8/layout/chevron1"/>
    <dgm:cxn modelId="{575DD48E-F411-49DD-B3CD-0F82E57919C2}"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E98FE2BF-357E-479D-B3AD-485286851141}" type="presOf" srcId="{13A66BF2-4D24-45B2-A36F-A7D38B5F677E}" destId="{53FF6EE7-625F-49A3-8193-82F1FA45AEF7}"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556239FA-38B8-4BA1-B204-CDCB823E5860}" type="presParOf" srcId="{F8ED16FB-E49D-48A1-8508-A25EDD59FD49}" destId="{53FF6EE7-625F-49A3-8193-82F1FA45AEF7}" srcOrd="0" destOrd="0" presId="urn:microsoft.com/office/officeart/2005/8/layout/chevron1"/>
    <dgm:cxn modelId="{0B2B7BD1-0ABE-4DB0-A463-E7E68E40794A}" type="presParOf" srcId="{F8ED16FB-E49D-48A1-8508-A25EDD59FD49}" destId="{3BE2F31A-3536-4BAC-953B-9400939572D0}" srcOrd="1" destOrd="0" presId="urn:microsoft.com/office/officeart/2005/8/layout/chevron1"/>
    <dgm:cxn modelId="{6C0813EE-B7F8-4005-B28A-BD4D634D5032}" type="presParOf" srcId="{F8ED16FB-E49D-48A1-8508-A25EDD59FD49}" destId="{F8E25DE2-5C29-4FAA-8923-4BDA55678C5B}" srcOrd="2" destOrd="0" presId="urn:microsoft.com/office/officeart/2005/8/layout/chevron1"/>
    <dgm:cxn modelId="{881BFA00-C168-43CF-AA6E-4F61FE9C94B2}" type="presParOf" srcId="{F8ED16FB-E49D-48A1-8508-A25EDD59FD49}" destId="{44A2F106-5035-4BF6-A13B-4F3C09238FB9}" srcOrd="3" destOrd="0" presId="urn:microsoft.com/office/officeart/2005/8/layout/chevron1"/>
    <dgm:cxn modelId="{6A16413E-1489-463C-94FD-FA6CBD8C625C}" type="presParOf" srcId="{F8ED16FB-E49D-48A1-8508-A25EDD59FD49}" destId="{6FB306ED-DA01-4BB5-9B20-8FA4698E4FAB}" srcOrd="4" destOrd="0" presId="urn:microsoft.com/office/officeart/2005/8/layout/chevron1"/>
    <dgm:cxn modelId="{F7B4DC8B-BC02-477D-902E-72C9FB882F62}" type="presParOf" srcId="{F8ED16FB-E49D-48A1-8508-A25EDD59FD49}" destId="{6DE51B9E-620F-4DCD-A0D5-A197BC65A054}" srcOrd="5" destOrd="0" presId="urn:microsoft.com/office/officeart/2005/8/layout/chevron1"/>
    <dgm:cxn modelId="{B0A1E036-9F22-4DDA-9E4E-35C5A437F019}"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0FE72BA-9968-4E45-918B-E281289D76C9}" type="presOf" srcId="{EE8242F0-E9E2-4055-9103-9DAD9F6B6227}" destId="{FDAA7BFF-9FF8-46A1-8C41-F1913B7E06A2}"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BB6549E6-0C8A-4DEE-84F1-FF1FE8FE2614}"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9F039F91-6FB3-4830-BB56-4742F923FA17}" type="presOf" srcId="{6A8F35E4-232F-45EB-BC05-0B1A67782729}" destId="{F8E25DE2-5C29-4FAA-8923-4BDA55678C5B}" srcOrd="0" destOrd="0" presId="urn:microsoft.com/office/officeart/2005/8/layout/chevron1"/>
    <dgm:cxn modelId="{FACEC227-2075-4090-B11B-851C7ADEAA5F}" type="presOf" srcId="{C12931D6-72D1-471A-AD66-38F4E331A277}" destId="{6FB306ED-DA01-4BB5-9B20-8FA4698E4FA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E25D8B52-9B56-4DBD-964E-8EA1298AE329}" type="presOf" srcId="{2B5DA154-CA7F-4340-AA3C-6A8FB8346576}" destId="{F8ED16FB-E49D-48A1-8508-A25EDD59FD49}"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84ACF1D7-F676-499B-B38D-EC00093056C2}" type="presParOf" srcId="{F8ED16FB-E49D-48A1-8508-A25EDD59FD49}" destId="{53FF6EE7-625F-49A3-8193-82F1FA45AEF7}" srcOrd="0" destOrd="0" presId="urn:microsoft.com/office/officeart/2005/8/layout/chevron1"/>
    <dgm:cxn modelId="{A2C36ECA-7CA6-4383-B958-B22870925F8C}" type="presParOf" srcId="{F8ED16FB-E49D-48A1-8508-A25EDD59FD49}" destId="{3BE2F31A-3536-4BAC-953B-9400939572D0}" srcOrd="1" destOrd="0" presId="urn:microsoft.com/office/officeart/2005/8/layout/chevron1"/>
    <dgm:cxn modelId="{5B5A1340-DFAA-48CD-8E2E-8846260AA820}" type="presParOf" srcId="{F8ED16FB-E49D-48A1-8508-A25EDD59FD49}" destId="{F8E25DE2-5C29-4FAA-8923-4BDA55678C5B}" srcOrd="2" destOrd="0" presId="urn:microsoft.com/office/officeart/2005/8/layout/chevron1"/>
    <dgm:cxn modelId="{CFFBA63D-0AE0-4FF6-9235-9166863AAC52}" type="presParOf" srcId="{F8ED16FB-E49D-48A1-8508-A25EDD59FD49}" destId="{44A2F106-5035-4BF6-A13B-4F3C09238FB9}" srcOrd="3" destOrd="0" presId="urn:microsoft.com/office/officeart/2005/8/layout/chevron1"/>
    <dgm:cxn modelId="{23741395-957B-439E-8BF2-18F80CE595D2}" type="presParOf" srcId="{F8ED16FB-E49D-48A1-8508-A25EDD59FD49}" destId="{6FB306ED-DA01-4BB5-9B20-8FA4698E4FAB}" srcOrd="4" destOrd="0" presId="urn:microsoft.com/office/officeart/2005/8/layout/chevron1"/>
    <dgm:cxn modelId="{1AEB700D-AA74-477C-A4C0-A91666D59E17}" type="presParOf" srcId="{F8ED16FB-E49D-48A1-8508-A25EDD59FD49}" destId="{6DE51B9E-620F-4DCD-A0D5-A197BC65A054}" srcOrd="5" destOrd="0" presId="urn:microsoft.com/office/officeart/2005/8/layout/chevron1"/>
    <dgm:cxn modelId="{B48EEBCE-0DA8-4158-A5C8-3380B2F48C52}"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A631C523-A12B-4318-8933-5432A9494542}" type="presOf" srcId="{EE8242F0-E9E2-4055-9103-9DAD9F6B6227}" destId="{FDAA7BFF-9FF8-46A1-8C41-F1913B7E06A2}" srcOrd="0" destOrd="0" presId="urn:microsoft.com/office/officeart/2005/8/layout/chevron1"/>
    <dgm:cxn modelId="{3168A56B-F31D-447A-B5EE-0DE3DAE2E85B}" type="presOf" srcId="{C12931D6-72D1-471A-AD66-38F4E331A277}" destId="{6FB306ED-DA01-4BB5-9B20-8FA4698E4FAB}" srcOrd="0" destOrd="0" presId="urn:microsoft.com/office/officeart/2005/8/layout/chevron1"/>
    <dgm:cxn modelId="{423DECDB-E37D-4DE3-B677-ACC7237856F8}" type="presOf" srcId="{6A8F35E4-232F-45EB-BC05-0B1A67782729}" destId="{F8E25DE2-5C29-4FAA-8923-4BDA55678C5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78A318FF-D12B-4FBF-9F04-F9919E927BB5}" type="presOf" srcId="{2B5DA154-CA7F-4340-AA3C-6A8FB8346576}" destId="{F8ED16FB-E49D-48A1-8508-A25EDD59FD49}" srcOrd="0" destOrd="0" presId="urn:microsoft.com/office/officeart/2005/8/layout/chevron1"/>
    <dgm:cxn modelId="{26F3FA4F-7511-465F-AB7D-2B98FEFEFE70}"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90431DFB-4D1C-43B5-85C0-7FB68C85D88A}" type="presParOf" srcId="{F8ED16FB-E49D-48A1-8508-A25EDD59FD49}" destId="{53FF6EE7-625F-49A3-8193-82F1FA45AEF7}" srcOrd="0" destOrd="0" presId="urn:microsoft.com/office/officeart/2005/8/layout/chevron1"/>
    <dgm:cxn modelId="{C481784A-EE8D-43F0-A024-F0CBEA7424A4}" type="presParOf" srcId="{F8ED16FB-E49D-48A1-8508-A25EDD59FD49}" destId="{3BE2F31A-3536-4BAC-953B-9400939572D0}" srcOrd="1" destOrd="0" presId="urn:microsoft.com/office/officeart/2005/8/layout/chevron1"/>
    <dgm:cxn modelId="{6464AE37-4BA1-45AD-A702-AC9A1D4E6CC1}" type="presParOf" srcId="{F8ED16FB-E49D-48A1-8508-A25EDD59FD49}" destId="{F8E25DE2-5C29-4FAA-8923-4BDA55678C5B}" srcOrd="2" destOrd="0" presId="urn:microsoft.com/office/officeart/2005/8/layout/chevron1"/>
    <dgm:cxn modelId="{3168FF5B-7C6F-41F9-9E99-92D707E90E0F}" type="presParOf" srcId="{F8ED16FB-E49D-48A1-8508-A25EDD59FD49}" destId="{44A2F106-5035-4BF6-A13B-4F3C09238FB9}" srcOrd="3" destOrd="0" presId="urn:microsoft.com/office/officeart/2005/8/layout/chevron1"/>
    <dgm:cxn modelId="{CD6237AA-7306-41C5-B1E7-3404388B7144}" type="presParOf" srcId="{F8ED16FB-E49D-48A1-8508-A25EDD59FD49}" destId="{6FB306ED-DA01-4BB5-9B20-8FA4698E4FAB}" srcOrd="4" destOrd="0" presId="urn:microsoft.com/office/officeart/2005/8/layout/chevron1"/>
    <dgm:cxn modelId="{D93D8573-EBB3-4C49-B9C5-ECD7F882EF66}" type="presParOf" srcId="{F8ED16FB-E49D-48A1-8508-A25EDD59FD49}" destId="{6DE51B9E-620F-4DCD-A0D5-A197BC65A054}" srcOrd="5" destOrd="0" presId="urn:microsoft.com/office/officeart/2005/8/layout/chevron1"/>
    <dgm:cxn modelId="{DE63F550-EF73-44B6-8DDF-28EF7A75C3EC}"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CA0B44A6-51D9-4B21-8515-16E1B1048D42}" type="presOf" srcId="{13A66BF2-4D24-45B2-A36F-A7D38B5F677E}" destId="{53FF6EE7-625F-49A3-8193-82F1FA45AEF7}" srcOrd="0" destOrd="0" presId="urn:microsoft.com/office/officeart/2005/8/layout/chevron1"/>
    <dgm:cxn modelId="{7348C88A-88D4-43B4-B152-F36445B67288}" type="presOf" srcId="{EE8242F0-E9E2-4055-9103-9DAD9F6B6227}" destId="{FDAA7BFF-9FF8-46A1-8C41-F1913B7E06A2}" srcOrd="0" destOrd="0" presId="urn:microsoft.com/office/officeart/2005/8/layout/chevron1"/>
    <dgm:cxn modelId="{CC17A983-1926-40A3-995E-E7DFF1EA2FA3}" type="presOf" srcId="{C12931D6-72D1-471A-AD66-38F4E331A277}" destId="{6FB306ED-DA01-4BB5-9B20-8FA4698E4FAB}" srcOrd="0" destOrd="0" presId="urn:microsoft.com/office/officeart/2005/8/layout/chevron1"/>
    <dgm:cxn modelId="{D2723794-528F-457F-8EA6-3FC99EC8C0B5}" type="presOf" srcId="{2B5DA154-CA7F-4340-AA3C-6A8FB8346576}" destId="{F8ED16FB-E49D-48A1-8508-A25EDD59FD49}"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6E93A607-79D6-41B5-80EB-AB29BE491034}"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D364B343-EB51-418A-9963-B9C92104C325}" type="presParOf" srcId="{F8ED16FB-E49D-48A1-8508-A25EDD59FD49}" destId="{53FF6EE7-625F-49A3-8193-82F1FA45AEF7}" srcOrd="0" destOrd="0" presId="urn:microsoft.com/office/officeart/2005/8/layout/chevron1"/>
    <dgm:cxn modelId="{3845E210-2837-406D-AF31-93D38083484B}" type="presParOf" srcId="{F8ED16FB-E49D-48A1-8508-A25EDD59FD49}" destId="{3BE2F31A-3536-4BAC-953B-9400939572D0}" srcOrd="1" destOrd="0" presId="urn:microsoft.com/office/officeart/2005/8/layout/chevron1"/>
    <dgm:cxn modelId="{6273A712-F77A-41DB-9CB7-D711DDD195C0}" type="presParOf" srcId="{F8ED16FB-E49D-48A1-8508-A25EDD59FD49}" destId="{F8E25DE2-5C29-4FAA-8923-4BDA55678C5B}" srcOrd="2" destOrd="0" presId="urn:microsoft.com/office/officeart/2005/8/layout/chevron1"/>
    <dgm:cxn modelId="{1D945CCB-601B-4EB1-AC01-1C1298EBC48F}" type="presParOf" srcId="{F8ED16FB-E49D-48A1-8508-A25EDD59FD49}" destId="{44A2F106-5035-4BF6-A13B-4F3C09238FB9}" srcOrd="3" destOrd="0" presId="urn:microsoft.com/office/officeart/2005/8/layout/chevron1"/>
    <dgm:cxn modelId="{ED6F09BF-6BB4-4AB6-97C7-243EE8990510}" type="presParOf" srcId="{F8ED16FB-E49D-48A1-8508-A25EDD59FD49}" destId="{6FB306ED-DA01-4BB5-9B20-8FA4698E4FAB}" srcOrd="4" destOrd="0" presId="urn:microsoft.com/office/officeart/2005/8/layout/chevron1"/>
    <dgm:cxn modelId="{49E33936-CAD0-4084-BBA2-38098E4B5DB1}" type="presParOf" srcId="{F8ED16FB-E49D-48A1-8508-A25EDD59FD49}" destId="{6DE51B9E-620F-4DCD-A0D5-A197BC65A054}" srcOrd="5" destOrd="0" presId="urn:microsoft.com/office/officeart/2005/8/layout/chevron1"/>
    <dgm:cxn modelId="{7F49E84A-DCBC-4094-8B40-C5ED4E15047E}"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909FB9F9-0E38-495C-8D8D-3F9F5170430E}" type="presOf" srcId="{13A66BF2-4D24-45B2-A36F-A7D38B5F677E}" destId="{53FF6EE7-625F-49A3-8193-82F1FA45AEF7}" srcOrd="0" destOrd="0" presId="urn:microsoft.com/office/officeart/2005/8/layout/chevron1"/>
    <dgm:cxn modelId="{7DB00DA5-637D-4B32-BE99-74DCEF65FA00}" type="presOf" srcId="{C12931D6-72D1-471A-AD66-38F4E331A277}" destId="{6FB306ED-DA01-4BB5-9B20-8FA4698E4FAB}" srcOrd="0" destOrd="0" presId="urn:microsoft.com/office/officeart/2005/8/layout/chevron1"/>
    <dgm:cxn modelId="{9845D737-794D-41E8-8DA1-82EA8D213132}" type="presOf" srcId="{2B5DA154-CA7F-4340-AA3C-6A8FB8346576}" destId="{F8ED16FB-E49D-48A1-8508-A25EDD59FD49}" srcOrd="0" destOrd="0" presId="urn:microsoft.com/office/officeart/2005/8/layout/chevron1"/>
    <dgm:cxn modelId="{A930E605-D9F2-45D6-8273-A9E5DD46B804}"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EAB01B5B-7EE8-4CEA-9E60-F8CE66E9C8C1}" type="presOf" srcId="{6A8F35E4-232F-45EB-BC05-0B1A67782729}" destId="{F8E25DE2-5C29-4FAA-8923-4BDA55678C5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44B66A93-0D13-49E3-BAC5-94DEADCC7123}" type="presParOf" srcId="{F8ED16FB-E49D-48A1-8508-A25EDD59FD49}" destId="{53FF6EE7-625F-49A3-8193-82F1FA45AEF7}" srcOrd="0" destOrd="0" presId="urn:microsoft.com/office/officeart/2005/8/layout/chevron1"/>
    <dgm:cxn modelId="{DD8BDD5D-2A82-4127-BE55-02E3C5313DF2}" type="presParOf" srcId="{F8ED16FB-E49D-48A1-8508-A25EDD59FD49}" destId="{3BE2F31A-3536-4BAC-953B-9400939572D0}" srcOrd="1" destOrd="0" presId="urn:microsoft.com/office/officeart/2005/8/layout/chevron1"/>
    <dgm:cxn modelId="{A46D93C5-7A7A-45C2-96D8-6EC6524EEDFC}" type="presParOf" srcId="{F8ED16FB-E49D-48A1-8508-A25EDD59FD49}" destId="{F8E25DE2-5C29-4FAA-8923-4BDA55678C5B}" srcOrd="2" destOrd="0" presId="urn:microsoft.com/office/officeart/2005/8/layout/chevron1"/>
    <dgm:cxn modelId="{5B624E32-8A83-4D84-8DE2-4E98C381D3EE}" type="presParOf" srcId="{F8ED16FB-E49D-48A1-8508-A25EDD59FD49}" destId="{44A2F106-5035-4BF6-A13B-4F3C09238FB9}" srcOrd="3" destOrd="0" presId="urn:microsoft.com/office/officeart/2005/8/layout/chevron1"/>
    <dgm:cxn modelId="{C82FCFCE-E4EA-4A0D-A989-1AFE1DD51A8C}" type="presParOf" srcId="{F8ED16FB-E49D-48A1-8508-A25EDD59FD49}" destId="{6FB306ED-DA01-4BB5-9B20-8FA4698E4FAB}" srcOrd="4" destOrd="0" presId="urn:microsoft.com/office/officeart/2005/8/layout/chevron1"/>
    <dgm:cxn modelId="{3BC55B9F-3AA1-4AA2-975B-6ED128BFB36F}" type="presParOf" srcId="{F8ED16FB-E49D-48A1-8508-A25EDD59FD49}" destId="{6DE51B9E-620F-4DCD-A0D5-A197BC65A054}" srcOrd="5" destOrd="0" presId="urn:microsoft.com/office/officeart/2005/8/layout/chevron1"/>
    <dgm:cxn modelId="{292106D5-8BD6-4CCF-888A-88C8C7B0559E}"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0" dirty="0">
              <a:solidFill>
                <a:schemeClr val="bg1"/>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b="1" dirty="0">
              <a:solidFill>
                <a:srgbClr val="0070C0"/>
              </a:solidFill>
            </a:rPr>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B7B10AAE-8256-4A91-8136-AAB5576C578D}" type="presOf" srcId="{13A66BF2-4D24-45B2-A36F-A7D38B5F677E}" destId="{53FF6EE7-625F-49A3-8193-82F1FA45AEF7}"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AE2DF0B1-BFB2-4790-B408-7E57ECE81925}"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CD019FA8-EF2A-4099-A919-99A453DC8D07}" type="presOf" srcId="{2B5DA154-CA7F-4340-AA3C-6A8FB8346576}" destId="{F8ED16FB-E49D-48A1-8508-A25EDD59FD49}" srcOrd="0" destOrd="0" presId="urn:microsoft.com/office/officeart/2005/8/layout/chevron1"/>
    <dgm:cxn modelId="{481182A9-53B7-4BB0-BBA2-C457483C6D7B}" type="presOf" srcId="{EE8242F0-E9E2-4055-9103-9DAD9F6B6227}" destId="{FDAA7BFF-9FF8-46A1-8C41-F1913B7E06A2}" srcOrd="0" destOrd="0" presId="urn:microsoft.com/office/officeart/2005/8/layout/chevron1"/>
    <dgm:cxn modelId="{FFDE4DAB-2169-45D8-BB14-86ACC5FB136F}"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A24440E7-057D-46D7-B600-9EE145F79A1D}" type="presParOf" srcId="{F8ED16FB-E49D-48A1-8508-A25EDD59FD49}" destId="{53FF6EE7-625F-49A3-8193-82F1FA45AEF7}" srcOrd="0" destOrd="0" presId="urn:microsoft.com/office/officeart/2005/8/layout/chevron1"/>
    <dgm:cxn modelId="{E62E62F5-9041-4204-858B-E31CA605E8ED}" type="presParOf" srcId="{F8ED16FB-E49D-48A1-8508-A25EDD59FD49}" destId="{3BE2F31A-3536-4BAC-953B-9400939572D0}" srcOrd="1" destOrd="0" presId="urn:microsoft.com/office/officeart/2005/8/layout/chevron1"/>
    <dgm:cxn modelId="{A1A7DED8-5496-4FE7-8603-AE4E83E13D2A}" type="presParOf" srcId="{F8ED16FB-E49D-48A1-8508-A25EDD59FD49}" destId="{F8E25DE2-5C29-4FAA-8923-4BDA55678C5B}" srcOrd="2" destOrd="0" presId="urn:microsoft.com/office/officeart/2005/8/layout/chevron1"/>
    <dgm:cxn modelId="{78F1BED9-7DD9-4545-9B3C-611495773C4A}" type="presParOf" srcId="{F8ED16FB-E49D-48A1-8508-A25EDD59FD49}" destId="{44A2F106-5035-4BF6-A13B-4F3C09238FB9}" srcOrd="3" destOrd="0" presId="urn:microsoft.com/office/officeart/2005/8/layout/chevron1"/>
    <dgm:cxn modelId="{D988AFD6-1749-4E89-BF07-4597BA050EC9}" type="presParOf" srcId="{F8ED16FB-E49D-48A1-8508-A25EDD59FD49}" destId="{6FB306ED-DA01-4BB5-9B20-8FA4698E4FAB}" srcOrd="4" destOrd="0" presId="urn:microsoft.com/office/officeart/2005/8/layout/chevron1"/>
    <dgm:cxn modelId="{3DC7CEA0-2A61-4D7E-9CBB-CC683A37471F}" type="presParOf" srcId="{F8ED16FB-E49D-48A1-8508-A25EDD59FD49}" destId="{6DE51B9E-620F-4DCD-A0D5-A197BC65A054}" srcOrd="5" destOrd="0" presId="urn:microsoft.com/office/officeart/2005/8/layout/chevron1"/>
    <dgm:cxn modelId="{CBCD5AF9-995A-4153-BBEB-B3D8DF568123}"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97F783-5FAF-405B-9137-3012D5F8E06F}"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id-ID"/>
        </a:p>
      </dgm:t>
    </dgm:pt>
    <dgm:pt modelId="{5CAA878D-2255-4D88-A0FE-733629E86BAF}">
      <dgm:prSet phldrT="[Text]" custT="1"/>
      <dgm:spPr/>
      <dgm:t>
        <a:bodyPr/>
        <a:lstStyle/>
        <a:p>
          <a:r>
            <a:rPr lang="id-ID" sz="1300" dirty="0">
              <a:latin typeface="Cambria" panose="02040503050406030204" pitchFamily="18" charset="0"/>
            </a:rPr>
            <a:t>1</a:t>
          </a:r>
        </a:p>
      </dgm:t>
    </dgm:pt>
    <dgm:pt modelId="{3A037035-C39C-4B1B-8E48-3A0226C12241}" type="parTrans" cxnId="{10BEEE66-C60B-4D96-8E62-1F014980AF62}">
      <dgm:prSet/>
      <dgm:spPr/>
      <dgm:t>
        <a:bodyPr/>
        <a:lstStyle/>
        <a:p>
          <a:endParaRPr lang="id-ID" sz="1300">
            <a:latin typeface="Cambria" panose="02040503050406030204" pitchFamily="18" charset="0"/>
          </a:endParaRPr>
        </a:p>
      </dgm:t>
    </dgm:pt>
    <dgm:pt modelId="{875A46AE-0038-4FFB-B678-167597193449}" type="sibTrans" cxnId="{10BEEE66-C60B-4D96-8E62-1F014980AF62}">
      <dgm:prSet/>
      <dgm:spPr/>
      <dgm:t>
        <a:bodyPr/>
        <a:lstStyle/>
        <a:p>
          <a:endParaRPr lang="id-ID" sz="1300">
            <a:latin typeface="Cambria" panose="02040503050406030204" pitchFamily="18" charset="0"/>
          </a:endParaRPr>
        </a:p>
      </dgm:t>
    </dgm:pt>
    <dgm:pt modelId="{EDE6070C-6C15-4F24-8C73-C6BC57D4F028}">
      <dgm:prSet phldrT="[Text]" custT="1"/>
      <dgm:spPr/>
      <dgm:t>
        <a:bodyPr/>
        <a:lstStyle/>
        <a:p>
          <a:r>
            <a:rPr lang="id-ID" sz="1300" dirty="0">
              <a:latin typeface="Cambria" panose="02040503050406030204" pitchFamily="18" charset="0"/>
            </a:rPr>
            <a:t>Masalah</a:t>
          </a:r>
          <a:r>
            <a:rPr lang="id-ID" sz="1300" baseline="0" dirty="0">
              <a:latin typeface="Cambria" panose="02040503050406030204" pitchFamily="18" charset="0"/>
            </a:rPr>
            <a:t> penelitian belum jelas, masih remang-remang atau mungkin masih gelap</a:t>
          </a:r>
          <a:endParaRPr lang="id-ID" sz="1300" dirty="0">
            <a:latin typeface="Cambria" panose="02040503050406030204" pitchFamily="18" charset="0"/>
          </a:endParaRPr>
        </a:p>
      </dgm:t>
    </dgm:pt>
    <dgm:pt modelId="{EFCF29D9-6C59-4940-8993-C0C92DDF6288}" type="parTrans" cxnId="{959502DA-2C64-44DB-9723-343F77C49B74}">
      <dgm:prSet/>
      <dgm:spPr/>
      <dgm:t>
        <a:bodyPr/>
        <a:lstStyle/>
        <a:p>
          <a:endParaRPr lang="id-ID" sz="1300">
            <a:latin typeface="Cambria" panose="02040503050406030204" pitchFamily="18" charset="0"/>
          </a:endParaRPr>
        </a:p>
      </dgm:t>
    </dgm:pt>
    <dgm:pt modelId="{E2283DC4-7AB6-4A7E-AC6E-30235C1B01E8}" type="sibTrans" cxnId="{959502DA-2C64-44DB-9723-343F77C49B74}">
      <dgm:prSet/>
      <dgm:spPr/>
      <dgm:t>
        <a:bodyPr/>
        <a:lstStyle/>
        <a:p>
          <a:endParaRPr lang="id-ID" sz="1300">
            <a:latin typeface="Cambria" panose="02040503050406030204" pitchFamily="18" charset="0"/>
          </a:endParaRPr>
        </a:p>
      </dgm:t>
    </dgm:pt>
    <dgm:pt modelId="{E5DA05B7-72DF-45D7-969C-16AD3880AE4B}">
      <dgm:prSet phldrT="[Text]" custT="1"/>
      <dgm:spPr/>
      <dgm:t>
        <a:bodyPr/>
        <a:lstStyle/>
        <a:p>
          <a:r>
            <a:rPr lang="id-ID" sz="1300" dirty="0">
              <a:latin typeface="Cambria" panose="02040503050406030204" pitchFamily="18" charset="0"/>
            </a:rPr>
            <a:t>2</a:t>
          </a:r>
        </a:p>
      </dgm:t>
    </dgm:pt>
    <dgm:pt modelId="{611C4FD8-6399-471C-A1C8-63F7C801E2BB}" type="parTrans" cxnId="{8DFDC8BF-F449-445F-92E3-E0C6E992CC6B}">
      <dgm:prSet/>
      <dgm:spPr/>
      <dgm:t>
        <a:bodyPr/>
        <a:lstStyle/>
        <a:p>
          <a:endParaRPr lang="id-ID" sz="1300">
            <a:latin typeface="Cambria" panose="02040503050406030204" pitchFamily="18" charset="0"/>
          </a:endParaRPr>
        </a:p>
      </dgm:t>
    </dgm:pt>
    <dgm:pt modelId="{69509D62-F0CD-406C-B45E-3EC2DBA6592B}" type="sibTrans" cxnId="{8DFDC8BF-F449-445F-92E3-E0C6E992CC6B}">
      <dgm:prSet/>
      <dgm:spPr/>
      <dgm:t>
        <a:bodyPr/>
        <a:lstStyle/>
        <a:p>
          <a:endParaRPr lang="id-ID" sz="1300">
            <a:latin typeface="Cambria" panose="02040503050406030204" pitchFamily="18" charset="0"/>
          </a:endParaRPr>
        </a:p>
      </dgm:t>
    </dgm:pt>
    <dgm:pt modelId="{131C158A-FF4F-4113-B9CA-9F6F3416F10D}">
      <dgm:prSet phldrT="[Text]" custT="1"/>
      <dgm:spPr/>
      <dgm:t>
        <a:bodyPr/>
        <a:lstStyle/>
        <a:p>
          <a:r>
            <a:rPr lang="id-ID" sz="1300" dirty="0">
              <a:latin typeface="Cambria" panose="02040503050406030204" pitchFamily="18" charset="0"/>
            </a:rPr>
            <a:t>Untuk</a:t>
          </a:r>
          <a:r>
            <a:rPr lang="id-ID" sz="1300" baseline="0" dirty="0">
              <a:latin typeface="Cambria" panose="02040503050406030204" pitchFamily="18" charset="0"/>
            </a:rPr>
            <a:t> </a:t>
          </a:r>
          <a:r>
            <a:rPr lang="id-ID" sz="1300" baseline="0" dirty="0" smtClean="0">
              <a:latin typeface="Cambria" panose="02040503050406030204" pitchFamily="18" charset="0"/>
            </a:rPr>
            <a:t>mamahami </a:t>
          </a:r>
          <a:r>
            <a:rPr lang="id-ID" sz="1300" baseline="0" dirty="0">
              <a:latin typeface="Cambria" panose="02040503050406030204" pitchFamily="18" charset="0"/>
            </a:rPr>
            <a:t>makna dibalik data yang tampak</a:t>
          </a:r>
          <a:endParaRPr lang="id-ID" sz="1300" dirty="0">
            <a:latin typeface="Cambria" panose="02040503050406030204" pitchFamily="18" charset="0"/>
          </a:endParaRPr>
        </a:p>
      </dgm:t>
    </dgm:pt>
    <dgm:pt modelId="{74A7E7D0-944A-455A-A754-5E94A3EE15A9}" type="parTrans" cxnId="{036C5F86-6409-4CF0-9904-C20749EB8320}">
      <dgm:prSet/>
      <dgm:spPr/>
      <dgm:t>
        <a:bodyPr/>
        <a:lstStyle/>
        <a:p>
          <a:endParaRPr lang="id-ID" sz="1300">
            <a:latin typeface="Cambria" panose="02040503050406030204" pitchFamily="18" charset="0"/>
          </a:endParaRPr>
        </a:p>
      </dgm:t>
    </dgm:pt>
    <dgm:pt modelId="{9B2F5CB4-CC0A-46AE-AF7D-BF80DC99DCC6}" type="sibTrans" cxnId="{036C5F86-6409-4CF0-9904-C20749EB8320}">
      <dgm:prSet/>
      <dgm:spPr/>
      <dgm:t>
        <a:bodyPr/>
        <a:lstStyle/>
        <a:p>
          <a:endParaRPr lang="id-ID" sz="1300">
            <a:latin typeface="Cambria" panose="02040503050406030204" pitchFamily="18" charset="0"/>
          </a:endParaRPr>
        </a:p>
      </dgm:t>
    </dgm:pt>
    <dgm:pt modelId="{0D70D9FA-AB41-4F19-A56C-015594A96174}">
      <dgm:prSet phldrT="[Text]" custT="1"/>
      <dgm:spPr/>
      <dgm:t>
        <a:bodyPr/>
        <a:lstStyle/>
        <a:p>
          <a:r>
            <a:rPr lang="id-ID" sz="1300" dirty="0">
              <a:latin typeface="Cambria" panose="02040503050406030204" pitchFamily="18" charset="0"/>
            </a:rPr>
            <a:t>7</a:t>
          </a:r>
        </a:p>
      </dgm:t>
    </dgm:pt>
    <dgm:pt modelId="{87AFD4BA-54D3-4CED-98EC-0905E64E257D}" type="parTrans" cxnId="{ADCD69E6-34C2-46B3-94F0-A4E04E423258}">
      <dgm:prSet/>
      <dgm:spPr/>
      <dgm:t>
        <a:bodyPr/>
        <a:lstStyle/>
        <a:p>
          <a:endParaRPr lang="id-ID" sz="1300">
            <a:latin typeface="Cambria" panose="02040503050406030204" pitchFamily="18" charset="0"/>
          </a:endParaRPr>
        </a:p>
      </dgm:t>
    </dgm:pt>
    <dgm:pt modelId="{42E7CF08-0270-4503-AC40-57356E775CA2}" type="sibTrans" cxnId="{ADCD69E6-34C2-46B3-94F0-A4E04E423258}">
      <dgm:prSet/>
      <dgm:spPr/>
      <dgm:t>
        <a:bodyPr/>
        <a:lstStyle/>
        <a:p>
          <a:endParaRPr lang="id-ID" sz="1300">
            <a:latin typeface="Cambria" panose="02040503050406030204" pitchFamily="18" charset="0"/>
          </a:endParaRPr>
        </a:p>
      </dgm:t>
    </dgm:pt>
    <dgm:pt modelId="{2732294E-A13D-4157-95BE-2D210277285D}">
      <dgm:prSet phldrT="[Text]" custT="1"/>
      <dgm:spPr/>
      <dgm:t>
        <a:bodyPr/>
        <a:lstStyle/>
        <a:p>
          <a:r>
            <a:rPr lang="id-ID" sz="1300" dirty="0">
              <a:latin typeface="Cambria" panose="02040503050406030204" pitchFamily="18" charset="0"/>
            </a:rPr>
            <a:t>Meneliti</a:t>
          </a:r>
          <a:r>
            <a:rPr lang="id-ID" sz="1300" baseline="0" dirty="0">
              <a:latin typeface="Cambria" panose="02040503050406030204" pitchFamily="18" charset="0"/>
            </a:rPr>
            <a:t> sejarah perkembangan</a:t>
          </a:r>
          <a:endParaRPr lang="id-ID" sz="1300" dirty="0">
            <a:latin typeface="Cambria" panose="02040503050406030204" pitchFamily="18" charset="0"/>
          </a:endParaRPr>
        </a:p>
      </dgm:t>
    </dgm:pt>
    <dgm:pt modelId="{7ADB771C-8DFC-427A-A850-F3166302B5D6}" type="parTrans" cxnId="{B12E2B65-BA8A-4048-B5C5-BC44C7D7562D}">
      <dgm:prSet/>
      <dgm:spPr/>
      <dgm:t>
        <a:bodyPr/>
        <a:lstStyle/>
        <a:p>
          <a:endParaRPr lang="id-ID" sz="1300">
            <a:latin typeface="Cambria" panose="02040503050406030204" pitchFamily="18" charset="0"/>
          </a:endParaRPr>
        </a:p>
      </dgm:t>
    </dgm:pt>
    <dgm:pt modelId="{39305F56-39D3-4CCC-AE06-1825B22FDF5F}" type="sibTrans" cxnId="{B12E2B65-BA8A-4048-B5C5-BC44C7D7562D}">
      <dgm:prSet/>
      <dgm:spPr/>
      <dgm:t>
        <a:bodyPr/>
        <a:lstStyle/>
        <a:p>
          <a:endParaRPr lang="id-ID" sz="1300">
            <a:latin typeface="Cambria" panose="02040503050406030204" pitchFamily="18" charset="0"/>
          </a:endParaRPr>
        </a:p>
      </dgm:t>
    </dgm:pt>
    <dgm:pt modelId="{B7013657-B98F-484A-BBE3-384C96E4FDC7}">
      <dgm:prSet custT="1"/>
      <dgm:spPr/>
      <dgm:t>
        <a:bodyPr/>
        <a:lstStyle/>
        <a:p>
          <a:r>
            <a:rPr lang="id-ID" sz="1300" dirty="0">
              <a:latin typeface="Cambria" panose="02040503050406030204" pitchFamily="18" charset="0"/>
            </a:rPr>
            <a:t>3</a:t>
          </a:r>
        </a:p>
      </dgm:t>
    </dgm:pt>
    <dgm:pt modelId="{4C752FB1-DC9F-4E13-9F51-456FB552D03A}" type="parTrans" cxnId="{51BF1133-86FC-4429-BDD9-A41804F06B0D}">
      <dgm:prSet/>
      <dgm:spPr/>
      <dgm:t>
        <a:bodyPr/>
        <a:lstStyle/>
        <a:p>
          <a:endParaRPr lang="id-ID" sz="1300">
            <a:latin typeface="Cambria" panose="02040503050406030204" pitchFamily="18" charset="0"/>
          </a:endParaRPr>
        </a:p>
      </dgm:t>
    </dgm:pt>
    <dgm:pt modelId="{5743885C-1879-451C-B662-7AF576FFF843}" type="sibTrans" cxnId="{51BF1133-86FC-4429-BDD9-A41804F06B0D}">
      <dgm:prSet/>
      <dgm:spPr/>
      <dgm:t>
        <a:bodyPr/>
        <a:lstStyle/>
        <a:p>
          <a:endParaRPr lang="id-ID" sz="1300">
            <a:latin typeface="Cambria" panose="02040503050406030204" pitchFamily="18" charset="0"/>
          </a:endParaRPr>
        </a:p>
      </dgm:t>
    </dgm:pt>
    <dgm:pt modelId="{29599DC6-6EEC-4449-8C00-8E12B750F88F}">
      <dgm:prSet custT="1"/>
      <dgm:spPr/>
      <dgm:t>
        <a:bodyPr/>
        <a:lstStyle/>
        <a:p>
          <a:r>
            <a:rPr lang="id-ID" sz="1300" dirty="0">
              <a:latin typeface="Cambria" panose="02040503050406030204" pitchFamily="18" charset="0"/>
            </a:rPr>
            <a:t>4</a:t>
          </a:r>
        </a:p>
      </dgm:t>
    </dgm:pt>
    <dgm:pt modelId="{59BD3480-1F5F-46C2-ABDD-C2212B2619C3}" type="parTrans" cxnId="{19C98220-E43B-4B59-A7F9-509F8DB87161}">
      <dgm:prSet/>
      <dgm:spPr/>
      <dgm:t>
        <a:bodyPr/>
        <a:lstStyle/>
        <a:p>
          <a:endParaRPr lang="id-ID" sz="1300">
            <a:latin typeface="Cambria" panose="02040503050406030204" pitchFamily="18" charset="0"/>
          </a:endParaRPr>
        </a:p>
      </dgm:t>
    </dgm:pt>
    <dgm:pt modelId="{2144C197-0DF3-47CB-8FBE-E73DBEDF792B}" type="sibTrans" cxnId="{19C98220-E43B-4B59-A7F9-509F8DB87161}">
      <dgm:prSet/>
      <dgm:spPr/>
      <dgm:t>
        <a:bodyPr/>
        <a:lstStyle/>
        <a:p>
          <a:endParaRPr lang="id-ID" sz="1300">
            <a:latin typeface="Cambria" panose="02040503050406030204" pitchFamily="18" charset="0"/>
          </a:endParaRPr>
        </a:p>
      </dgm:t>
    </dgm:pt>
    <dgm:pt modelId="{00E8ED69-78DC-4192-95BD-ACEA754FC3D2}">
      <dgm:prSet custT="1"/>
      <dgm:spPr/>
      <dgm:t>
        <a:bodyPr/>
        <a:lstStyle/>
        <a:p>
          <a:r>
            <a:rPr lang="id-ID" sz="1300" dirty="0">
              <a:latin typeface="Cambria" panose="02040503050406030204" pitchFamily="18" charset="0"/>
            </a:rPr>
            <a:t>Untuk</a:t>
          </a:r>
          <a:r>
            <a:rPr lang="id-ID" sz="1300" baseline="0" dirty="0">
              <a:latin typeface="Cambria" panose="02040503050406030204" pitchFamily="18" charset="0"/>
            </a:rPr>
            <a:t> </a:t>
          </a:r>
          <a:r>
            <a:rPr lang="id-ID" sz="1300" baseline="0" dirty="0" smtClean="0">
              <a:latin typeface="Cambria" panose="02040503050406030204" pitchFamily="18" charset="0"/>
            </a:rPr>
            <a:t>memahami </a:t>
          </a:r>
          <a:r>
            <a:rPr lang="id-ID" sz="1300" baseline="0" dirty="0">
              <a:latin typeface="Cambria" panose="02040503050406030204" pitchFamily="18" charset="0"/>
            </a:rPr>
            <a:t>interaksi sosial</a:t>
          </a:r>
          <a:endParaRPr lang="id-ID" sz="1300" dirty="0">
            <a:latin typeface="Cambria" panose="02040503050406030204" pitchFamily="18" charset="0"/>
          </a:endParaRPr>
        </a:p>
      </dgm:t>
    </dgm:pt>
    <dgm:pt modelId="{60CD61C3-03EC-409F-9C12-FA3C8C6D2FC0}" type="parTrans" cxnId="{424AE65D-5B1E-48D6-934A-C0B0E79D1891}">
      <dgm:prSet/>
      <dgm:spPr/>
      <dgm:t>
        <a:bodyPr/>
        <a:lstStyle/>
        <a:p>
          <a:endParaRPr lang="id-ID" sz="1300">
            <a:latin typeface="Cambria" panose="02040503050406030204" pitchFamily="18" charset="0"/>
          </a:endParaRPr>
        </a:p>
      </dgm:t>
    </dgm:pt>
    <dgm:pt modelId="{DA5ED0A7-129F-4F24-B05E-02D2D15C6544}" type="sibTrans" cxnId="{424AE65D-5B1E-48D6-934A-C0B0E79D1891}">
      <dgm:prSet/>
      <dgm:spPr/>
      <dgm:t>
        <a:bodyPr/>
        <a:lstStyle/>
        <a:p>
          <a:endParaRPr lang="id-ID" sz="1300">
            <a:latin typeface="Cambria" panose="02040503050406030204" pitchFamily="18" charset="0"/>
          </a:endParaRPr>
        </a:p>
      </dgm:t>
    </dgm:pt>
    <dgm:pt modelId="{293B2A8B-44E1-4098-892F-BB85AC56A880}">
      <dgm:prSet custT="1"/>
      <dgm:spPr/>
      <dgm:t>
        <a:bodyPr/>
        <a:lstStyle/>
        <a:p>
          <a:r>
            <a:rPr lang="id-ID" sz="1300" dirty="0">
              <a:latin typeface="Cambria" panose="02040503050406030204" pitchFamily="18" charset="0"/>
            </a:rPr>
            <a:t>Memahami</a:t>
          </a:r>
          <a:r>
            <a:rPr lang="id-ID" sz="1300" baseline="0" dirty="0">
              <a:latin typeface="Cambria" panose="02040503050406030204" pitchFamily="18" charset="0"/>
            </a:rPr>
            <a:t> perasaan orang</a:t>
          </a:r>
          <a:endParaRPr lang="id-ID" sz="1300" dirty="0">
            <a:latin typeface="Cambria" panose="02040503050406030204" pitchFamily="18" charset="0"/>
          </a:endParaRPr>
        </a:p>
      </dgm:t>
    </dgm:pt>
    <dgm:pt modelId="{4C6065C6-BB3F-401C-9569-E3834B75C907}" type="parTrans" cxnId="{26D97610-3A8D-450B-B2D2-F4B084533B83}">
      <dgm:prSet/>
      <dgm:spPr/>
      <dgm:t>
        <a:bodyPr/>
        <a:lstStyle/>
        <a:p>
          <a:endParaRPr lang="id-ID" sz="1300">
            <a:latin typeface="Cambria" panose="02040503050406030204" pitchFamily="18" charset="0"/>
          </a:endParaRPr>
        </a:p>
      </dgm:t>
    </dgm:pt>
    <dgm:pt modelId="{D1EE1B13-C5AE-471F-8AC8-9B04A5DDD862}" type="sibTrans" cxnId="{26D97610-3A8D-450B-B2D2-F4B084533B83}">
      <dgm:prSet/>
      <dgm:spPr/>
      <dgm:t>
        <a:bodyPr/>
        <a:lstStyle/>
        <a:p>
          <a:endParaRPr lang="id-ID" sz="1300">
            <a:latin typeface="Cambria" panose="02040503050406030204" pitchFamily="18" charset="0"/>
          </a:endParaRPr>
        </a:p>
      </dgm:t>
    </dgm:pt>
    <dgm:pt modelId="{91FBB7DA-DFE3-401D-AFE6-420AF6751314}">
      <dgm:prSet custT="1"/>
      <dgm:spPr/>
      <dgm:t>
        <a:bodyPr/>
        <a:lstStyle/>
        <a:p>
          <a:r>
            <a:rPr lang="id-ID" sz="1300" dirty="0">
              <a:latin typeface="Cambria" panose="02040503050406030204" pitchFamily="18" charset="0"/>
            </a:rPr>
            <a:t>5</a:t>
          </a:r>
        </a:p>
      </dgm:t>
    </dgm:pt>
    <dgm:pt modelId="{AF7A3A47-0E5E-49B8-ABEB-BD1D0961C4EF}" type="parTrans" cxnId="{8FDF9262-A6B0-4FD4-B234-EF90AFE112AE}">
      <dgm:prSet/>
      <dgm:spPr/>
      <dgm:t>
        <a:bodyPr/>
        <a:lstStyle/>
        <a:p>
          <a:endParaRPr lang="id-ID" sz="1300">
            <a:latin typeface="Cambria" panose="02040503050406030204" pitchFamily="18" charset="0"/>
          </a:endParaRPr>
        </a:p>
      </dgm:t>
    </dgm:pt>
    <dgm:pt modelId="{3B992118-1CD5-4148-930C-A3C36D021822}" type="sibTrans" cxnId="{8FDF9262-A6B0-4FD4-B234-EF90AFE112AE}">
      <dgm:prSet/>
      <dgm:spPr/>
      <dgm:t>
        <a:bodyPr/>
        <a:lstStyle/>
        <a:p>
          <a:endParaRPr lang="id-ID" sz="1300">
            <a:latin typeface="Cambria" panose="02040503050406030204" pitchFamily="18" charset="0"/>
          </a:endParaRPr>
        </a:p>
      </dgm:t>
    </dgm:pt>
    <dgm:pt modelId="{C238C010-9729-498E-B174-9108BAA09793}">
      <dgm:prSet custT="1"/>
      <dgm:spPr/>
      <dgm:t>
        <a:bodyPr/>
        <a:lstStyle/>
        <a:p>
          <a:r>
            <a:rPr lang="id-ID" sz="1300" dirty="0">
              <a:latin typeface="Cambria" panose="02040503050406030204" pitchFamily="18" charset="0"/>
            </a:rPr>
            <a:t>6</a:t>
          </a:r>
        </a:p>
      </dgm:t>
    </dgm:pt>
    <dgm:pt modelId="{02376AB3-17AA-49F5-ADC6-95DAC1F25567}" type="parTrans" cxnId="{53CF5ADC-2787-444A-B91E-EF5122AC9559}">
      <dgm:prSet/>
      <dgm:spPr/>
      <dgm:t>
        <a:bodyPr/>
        <a:lstStyle/>
        <a:p>
          <a:endParaRPr lang="id-ID" sz="1300">
            <a:latin typeface="Cambria" panose="02040503050406030204" pitchFamily="18" charset="0"/>
          </a:endParaRPr>
        </a:p>
      </dgm:t>
    </dgm:pt>
    <dgm:pt modelId="{07FE20A7-ED06-4981-9CD1-456ECBFDF1D9}" type="sibTrans" cxnId="{53CF5ADC-2787-444A-B91E-EF5122AC9559}">
      <dgm:prSet/>
      <dgm:spPr/>
      <dgm:t>
        <a:bodyPr/>
        <a:lstStyle/>
        <a:p>
          <a:endParaRPr lang="id-ID" sz="1300">
            <a:latin typeface="Cambria" panose="02040503050406030204" pitchFamily="18" charset="0"/>
          </a:endParaRPr>
        </a:p>
      </dgm:t>
    </dgm:pt>
    <dgm:pt modelId="{8D3F2431-7D4B-4920-85F1-FF23E008D751}">
      <dgm:prSet custT="1"/>
      <dgm:spPr/>
      <dgm:t>
        <a:bodyPr/>
        <a:lstStyle/>
        <a:p>
          <a:r>
            <a:rPr lang="id-ID" sz="1300" dirty="0">
              <a:latin typeface="Cambria" panose="02040503050406030204" pitchFamily="18" charset="0"/>
            </a:rPr>
            <a:t>Untuk</a:t>
          </a:r>
          <a:r>
            <a:rPr lang="id-ID" sz="1300" baseline="0" dirty="0">
              <a:latin typeface="Cambria" panose="02040503050406030204" pitchFamily="18" charset="0"/>
            </a:rPr>
            <a:t> mengembangkan teori</a:t>
          </a:r>
          <a:endParaRPr lang="id-ID" sz="1300" dirty="0">
            <a:latin typeface="Cambria" panose="02040503050406030204" pitchFamily="18" charset="0"/>
          </a:endParaRPr>
        </a:p>
      </dgm:t>
    </dgm:pt>
    <dgm:pt modelId="{611F30CC-1E3B-4CF2-AD06-459DA62F6484}" type="parTrans" cxnId="{9141B27E-126F-49F4-8741-085CA55C21EA}">
      <dgm:prSet/>
      <dgm:spPr/>
      <dgm:t>
        <a:bodyPr/>
        <a:lstStyle/>
        <a:p>
          <a:endParaRPr lang="id-ID" sz="1300">
            <a:latin typeface="Cambria" panose="02040503050406030204" pitchFamily="18" charset="0"/>
          </a:endParaRPr>
        </a:p>
      </dgm:t>
    </dgm:pt>
    <dgm:pt modelId="{5B5A3B19-A15E-4EFE-B180-85972A715613}" type="sibTrans" cxnId="{9141B27E-126F-49F4-8741-085CA55C21EA}">
      <dgm:prSet/>
      <dgm:spPr/>
      <dgm:t>
        <a:bodyPr/>
        <a:lstStyle/>
        <a:p>
          <a:endParaRPr lang="id-ID" sz="1300">
            <a:latin typeface="Cambria" panose="02040503050406030204" pitchFamily="18" charset="0"/>
          </a:endParaRPr>
        </a:p>
      </dgm:t>
    </dgm:pt>
    <dgm:pt modelId="{1E60C8ED-EDF2-4347-88DD-1FBEF95F95B8}">
      <dgm:prSet custT="1"/>
      <dgm:spPr/>
      <dgm:t>
        <a:bodyPr/>
        <a:lstStyle/>
        <a:p>
          <a:r>
            <a:rPr lang="id-ID" sz="1300" dirty="0">
              <a:latin typeface="Cambria" panose="02040503050406030204" pitchFamily="18" charset="0"/>
            </a:rPr>
            <a:t>Memastikan</a:t>
          </a:r>
          <a:r>
            <a:rPr lang="id-ID" sz="1300" baseline="0" dirty="0">
              <a:latin typeface="Cambria" panose="02040503050406030204" pitchFamily="18" charset="0"/>
            </a:rPr>
            <a:t> kebenaran data</a:t>
          </a:r>
          <a:endParaRPr lang="id-ID" sz="1300" dirty="0">
            <a:latin typeface="Cambria" panose="02040503050406030204" pitchFamily="18" charset="0"/>
          </a:endParaRPr>
        </a:p>
      </dgm:t>
    </dgm:pt>
    <dgm:pt modelId="{AB4FAFDF-6A15-42D3-9193-69A9B7276E82}" type="parTrans" cxnId="{801036FE-D05C-4670-AC5E-ACEEBBFA6008}">
      <dgm:prSet/>
      <dgm:spPr/>
      <dgm:t>
        <a:bodyPr/>
        <a:lstStyle/>
        <a:p>
          <a:endParaRPr lang="id-ID" sz="1300">
            <a:latin typeface="Cambria" panose="02040503050406030204" pitchFamily="18" charset="0"/>
          </a:endParaRPr>
        </a:p>
      </dgm:t>
    </dgm:pt>
    <dgm:pt modelId="{0B35A3B9-14BB-428E-B0D1-0D818A6AE51E}" type="sibTrans" cxnId="{801036FE-D05C-4670-AC5E-ACEEBBFA6008}">
      <dgm:prSet/>
      <dgm:spPr/>
      <dgm:t>
        <a:bodyPr/>
        <a:lstStyle/>
        <a:p>
          <a:endParaRPr lang="id-ID" sz="1300">
            <a:latin typeface="Cambria" panose="02040503050406030204" pitchFamily="18" charset="0"/>
          </a:endParaRPr>
        </a:p>
      </dgm:t>
    </dgm:pt>
    <dgm:pt modelId="{642C6F8F-3915-4A98-B9F9-BC77B63795FD}" type="pres">
      <dgm:prSet presAssocID="{9C97F783-5FAF-405B-9137-3012D5F8E06F}" presName="linearFlow" presStyleCnt="0">
        <dgm:presLayoutVars>
          <dgm:dir/>
          <dgm:animLvl val="lvl"/>
          <dgm:resizeHandles val="exact"/>
        </dgm:presLayoutVars>
      </dgm:prSet>
      <dgm:spPr/>
      <dgm:t>
        <a:bodyPr/>
        <a:lstStyle/>
        <a:p>
          <a:endParaRPr lang="id-ID"/>
        </a:p>
      </dgm:t>
    </dgm:pt>
    <dgm:pt modelId="{0F5A9226-9B89-4386-9F81-FD1ECC54717B}" type="pres">
      <dgm:prSet presAssocID="{5CAA878D-2255-4D88-A0FE-733629E86BAF}" presName="composite" presStyleCnt="0"/>
      <dgm:spPr/>
    </dgm:pt>
    <dgm:pt modelId="{AC62325D-5D42-4482-B424-2B9DC0B10171}" type="pres">
      <dgm:prSet presAssocID="{5CAA878D-2255-4D88-A0FE-733629E86BAF}" presName="parentText" presStyleLbl="alignNode1" presStyleIdx="0" presStyleCnt="7">
        <dgm:presLayoutVars>
          <dgm:chMax val="1"/>
          <dgm:bulletEnabled val="1"/>
        </dgm:presLayoutVars>
      </dgm:prSet>
      <dgm:spPr/>
      <dgm:t>
        <a:bodyPr/>
        <a:lstStyle/>
        <a:p>
          <a:endParaRPr lang="id-ID"/>
        </a:p>
      </dgm:t>
    </dgm:pt>
    <dgm:pt modelId="{FA885DC8-9839-4E4F-9915-2B3DC01EEAED}" type="pres">
      <dgm:prSet presAssocID="{5CAA878D-2255-4D88-A0FE-733629E86BAF}" presName="descendantText" presStyleLbl="alignAcc1" presStyleIdx="0" presStyleCnt="7">
        <dgm:presLayoutVars>
          <dgm:bulletEnabled val="1"/>
        </dgm:presLayoutVars>
      </dgm:prSet>
      <dgm:spPr/>
      <dgm:t>
        <a:bodyPr/>
        <a:lstStyle/>
        <a:p>
          <a:endParaRPr lang="id-ID"/>
        </a:p>
      </dgm:t>
    </dgm:pt>
    <dgm:pt modelId="{17E110D9-D980-47E6-BCBF-31975245BAB7}" type="pres">
      <dgm:prSet presAssocID="{875A46AE-0038-4FFB-B678-167597193449}" presName="sp" presStyleCnt="0"/>
      <dgm:spPr/>
    </dgm:pt>
    <dgm:pt modelId="{FF54ED0F-2AB5-4784-94C3-86ABB5D213E0}" type="pres">
      <dgm:prSet presAssocID="{E5DA05B7-72DF-45D7-969C-16AD3880AE4B}" presName="composite" presStyleCnt="0"/>
      <dgm:spPr/>
    </dgm:pt>
    <dgm:pt modelId="{E8C649A6-DFD5-44E0-881F-D4B029011B32}" type="pres">
      <dgm:prSet presAssocID="{E5DA05B7-72DF-45D7-969C-16AD3880AE4B}" presName="parentText" presStyleLbl="alignNode1" presStyleIdx="1" presStyleCnt="7">
        <dgm:presLayoutVars>
          <dgm:chMax val="1"/>
          <dgm:bulletEnabled val="1"/>
        </dgm:presLayoutVars>
      </dgm:prSet>
      <dgm:spPr/>
      <dgm:t>
        <a:bodyPr/>
        <a:lstStyle/>
        <a:p>
          <a:endParaRPr lang="id-ID"/>
        </a:p>
      </dgm:t>
    </dgm:pt>
    <dgm:pt modelId="{12362877-B0B1-4BB1-9216-ACBBFF8CBC6F}" type="pres">
      <dgm:prSet presAssocID="{E5DA05B7-72DF-45D7-969C-16AD3880AE4B}" presName="descendantText" presStyleLbl="alignAcc1" presStyleIdx="1" presStyleCnt="7">
        <dgm:presLayoutVars>
          <dgm:bulletEnabled val="1"/>
        </dgm:presLayoutVars>
      </dgm:prSet>
      <dgm:spPr/>
      <dgm:t>
        <a:bodyPr/>
        <a:lstStyle/>
        <a:p>
          <a:endParaRPr lang="id-ID"/>
        </a:p>
      </dgm:t>
    </dgm:pt>
    <dgm:pt modelId="{BFF6C4FA-140C-4CDB-8F73-C7D846A86DB8}" type="pres">
      <dgm:prSet presAssocID="{69509D62-F0CD-406C-B45E-3EC2DBA6592B}" presName="sp" presStyleCnt="0"/>
      <dgm:spPr/>
    </dgm:pt>
    <dgm:pt modelId="{8AA180D6-2C49-4762-AB34-896C8E217353}" type="pres">
      <dgm:prSet presAssocID="{B7013657-B98F-484A-BBE3-384C96E4FDC7}" presName="composite" presStyleCnt="0"/>
      <dgm:spPr/>
    </dgm:pt>
    <dgm:pt modelId="{2193E011-B27B-4F2B-AE96-CDB97073EB9A}" type="pres">
      <dgm:prSet presAssocID="{B7013657-B98F-484A-BBE3-384C96E4FDC7}" presName="parentText" presStyleLbl="alignNode1" presStyleIdx="2" presStyleCnt="7">
        <dgm:presLayoutVars>
          <dgm:chMax val="1"/>
          <dgm:bulletEnabled val="1"/>
        </dgm:presLayoutVars>
      </dgm:prSet>
      <dgm:spPr/>
      <dgm:t>
        <a:bodyPr/>
        <a:lstStyle/>
        <a:p>
          <a:endParaRPr lang="id-ID"/>
        </a:p>
      </dgm:t>
    </dgm:pt>
    <dgm:pt modelId="{1092D113-72F0-4502-A3A5-DB149868D1FC}" type="pres">
      <dgm:prSet presAssocID="{B7013657-B98F-484A-BBE3-384C96E4FDC7}" presName="descendantText" presStyleLbl="alignAcc1" presStyleIdx="2" presStyleCnt="7">
        <dgm:presLayoutVars>
          <dgm:bulletEnabled val="1"/>
        </dgm:presLayoutVars>
      </dgm:prSet>
      <dgm:spPr/>
      <dgm:t>
        <a:bodyPr/>
        <a:lstStyle/>
        <a:p>
          <a:endParaRPr lang="id-ID"/>
        </a:p>
      </dgm:t>
    </dgm:pt>
    <dgm:pt modelId="{22C4B484-F903-4E9F-9E52-B0AD2725D0A2}" type="pres">
      <dgm:prSet presAssocID="{5743885C-1879-451C-B662-7AF576FFF843}" presName="sp" presStyleCnt="0"/>
      <dgm:spPr/>
    </dgm:pt>
    <dgm:pt modelId="{148DBF41-11FA-4DA4-B8DD-EC706825C061}" type="pres">
      <dgm:prSet presAssocID="{29599DC6-6EEC-4449-8C00-8E12B750F88F}" presName="composite" presStyleCnt="0"/>
      <dgm:spPr/>
    </dgm:pt>
    <dgm:pt modelId="{6CE87409-1372-426F-B5D2-ED093C80E32B}" type="pres">
      <dgm:prSet presAssocID="{29599DC6-6EEC-4449-8C00-8E12B750F88F}" presName="parentText" presStyleLbl="alignNode1" presStyleIdx="3" presStyleCnt="7">
        <dgm:presLayoutVars>
          <dgm:chMax val="1"/>
          <dgm:bulletEnabled val="1"/>
        </dgm:presLayoutVars>
      </dgm:prSet>
      <dgm:spPr/>
      <dgm:t>
        <a:bodyPr/>
        <a:lstStyle/>
        <a:p>
          <a:endParaRPr lang="id-ID"/>
        </a:p>
      </dgm:t>
    </dgm:pt>
    <dgm:pt modelId="{ECFB9FBF-448C-40CD-B5FE-C3BED171F0DB}" type="pres">
      <dgm:prSet presAssocID="{29599DC6-6EEC-4449-8C00-8E12B750F88F}" presName="descendantText" presStyleLbl="alignAcc1" presStyleIdx="3" presStyleCnt="7">
        <dgm:presLayoutVars>
          <dgm:bulletEnabled val="1"/>
        </dgm:presLayoutVars>
      </dgm:prSet>
      <dgm:spPr/>
      <dgm:t>
        <a:bodyPr/>
        <a:lstStyle/>
        <a:p>
          <a:endParaRPr lang="id-ID"/>
        </a:p>
      </dgm:t>
    </dgm:pt>
    <dgm:pt modelId="{3C1DB8EF-2786-44C4-9D44-5C7AD9180DEE}" type="pres">
      <dgm:prSet presAssocID="{2144C197-0DF3-47CB-8FBE-E73DBEDF792B}" presName="sp" presStyleCnt="0"/>
      <dgm:spPr/>
    </dgm:pt>
    <dgm:pt modelId="{E099F92E-EE87-4BD2-A172-944D72058EDB}" type="pres">
      <dgm:prSet presAssocID="{91FBB7DA-DFE3-401D-AFE6-420AF6751314}" presName="composite" presStyleCnt="0"/>
      <dgm:spPr/>
    </dgm:pt>
    <dgm:pt modelId="{8AD0E3D5-4CD4-4A61-9739-400F16065FD8}" type="pres">
      <dgm:prSet presAssocID="{91FBB7DA-DFE3-401D-AFE6-420AF6751314}" presName="parentText" presStyleLbl="alignNode1" presStyleIdx="4" presStyleCnt="7">
        <dgm:presLayoutVars>
          <dgm:chMax val="1"/>
          <dgm:bulletEnabled val="1"/>
        </dgm:presLayoutVars>
      </dgm:prSet>
      <dgm:spPr/>
      <dgm:t>
        <a:bodyPr/>
        <a:lstStyle/>
        <a:p>
          <a:endParaRPr lang="id-ID"/>
        </a:p>
      </dgm:t>
    </dgm:pt>
    <dgm:pt modelId="{44658966-3D8F-4B78-8B42-F802902A4731}" type="pres">
      <dgm:prSet presAssocID="{91FBB7DA-DFE3-401D-AFE6-420AF6751314}" presName="descendantText" presStyleLbl="alignAcc1" presStyleIdx="4" presStyleCnt="7">
        <dgm:presLayoutVars>
          <dgm:bulletEnabled val="1"/>
        </dgm:presLayoutVars>
      </dgm:prSet>
      <dgm:spPr/>
      <dgm:t>
        <a:bodyPr/>
        <a:lstStyle/>
        <a:p>
          <a:endParaRPr lang="id-ID"/>
        </a:p>
      </dgm:t>
    </dgm:pt>
    <dgm:pt modelId="{002010EC-753B-4871-9E83-CA56A6DD47EA}" type="pres">
      <dgm:prSet presAssocID="{3B992118-1CD5-4148-930C-A3C36D021822}" presName="sp" presStyleCnt="0"/>
      <dgm:spPr/>
    </dgm:pt>
    <dgm:pt modelId="{BFC6E1DF-512F-4262-AEE1-B9380572A8A9}" type="pres">
      <dgm:prSet presAssocID="{C238C010-9729-498E-B174-9108BAA09793}" presName="composite" presStyleCnt="0"/>
      <dgm:spPr/>
    </dgm:pt>
    <dgm:pt modelId="{73C6EDD5-8C27-43F2-9E8C-B95C7DC1C61C}" type="pres">
      <dgm:prSet presAssocID="{C238C010-9729-498E-B174-9108BAA09793}" presName="parentText" presStyleLbl="alignNode1" presStyleIdx="5" presStyleCnt="7">
        <dgm:presLayoutVars>
          <dgm:chMax val="1"/>
          <dgm:bulletEnabled val="1"/>
        </dgm:presLayoutVars>
      </dgm:prSet>
      <dgm:spPr/>
      <dgm:t>
        <a:bodyPr/>
        <a:lstStyle/>
        <a:p>
          <a:endParaRPr lang="id-ID"/>
        </a:p>
      </dgm:t>
    </dgm:pt>
    <dgm:pt modelId="{ACB4B4C3-12F1-48E4-B9F1-2DF682E7DFF6}" type="pres">
      <dgm:prSet presAssocID="{C238C010-9729-498E-B174-9108BAA09793}" presName="descendantText" presStyleLbl="alignAcc1" presStyleIdx="5" presStyleCnt="7">
        <dgm:presLayoutVars>
          <dgm:bulletEnabled val="1"/>
        </dgm:presLayoutVars>
      </dgm:prSet>
      <dgm:spPr/>
      <dgm:t>
        <a:bodyPr/>
        <a:lstStyle/>
        <a:p>
          <a:endParaRPr lang="id-ID"/>
        </a:p>
      </dgm:t>
    </dgm:pt>
    <dgm:pt modelId="{39F68011-7557-4A5A-9130-D97ACC079B85}" type="pres">
      <dgm:prSet presAssocID="{07FE20A7-ED06-4981-9CD1-456ECBFDF1D9}" presName="sp" presStyleCnt="0"/>
      <dgm:spPr/>
    </dgm:pt>
    <dgm:pt modelId="{3E875176-A41A-4A2C-97A4-2951933AA2D1}" type="pres">
      <dgm:prSet presAssocID="{0D70D9FA-AB41-4F19-A56C-015594A96174}" presName="composite" presStyleCnt="0"/>
      <dgm:spPr/>
    </dgm:pt>
    <dgm:pt modelId="{46381156-AA16-407E-AFDB-CEB0D0AD22BD}" type="pres">
      <dgm:prSet presAssocID="{0D70D9FA-AB41-4F19-A56C-015594A96174}" presName="parentText" presStyleLbl="alignNode1" presStyleIdx="6" presStyleCnt="7">
        <dgm:presLayoutVars>
          <dgm:chMax val="1"/>
          <dgm:bulletEnabled val="1"/>
        </dgm:presLayoutVars>
      </dgm:prSet>
      <dgm:spPr/>
      <dgm:t>
        <a:bodyPr/>
        <a:lstStyle/>
        <a:p>
          <a:endParaRPr lang="id-ID"/>
        </a:p>
      </dgm:t>
    </dgm:pt>
    <dgm:pt modelId="{D2D30AE0-3A05-46D6-8DA5-2E7CF3F187A5}" type="pres">
      <dgm:prSet presAssocID="{0D70D9FA-AB41-4F19-A56C-015594A96174}" presName="descendantText" presStyleLbl="alignAcc1" presStyleIdx="6" presStyleCnt="7">
        <dgm:presLayoutVars>
          <dgm:bulletEnabled val="1"/>
        </dgm:presLayoutVars>
      </dgm:prSet>
      <dgm:spPr/>
      <dgm:t>
        <a:bodyPr/>
        <a:lstStyle/>
        <a:p>
          <a:endParaRPr lang="id-ID"/>
        </a:p>
      </dgm:t>
    </dgm:pt>
  </dgm:ptLst>
  <dgm:cxnLst>
    <dgm:cxn modelId="{B12E2B65-BA8A-4048-B5C5-BC44C7D7562D}" srcId="{0D70D9FA-AB41-4F19-A56C-015594A96174}" destId="{2732294E-A13D-4157-95BE-2D210277285D}" srcOrd="0" destOrd="0" parTransId="{7ADB771C-8DFC-427A-A850-F3166302B5D6}" sibTransId="{39305F56-39D3-4CCC-AE06-1825B22FDF5F}"/>
    <dgm:cxn modelId="{98FED625-5908-49A4-B906-E40944ED0D44}" type="presOf" srcId="{29599DC6-6EEC-4449-8C00-8E12B750F88F}" destId="{6CE87409-1372-426F-B5D2-ED093C80E32B}" srcOrd="0" destOrd="0" presId="urn:microsoft.com/office/officeart/2005/8/layout/chevron2"/>
    <dgm:cxn modelId="{F5D55B38-9F3C-4880-9E60-EDAC2206BF46}" type="presOf" srcId="{5CAA878D-2255-4D88-A0FE-733629E86BAF}" destId="{AC62325D-5D42-4482-B424-2B9DC0B10171}" srcOrd="0" destOrd="0" presId="urn:microsoft.com/office/officeart/2005/8/layout/chevron2"/>
    <dgm:cxn modelId="{8FDF9262-A6B0-4FD4-B234-EF90AFE112AE}" srcId="{9C97F783-5FAF-405B-9137-3012D5F8E06F}" destId="{91FBB7DA-DFE3-401D-AFE6-420AF6751314}" srcOrd="4" destOrd="0" parTransId="{AF7A3A47-0E5E-49B8-ABEB-BD1D0961C4EF}" sibTransId="{3B992118-1CD5-4148-930C-A3C36D021822}"/>
    <dgm:cxn modelId="{58061F0B-9369-4DF4-BBE9-F8F48E4C6EE6}" type="presOf" srcId="{1E60C8ED-EDF2-4347-88DD-1FBEF95F95B8}" destId="{ACB4B4C3-12F1-48E4-B9F1-2DF682E7DFF6}" srcOrd="0" destOrd="0" presId="urn:microsoft.com/office/officeart/2005/8/layout/chevron2"/>
    <dgm:cxn modelId="{19C98220-E43B-4B59-A7F9-509F8DB87161}" srcId="{9C97F783-5FAF-405B-9137-3012D5F8E06F}" destId="{29599DC6-6EEC-4449-8C00-8E12B750F88F}" srcOrd="3" destOrd="0" parTransId="{59BD3480-1F5F-46C2-ABDD-C2212B2619C3}" sibTransId="{2144C197-0DF3-47CB-8FBE-E73DBEDF792B}"/>
    <dgm:cxn modelId="{E852C69C-4C71-46B5-BF17-69B5F4654807}" type="presOf" srcId="{B7013657-B98F-484A-BBE3-384C96E4FDC7}" destId="{2193E011-B27B-4F2B-AE96-CDB97073EB9A}" srcOrd="0" destOrd="0" presId="urn:microsoft.com/office/officeart/2005/8/layout/chevron2"/>
    <dgm:cxn modelId="{53CF5ADC-2787-444A-B91E-EF5122AC9559}" srcId="{9C97F783-5FAF-405B-9137-3012D5F8E06F}" destId="{C238C010-9729-498E-B174-9108BAA09793}" srcOrd="5" destOrd="0" parTransId="{02376AB3-17AA-49F5-ADC6-95DAC1F25567}" sibTransId="{07FE20A7-ED06-4981-9CD1-456ECBFDF1D9}"/>
    <dgm:cxn modelId="{51BF1133-86FC-4429-BDD9-A41804F06B0D}" srcId="{9C97F783-5FAF-405B-9137-3012D5F8E06F}" destId="{B7013657-B98F-484A-BBE3-384C96E4FDC7}" srcOrd="2" destOrd="0" parTransId="{4C752FB1-DC9F-4E13-9F51-456FB552D03A}" sibTransId="{5743885C-1879-451C-B662-7AF576FFF843}"/>
    <dgm:cxn modelId="{959502DA-2C64-44DB-9723-343F77C49B74}" srcId="{5CAA878D-2255-4D88-A0FE-733629E86BAF}" destId="{EDE6070C-6C15-4F24-8C73-C6BC57D4F028}" srcOrd="0" destOrd="0" parTransId="{EFCF29D9-6C59-4940-8993-C0C92DDF6288}" sibTransId="{E2283DC4-7AB6-4A7E-AC6E-30235C1B01E8}"/>
    <dgm:cxn modelId="{63B1F912-0E84-451B-9A77-D1693DA6CF50}" type="presOf" srcId="{E5DA05B7-72DF-45D7-969C-16AD3880AE4B}" destId="{E8C649A6-DFD5-44E0-881F-D4B029011B32}" srcOrd="0" destOrd="0" presId="urn:microsoft.com/office/officeart/2005/8/layout/chevron2"/>
    <dgm:cxn modelId="{0728C607-F31F-4181-A482-1E49B36B5017}" type="presOf" srcId="{9C97F783-5FAF-405B-9137-3012D5F8E06F}" destId="{642C6F8F-3915-4A98-B9F9-BC77B63795FD}" srcOrd="0" destOrd="0" presId="urn:microsoft.com/office/officeart/2005/8/layout/chevron2"/>
    <dgm:cxn modelId="{036C5F86-6409-4CF0-9904-C20749EB8320}" srcId="{E5DA05B7-72DF-45D7-969C-16AD3880AE4B}" destId="{131C158A-FF4F-4113-B9CA-9F6F3416F10D}" srcOrd="0" destOrd="0" parTransId="{74A7E7D0-944A-455A-A754-5E94A3EE15A9}" sibTransId="{9B2F5CB4-CC0A-46AE-AF7D-BF80DC99DCC6}"/>
    <dgm:cxn modelId="{801036FE-D05C-4670-AC5E-ACEEBBFA6008}" srcId="{C238C010-9729-498E-B174-9108BAA09793}" destId="{1E60C8ED-EDF2-4347-88DD-1FBEF95F95B8}" srcOrd="0" destOrd="0" parTransId="{AB4FAFDF-6A15-42D3-9193-69A9B7276E82}" sibTransId="{0B35A3B9-14BB-428E-B0D1-0D818A6AE51E}"/>
    <dgm:cxn modelId="{424AE65D-5B1E-48D6-934A-C0B0E79D1891}" srcId="{B7013657-B98F-484A-BBE3-384C96E4FDC7}" destId="{00E8ED69-78DC-4192-95BD-ACEA754FC3D2}" srcOrd="0" destOrd="0" parTransId="{60CD61C3-03EC-409F-9C12-FA3C8C6D2FC0}" sibTransId="{DA5ED0A7-129F-4F24-B05E-02D2D15C6544}"/>
    <dgm:cxn modelId="{5B1F6C71-0AA8-440A-907C-559C29EAEEF5}" type="presOf" srcId="{293B2A8B-44E1-4098-892F-BB85AC56A880}" destId="{ECFB9FBF-448C-40CD-B5FE-C3BED171F0DB}" srcOrd="0" destOrd="0" presId="urn:microsoft.com/office/officeart/2005/8/layout/chevron2"/>
    <dgm:cxn modelId="{CB5F069B-8DBF-4AAD-BAA6-0A8BB68D829B}" type="presOf" srcId="{8D3F2431-7D4B-4920-85F1-FF23E008D751}" destId="{44658966-3D8F-4B78-8B42-F802902A4731}" srcOrd="0" destOrd="0" presId="urn:microsoft.com/office/officeart/2005/8/layout/chevron2"/>
    <dgm:cxn modelId="{10BEEE66-C60B-4D96-8E62-1F014980AF62}" srcId="{9C97F783-5FAF-405B-9137-3012D5F8E06F}" destId="{5CAA878D-2255-4D88-A0FE-733629E86BAF}" srcOrd="0" destOrd="0" parTransId="{3A037035-C39C-4B1B-8E48-3A0226C12241}" sibTransId="{875A46AE-0038-4FFB-B678-167597193449}"/>
    <dgm:cxn modelId="{A21E1AEC-ED8A-4EBD-BEF6-9BE0EE9CB33F}" type="presOf" srcId="{00E8ED69-78DC-4192-95BD-ACEA754FC3D2}" destId="{1092D113-72F0-4502-A3A5-DB149868D1FC}" srcOrd="0" destOrd="0" presId="urn:microsoft.com/office/officeart/2005/8/layout/chevron2"/>
    <dgm:cxn modelId="{15226541-E246-4328-8A4C-E059BAB5D29A}" type="presOf" srcId="{91FBB7DA-DFE3-401D-AFE6-420AF6751314}" destId="{8AD0E3D5-4CD4-4A61-9739-400F16065FD8}" srcOrd="0" destOrd="0" presId="urn:microsoft.com/office/officeart/2005/8/layout/chevron2"/>
    <dgm:cxn modelId="{8DFDC8BF-F449-445F-92E3-E0C6E992CC6B}" srcId="{9C97F783-5FAF-405B-9137-3012D5F8E06F}" destId="{E5DA05B7-72DF-45D7-969C-16AD3880AE4B}" srcOrd="1" destOrd="0" parTransId="{611C4FD8-6399-471C-A1C8-63F7C801E2BB}" sibTransId="{69509D62-F0CD-406C-B45E-3EC2DBA6592B}"/>
    <dgm:cxn modelId="{50483BFF-1685-4AC8-83F6-D5628C4FCBE6}" type="presOf" srcId="{EDE6070C-6C15-4F24-8C73-C6BC57D4F028}" destId="{FA885DC8-9839-4E4F-9915-2B3DC01EEAED}" srcOrd="0" destOrd="0" presId="urn:microsoft.com/office/officeart/2005/8/layout/chevron2"/>
    <dgm:cxn modelId="{9141B27E-126F-49F4-8741-085CA55C21EA}" srcId="{91FBB7DA-DFE3-401D-AFE6-420AF6751314}" destId="{8D3F2431-7D4B-4920-85F1-FF23E008D751}" srcOrd="0" destOrd="0" parTransId="{611F30CC-1E3B-4CF2-AD06-459DA62F6484}" sibTransId="{5B5A3B19-A15E-4EFE-B180-85972A715613}"/>
    <dgm:cxn modelId="{3C87BD2C-43CA-4046-A7C9-563296E495DB}" type="presOf" srcId="{2732294E-A13D-4157-95BE-2D210277285D}" destId="{D2D30AE0-3A05-46D6-8DA5-2E7CF3F187A5}" srcOrd="0" destOrd="0" presId="urn:microsoft.com/office/officeart/2005/8/layout/chevron2"/>
    <dgm:cxn modelId="{ADCD69E6-34C2-46B3-94F0-A4E04E423258}" srcId="{9C97F783-5FAF-405B-9137-3012D5F8E06F}" destId="{0D70D9FA-AB41-4F19-A56C-015594A96174}" srcOrd="6" destOrd="0" parTransId="{87AFD4BA-54D3-4CED-98EC-0905E64E257D}" sibTransId="{42E7CF08-0270-4503-AC40-57356E775CA2}"/>
    <dgm:cxn modelId="{B78A2BF7-7F78-47E1-9A65-E269F112706D}" type="presOf" srcId="{0D70D9FA-AB41-4F19-A56C-015594A96174}" destId="{46381156-AA16-407E-AFDB-CEB0D0AD22BD}" srcOrd="0" destOrd="0" presId="urn:microsoft.com/office/officeart/2005/8/layout/chevron2"/>
    <dgm:cxn modelId="{26D97610-3A8D-450B-B2D2-F4B084533B83}" srcId="{29599DC6-6EEC-4449-8C00-8E12B750F88F}" destId="{293B2A8B-44E1-4098-892F-BB85AC56A880}" srcOrd="0" destOrd="0" parTransId="{4C6065C6-BB3F-401C-9569-E3834B75C907}" sibTransId="{D1EE1B13-C5AE-471F-8AC8-9B04A5DDD862}"/>
    <dgm:cxn modelId="{B62292A9-FC66-4E47-B2D4-DEE59F1D0D56}" type="presOf" srcId="{C238C010-9729-498E-B174-9108BAA09793}" destId="{73C6EDD5-8C27-43F2-9E8C-B95C7DC1C61C}" srcOrd="0" destOrd="0" presId="urn:microsoft.com/office/officeart/2005/8/layout/chevron2"/>
    <dgm:cxn modelId="{A39F0A8F-DC0C-4765-9B16-6CD2416F6AEE}" type="presOf" srcId="{131C158A-FF4F-4113-B9CA-9F6F3416F10D}" destId="{12362877-B0B1-4BB1-9216-ACBBFF8CBC6F}" srcOrd="0" destOrd="0" presId="urn:microsoft.com/office/officeart/2005/8/layout/chevron2"/>
    <dgm:cxn modelId="{211C27DC-CE2F-49E9-A1E1-BA4F8E54EF58}" type="presParOf" srcId="{642C6F8F-3915-4A98-B9F9-BC77B63795FD}" destId="{0F5A9226-9B89-4386-9F81-FD1ECC54717B}" srcOrd="0" destOrd="0" presId="urn:microsoft.com/office/officeart/2005/8/layout/chevron2"/>
    <dgm:cxn modelId="{CEC93679-BC4E-404B-B826-60E0C03896EE}" type="presParOf" srcId="{0F5A9226-9B89-4386-9F81-FD1ECC54717B}" destId="{AC62325D-5D42-4482-B424-2B9DC0B10171}" srcOrd="0" destOrd="0" presId="urn:microsoft.com/office/officeart/2005/8/layout/chevron2"/>
    <dgm:cxn modelId="{6DBACAE6-2F88-4C64-87F3-FA13FFB77F86}" type="presParOf" srcId="{0F5A9226-9B89-4386-9F81-FD1ECC54717B}" destId="{FA885DC8-9839-4E4F-9915-2B3DC01EEAED}" srcOrd="1" destOrd="0" presId="urn:microsoft.com/office/officeart/2005/8/layout/chevron2"/>
    <dgm:cxn modelId="{D2F1F9DD-B6DD-4648-B3B9-464A53B8651B}" type="presParOf" srcId="{642C6F8F-3915-4A98-B9F9-BC77B63795FD}" destId="{17E110D9-D980-47E6-BCBF-31975245BAB7}" srcOrd="1" destOrd="0" presId="urn:microsoft.com/office/officeart/2005/8/layout/chevron2"/>
    <dgm:cxn modelId="{713F025C-DD17-4DAC-9CBF-EDE87185D252}" type="presParOf" srcId="{642C6F8F-3915-4A98-B9F9-BC77B63795FD}" destId="{FF54ED0F-2AB5-4784-94C3-86ABB5D213E0}" srcOrd="2" destOrd="0" presId="urn:microsoft.com/office/officeart/2005/8/layout/chevron2"/>
    <dgm:cxn modelId="{BCC85741-9881-4496-B99E-4D0649DAB785}" type="presParOf" srcId="{FF54ED0F-2AB5-4784-94C3-86ABB5D213E0}" destId="{E8C649A6-DFD5-44E0-881F-D4B029011B32}" srcOrd="0" destOrd="0" presId="urn:microsoft.com/office/officeart/2005/8/layout/chevron2"/>
    <dgm:cxn modelId="{B9122182-AFA3-48FC-89C6-E86B1E6B1093}" type="presParOf" srcId="{FF54ED0F-2AB5-4784-94C3-86ABB5D213E0}" destId="{12362877-B0B1-4BB1-9216-ACBBFF8CBC6F}" srcOrd="1" destOrd="0" presId="urn:microsoft.com/office/officeart/2005/8/layout/chevron2"/>
    <dgm:cxn modelId="{35830849-F10B-4501-8B87-98437F23FE1F}" type="presParOf" srcId="{642C6F8F-3915-4A98-B9F9-BC77B63795FD}" destId="{BFF6C4FA-140C-4CDB-8F73-C7D846A86DB8}" srcOrd="3" destOrd="0" presId="urn:microsoft.com/office/officeart/2005/8/layout/chevron2"/>
    <dgm:cxn modelId="{A30DF1EA-456E-4559-9505-0BE5B1E598D8}" type="presParOf" srcId="{642C6F8F-3915-4A98-B9F9-BC77B63795FD}" destId="{8AA180D6-2C49-4762-AB34-896C8E217353}" srcOrd="4" destOrd="0" presId="urn:microsoft.com/office/officeart/2005/8/layout/chevron2"/>
    <dgm:cxn modelId="{5C8642E7-DF65-4C2A-97DA-5463C19076F0}" type="presParOf" srcId="{8AA180D6-2C49-4762-AB34-896C8E217353}" destId="{2193E011-B27B-4F2B-AE96-CDB97073EB9A}" srcOrd="0" destOrd="0" presId="urn:microsoft.com/office/officeart/2005/8/layout/chevron2"/>
    <dgm:cxn modelId="{4C008A44-63F2-4630-8D17-E01966D0C19A}" type="presParOf" srcId="{8AA180D6-2C49-4762-AB34-896C8E217353}" destId="{1092D113-72F0-4502-A3A5-DB149868D1FC}" srcOrd="1" destOrd="0" presId="urn:microsoft.com/office/officeart/2005/8/layout/chevron2"/>
    <dgm:cxn modelId="{CCE63AD8-3495-426B-B973-FA2C9D98DD92}" type="presParOf" srcId="{642C6F8F-3915-4A98-B9F9-BC77B63795FD}" destId="{22C4B484-F903-4E9F-9E52-B0AD2725D0A2}" srcOrd="5" destOrd="0" presId="urn:microsoft.com/office/officeart/2005/8/layout/chevron2"/>
    <dgm:cxn modelId="{27C02360-363E-4D9A-B82C-90B0F8FBF98F}" type="presParOf" srcId="{642C6F8F-3915-4A98-B9F9-BC77B63795FD}" destId="{148DBF41-11FA-4DA4-B8DD-EC706825C061}" srcOrd="6" destOrd="0" presId="urn:microsoft.com/office/officeart/2005/8/layout/chevron2"/>
    <dgm:cxn modelId="{2B55B8A2-94CB-44A6-979E-48F6B2942C48}" type="presParOf" srcId="{148DBF41-11FA-4DA4-B8DD-EC706825C061}" destId="{6CE87409-1372-426F-B5D2-ED093C80E32B}" srcOrd="0" destOrd="0" presId="urn:microsoft.com/office/officeart/2005/8/layout/chevron2"/>
    <dgm:cxn modelId="{F4925021-D2E6-4E0F-8112-A3F0A418B769}" type="presParOf" srcId="{148DBF41-11FA-4DA4-B8DD-EC706825C061}" destId="{ECFB9FBF-448C-40CD-B5FE-C3BED171F0DB}" srcOrd="1" destOrd="0" presId="urn:microsoft.com/office/officeart/2005/8/layout/chevron2"/>
    <dgm:cxn modelId="{FFFDEFD9-0B89-40C0-B71F-A607F8A59918}" type="presParOf" srcId="{642C6F8F-3915-4A98-B9F9-BC77B63795FD}" destId="{3C1DB8EF-2786-44C4-9D44-5C7AD9180DEE}" srcOrd="7" destOrd="0" presId="urn:microsoft.com/office/officeart/2005/8/layout/chevron2"/>
    <dgm:cxn modelId="{D981B576-9AE4-4570-BDA8-8FF7735ECF06}" type="presParOf" srcId="{642C6F8F-3915-4A98-B9F9-BC77B63795FD}" destId="{E099F92E-EE87-4BD2-A172-944D72058EDB}" srcOrd="8" destOrd="0" presId="urn:microsoft.com/office/officeart/2005/8/layout/chevron2"/>
    <dgm:cxn modelId="{6B76F8F4-1E22-49A8-942B-7C9FF9F546CF}" type="presParOf" srcId="{E099F92E-EE87-4BD2-A172-944D72058EDB}" destId="{8AD0E3D5-4CD4-4A61-9739-400F16065FD8}" srcOrd="0" destOrd="0" presId="urn:microsoft.com/office/officeart/2005/8/layout/chevron2"/>
    <dgm:cxn modelId="{D5BBD12C-9622-4217-B1A4-A9741BC0CD03}" type="presParOf" srcId="{E099F92E-EE87-4BD2-A172-944D72058EDB}" destId="{44658966-3D8F-4B78-8B42-F802902A4731}" srcOrd="1" destOrd="0" presId="urn:microsoft.com/office/officeart/2005/8/layout/chevron2"/>
    <dgm:cxn modelId="{8360AB65-EE46-4F4C-B96A-095F19CA570D}" type="presParOf" srcId="{642C6F8F-3915-4A98-B9F9-BC77B63795FD}" destId="{002010EC-753B-4871-9E83-CA56A6DD47EA}" srcOrd="9" destOrd="0" presId="urn:microsoft.com/office/officeart/2005/8/layout/chevron2"/>
    <dgm:cxn modelId="{D61655B6-831C-4542-A8CB-7317592060D1}" type="presParOf" srcId="{642C6F8F-3915-4A98-B9F9-BC77B63795FD}" destId="{BFC6E1DF-512F-4262-AEE1-B9380572A8A9}" srcOrd="10" destOrd="0" presId="urn:microsoft.com/office/officeart/2005/8/layout/chevron2"/>
    <dgm:cxn modelId="{E8C96400-42DE-4C4F-B9FF-CF6E26A9BE48}" type="presParOf" srcId="{BFC6E1DF-512F-4262-AEE1-B9380572A8A9}" destId="{73C6EDD5-8C27-43F2-9E8C-B95C7DC1C61C}" srcOrd="0" destOrd="0" presId="urn:microsoft.com/office/officeart/2005/8/layout/chevron2"/>
    <dgm:cxn modelId="{58A34CCE-7D59-44EE-AC4D-BD8C7CC3FAA8}" type="presParOf" srcId="{BFC6E1DF-512F-4262-AEE1-B9380572A8A9}" destId="{ACB4B4C3-12F1-48E4-B9F1-2DF682E7DFF6}" srcOrd="1" destOrd="0" presId="urn:microsoft.com/office/officeart/2005/8/layout/chevron2"/>
    <dgm:cxn modelId="{940DD4A6-5C6F-4DFF-8F6C-4978438E8513}" type="presParOf" srcId="{642C6F8F-3915-4A98-B9F9-BC77B63795FD}" destId="{39F68011-7557-4A5A-9130-D97ACC079B85}" srcOrd="11" destOrd="0" presId="urn:microsoft.com/office/officeart/2005/8/layout/chevron2"/>
    <dgm:cxn modelId="{ED658423-64B2-44AA-ABD8-A38782BEA342}" type="presParOf" srcId="{642C6F8F-3915-4A98-B9F9-BC77B63795FD}" destId="{3E875176-A41A-4A2C-97A4-2951933AA2D1}" srcOrd="12" destOrd="0" presId="urn:microsoft.com/office/officeart/2005/8/layout/chevron2"/>
    <dgm:cxn modelId="{367B7BFD-FE99-4937-93DF-FE6184D33ED3}" type="presParOf" srcId="{3E875176-A41A-4A2C-97A4-2951933AA2D1}" destId="{46381156-AA16-407E-AFDB-CEB0D0AD22BD}" srcOrd="0" destOrd="0" presId="urn:microsoft.com/office/officeart/2005/8/layout/chevron2"/>
    <dgm:cxn modelId="{1009FF55-A781-4FB2-813B-3C16FEC37EFC}" type="presParOf" srcId="{3E875176-A41A-4A2C-97A4-2951933AA2D1}" destId="{D2D30AE0-3A05-46D6-8DA5-2E7CF3F187A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1" dirty="0">
              <a:solidFill>
                <a:srgbClr val="0070C0"/>
              </a:solidFill>
            </a:rPr>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dirty="0"/>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06694F39-2F61-40BD-A3B2-6BF8C08B6830}" type="presOf" srcId="{13A66BF2-4D24-45B2-A36F-A7D38B5F677E}" destId="{53FF6EE7-625F-49A3-8193-82F1FA45AEF7}" srcOrd="0" destOrd="0" presId="urn:microsoft.com/office/officeart/2005/8/layout/chevron1"/>
    <dgm:cxn modelId="{4938E0DD-633B-47D9-8359-4D72C64ECB0E}" type="presOf" srcId="{EE8242F0-E9E2-4055-9103-9DAD9F6B6227}" destId="{FDAA7BFF-9FF8-46A1-8C41-F1913B7E06A2}" srcOrd="0" destOrd="0" presId="urn:microsoft.com/office/officeart/2005/8/layout/chevron1"/>
    <dgm:cxn modelId="{DA97D7D8-2E82-481C-ACA2-423E66EC8432}" type="presOf" srcId="{2B5DA154-CA7F-4340-AA3C-6A8FB8346576}" destId="{F8ED16FB-E49D-48A1-8508-A25EDD59FD49}" srcOrd="0" destOrd="0" presId="urn:microsoft.com/office/officeart/2005/8/layout/chevron1"/>
    <dgm:cxn modelId="{5954F8D0-11C7-42BA-9D19-7B8B91922396}" type="presOf" srcId="{6A8F35E4-232F-45EB-BC05-0B1A67782729}" destId="{F8E25DE2-5C29-4FAA-8923-4BDA55678C5B}" srcOrd="0" destOrd="0" presId="urn:microsoft.com/office/officeart/2005/8/layout/chevron1"/>
    <dgm:cxn modelId="{AB60222D-6E82-4D42-ABBB-3740174D04BD}" type="presOf" srcId="{C12931D6-72D1-471A-AD66-38F4E331A277}" destId="{6FB306ED-DA01-4BB5-9B20-8FA4698E4FA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49DBA90E-2CCE-440E-8485-78E2678B17EC}" type="presParOf" srcId="{F8ED16FB-E49D-48A1-8508-A25EDD59FD49}" destId="{53FF6EE7-625F-49A3-8193-82F1FA45AEF7}" srcOrd="0" destOrd="0" presId="urn:microsoft.com/office/officeart/2005/8/layout/chevron1"/>
    <dgm:cxn modelId="{E8CD88CD-D41E-4816-9956-0E8311851236}" type="presParOf" srcId="{F8ED16FB-E49D-48A1-8508-A25EDD59FD49}" destId="{3BE2F31A-3536-4BAC-953B-9400939572D0}" srcOrd="1" destOrd="0" presId="urn:microsoft.com/office/officeart/2005/8/layout/chevron1"/>
    <dgm:cxn modelId="{49837E38-E9A0-4D3B-9BBF-5F3393D83A7C}" type="presParOf" srcId="{F8ED16FB-E49D-48A1-8508-A25EDD59FD49}" destId="{F8E25DE2-5C29-4FAA-8923-4BDA55678C5B}" srcOrd="2" destOrd="0" presId="urn:microsoft.com/office/officeart/2005/8/layout/chevron1"/>
    <dgm:cxn modelId="{7B0DAA17-F50D-4F24-965A-10FCA20F104D}" type="presParOf" srcId="{F8ED16FB-E49D-48A1-8508-A25EDD59FD49}" destId="{44A2F106-5035-4BF6-A13B-4F3C09238FB9}" srcOrd="3" destOrd="0" presId="urn:microsoft.com/office/officeart/2005/8/layout/chevron1"/>
    <dgm:cxn modelId="{C7C80BBF-FFD5-48B8-98F6-C49D25EDC589}" type="presParOf" srcId="{F8ED16FB-E49D-48A1-8508-A25EDD59FD49}" destId="{6FB306ED-DA01-4BB5-9B20-8FA4698E4FAB}" srcOrd="4" destOrd="0" presId="urn:microsoft.com/office/officeart/2005/8/layout/chevron1"/>
    <dgm:cxn modelId="{2091719C-CCAF-4280-9193-399A77041185}" type="presParOf" srcId="{F8ED16FB-E49D-48A1-8508-A25EDD59FD49}" destId="{6DE51B9E-620F-4DCD-A0D5-A197BC65A054}" srcOrd="5" destOrd="0" presId="urn:microsoft.com/office/officeart/2005/8/layout/chevron1"/>
    <dgm:cxn modelId="{87C3948A-A15A-4938-906E-9D266959900C}"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1" dirty="0">
              <a:solidFill>
                <a:srgbClr val="0070C0"/>
              </a:solidFill>
            </a:rPr>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dirty="0"/>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FBA2946E-522B-4234-B680-6DDA8255E74B}" type="presOf" srcId="{2B5DA154-CA7F-4340-AA3C-6A8FB8346576}" destId="{F8ED16FB-E49D-48A1-8508-A25EDD59FD49}" srcOrd="0" destOrd="0" presId="urn:microsoft.com/office/officeart/2005/8/layout/chevron1"/>
    <dgm:cxn modelId="{2BE37FFB-F6A7-411A-B5D7-5D5416C80D87}" type="presOf" srcId="{C12931D6-72D1-471A-AD66-38F4E331A277}" destId="{6FB306ED-DA01-4BB5-9B20-8FA4698E4FAB}" srcOrd="0" destOrd="0" presId="urn:microsoft.com/office/officeart/2005/8/layout/chevron1"/>
    <dgm:cxn modelId="{0C3AFFAE-D21E-40FC-8E2C-E58EE3356617}" type="presOf" srcId="{EE8242F0-E9E2-4055-9103-9DAD9F6B6227}" destId="{FDAA7BFF-9FF8-46A1-8C41-F1913B7E06A2}"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96C90A10-10A0-426B-8535-9C9245550101}" type="presOf" srcId="{13A66BF2-4D24-45B2-A36F-A7D38B5F677E}" destId="{53FF6EE7-625F-49A3-8193-82F1FA45AEF7}"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52CBA4FA-39EE-4C09-9207-310BB0D4F8F5}" srcId="{2B5DA154-CA7F-4340-AA3C-6A8FB8346576}" destId="{6A8F35E4-232F-45EB-BC05-0B1A67782729}" srcOrd="1" destOrd="0" parTransId="{3E90C772-5DB8-4B49-A8AB-4C876C82E106}" sibTransId="{6273A6B0-BF28-466B-B8CE-DDCC1059D5B4}"/>
    <dgm:cxn modelId="{E2FE992B-3341-45BC-8E69-006B3A2A3DE6}" type="presOf" srcId="{6A8F35E4-232F-45EB-BC05-0B1A67782729}" destId="{F8E25DE2-5C29-4FAA-8923-4BDA55678C5B}" srcOrd="0" destOrd="0" presId="urn:microsoft.com/office/officeart/2005/8/layout/chevron1"/>
    <dgm:cxn modelId="{0624CE09-A5E5-4E56-9EE0-4D8E7A5F1F85}" srcId="{2B5DA154-CA7F-4340-AA3C-6A8FB8346576}" destId="{EE8242F0-E9E2-4055-9103-9DAD9F6B6227}" srcOrd="3" destOrd="0" parTransId="{99FF4EE8-88C6-414D-9325-23E84F410A8D}" sibTransId="{5ADE622F-0D5E-49B3-8B28-521A23AE6CD8}"/>
    <dgm:cxn modelId="{27306AEC-C498-4396-B0C3-93A107663DCB}" type="presParOf" srcId="{F8ED16FB-E49D-48A1-8508-A25EDD59FD49}" destId="{53FF6EE7-625F-49A3-8193-82F1FA45AEF7}" srcOrd="0" destOrd="0" presId="urn:microsoft.com/office/officeart/2005/8/layout/chevron1"/>
    <dgm:cxn modelId="{A2C61CF3-A196-42C9-8BD0-D3E48953D539}" type="presParOf" srcId="{F8ED16FB-E49D-48A1-8508-A25EDD59FD49}" destId="{3BE2F31A-3536-4BAC-953B-9400939572D0}" srcOrd="1" destOrd="0" presId="urn:microsoft.com/office/officeart/2005/8/layout/chevron1"/>
    <dgm:cxn modelId="{17F7F8DC-454E-4BBE-A86C-5C7B69148F9F}" type="presParOf" srcId="{F8ED16FB-E49D-48A1-8508-A25EDD59FD49}" destId="{F8E25DE2-5C29-4FAA-8923-4BDA55678C5B}" srcOrd="2" destOrd="0" presId="urn:microsoft.com/office/officeart/2005/8/layout/chevron1"/>
    <dgm:cxn modelId="{7E922DA1-3633-42DA-892B-240187DAAC21}" type="presParOf" srcId="{F8ED16FB-E49D-48A1-8508-A25EDD59FD49}" destId="{44A2F106-5035-4BF6-A13B-4F3C09238FB9}" srcOrd="3" destOrd="0" presId="urn:microsoft.com/office/officeart/2005/8/layout/chevron1"/>
    <dgm:cxn modelId="{B24EBBB4-A89A-4328-80DF-B2C5A68B7C78}" type="presParOf" srcId="{F8ED16FB-E49D-48A1-8508-A25EDD59FD49}" destId="{6FB306ED-DA01-4BB5-9B20-8FA4698E4FAB}" srcOrd="4" destOrd="0" presId="urn:microsoft.com/office/officeart/2005/8/layout/chevron1"/>
    <dgm:cxn modelId="{11843C2D-C7A5-4AF5-8160-552617D19D90}" type="presParOf" srcId="{F8ED16FB-E49D-48A1-8508-A25EDD59FD49}" destId="{6DE51B9E-620F-4DCD-A0D5-A197BC65A054}" srcOrd="5" destOrd="0" presId="urn:microsoft.com/office/officeart/2005/8/layout/chevron1"/>
    <dgm:cxn modelId="{1B5FDD18-3600-4E4C-9AC8-9E7597EE7B4B}"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D1F62A09-3628-469D-8D7F-09F571373A0A}" type="presOf" srcId="{2B5DA154-CA7F-4340-AA3C-6A8FB8346576}" destId="{F8ED16FB-E49D-48A1-8508-A25EDD59FD49}"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0B933F7-5A9B-4FF8-BA75-DF374F5C677F}" type="presOf" srcId="{C12931D6-72D1-471A-AD66-38F4E331A277}" destId="{6FB306ED-DA01-4BB5-9B20-8FA4698E4FAB}" srcOrd="0" destOrd="0" presId="urn:microsoft.com/office/officeart/2005/8/layout/chevron1"/>
    <dgm:cxn modelId="{951E6B28-D9E1-490D-A3D1-074F230414F5}" type="presOf" srcId="{13A66BF2-4D24-45B2-A36F-A7D38B5F677E}" destId="{53FF6EE7-625F-49A3-8193-82F1FA45AEF7}" srcOrd="0" destOrd="0" presId="urn:microsoft.com/office/officeart/2005/8/layout/chevron1"/>
    <dgm:cxn modelId="{6DA382D4-6B61-41CD-A70E-A5A23673A487}" type="presOf" srcId="{EE8242F0-E9E2-4055-9103-9DAD9F6B6227}" destId="{FDAA7BFF-9FF8-46A1-8C41-F1913B7E06A2}"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D11258EF-20D3-4786-84E4-77FCDC18FB57}" type="presOf" srcId="{6A8F35E4-232F-45EB-BC05-0B1A67782729}" destId="{F8E25DE2-5C29-4FAA-8923-4BDA55678C5B}" srcOrd="0" destOrd="0" presId="urn:microsoft.com/office/officeart/2005/8/layout/chevron1"/>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21F2CB95-21D9-4CCA-B7B7-DB675CDB4A7A}" type="presParOf" srcId="{F8ED16FB-E49D-48A1-8508-A25EDD59FD49}" destId="{53FF6EE7-625F-49A3-8193-82F1FA45AEF7}" srcOrd="0" destOrd="0" presId="urn:microsoft.com/office/officeart/2005/8/layout/chevron1"/>
    <dgm:cxn modelId="{5FE33DE1-476C-41D2-A0D3-08B1079458F3}" type="presParOf" srcId="{F8ED16FB-E49D-48A1-8508-A25EDD59FD49}" destId="{3BE2F31A-3536-4BAC-953B-9400939572D0}" srcOrd="1" destOrd="0" presId="urn:microsoft.com/office/officeart/2005/8/layout/chevron1"/>
    <dgm:cxn modelId="{7D5C88BD-F10F-4A30-A7D7-5DEBEC667B0F}" type="presParOf" srcId="{F8ED16FB-E49D-48A1-8508-A25EDD59FD49}" destId="{F8E25DE2-5C29-4FAA-8923-4BDA55678C5B}" srcOrd="2" destOrd="0" presId="urn:microsoft.com/office/officeart/2005/8/layout/chevron1"/>
    <dgm:cxn modelId="{10CEEC13-75EC-42C8-B958-55E2ABA2CC77}" type="presParOf" srcId="{F8ED16FB-E49D-48A1-8508-A25EDD59FD49}" destId="{44A2F106-5035-4BF6-A13B-4F3C09238FB9}" srcOrd="3" destOrd="0" presId="urn:microsoft.com/office/officeart/2005/8/layout/chevron1"/>
    <dgm:cxn modelId="{4FFD30CE-275B-4B2B-9547-90C7AB694D7A}" type="presParOf" srcId="{F8ED16FB-E49D-48A1-8508-A25EDD59FD49}" destId="{6FB306ED-DA01-4BB5-9B20-8FA4698E4FAB}" srcOrd="4" destOrd="0" presId="urn:microsoft.com/office/officeart/2005/8/layout/chevron1"/>
    <dgm:cxn modelId="{886099EC-778E-4E67-A380-99169CF1D835}" type="presParOf" srcId="{F8ED16FB-E49D-48A1-8508-A25EDD59FD49}" destId="{6DE51B9E-620F-4DCD-A0D5-A197BC65A054}" srcOrd="5" destOrd="0" presId="urn:microsoft.com/office/officeart/2005/8/layout/chevron1"/>
    <dgm:cxn modelId="{943DD3DE-94B7-4AA5-8E81-1CC162E2D3DC}"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C5AED1-11BB-4A78-B2BE-D001F2AA449E}" type="doc">
      <dgm:prSet loTypeId="urn:microsoft.com/office/officeart/2005/8/layout/vList3" loCatId="list" qsTypeId="urn:microsoft.com/office/officeart/2005/8/quickstyle/simple1" qsCatId="simple" csTypeId="urn:microsoft.com/office/officeart/2005/8/colors/colorful4" csCatId="colorful" phldr="1"/>
      <dgm:spPr/>
    </dgm:pt>
    <dgm:pt modelId="{01A8E099-977D-48A1-8FDA-6ADEE706D0C7}">
      <dgm:prSet phldrT="[Text]" custT="1"/>
      <dgm:spPr/>
      <dgm:t>
        <a:bodyPr/>
        <a:lstStyle/>
        <a:p>
          <a:r>
            <a:rPr lang="id-ID" sz="1800" dirty="0">
              <a:latin typeface="Cambria" panose="02040503050406030204" pitchFamily="18" charset="0"/>
            </a:rPr>
            <a:t>Analisis kualitatif merupakan teknik analisis yang memahami data secara nominal dibandingkan secara numerik </a:t>
          </a:r>
        </a:p>
      </dgm:t>
    </dgm:pt>
    <dgm:pt modelId="{3D7C82EE-C5E2-4000-9B1A-9AC14ED7340D}" type="parTrans" cxnId="{9D9AF794-61A1-41C6-A5A5-F001A9BA48EE}">
      <dgm:prSet/>
      <dgm:spPr/>
      <dgm:t>
        <a:bodyPr/>
        <a:lstStyle/>
        <a:p>
          <a:endParaRPr lang="id-ID"/>
        </a:p>
      </dgm:t>
    </dgm:pt>
    <dgm:pt modelId="{BE69BFA3-9337-4B1B-A30B-CAA22972C8D4}" type="sibTrans" cxnId="{9D9AF794-61A1-41C6-A5A5-F001A9BA48EE}">
      <dgm:prSet/>
      <dgm:spPr/>
      <dgm:t>
        <a:bodyPr/>
        <a:lstStyle/>
        <a:p>
          <a:endParaRPr lang="id-ID"/>
        </a:p>
      </dgm:t>
    </dgm:pt>
    <dgm:pt modelId="{10BA6C68-B05F-4B0C-B041-F6C554521323}">
      <dgm:prSet phldrT="[Text]" custT="1"/>
      <dgm:spPr/>
      <dgm:t>
        <a:bodyPr/>
        <a:lstStyle/>
        <a:p>
          <a:r>
            <a:rPr lang="id-ID" sz="1800" dirty="0">
              <a:latin typeface="Cambria" panose="02040503050406030204" pitchFamily="18" charset="0"/>
            </a:rPr>
            <a:t>Analisis kualitatif merupakan suatu proses pemeriksaan dan interpretasi data dalam rangka untuk memperoleh makna, pemahaman, dan membangun pengetahuan</a:t>
          </a:r>
        </a:p>
      </dgm:t>
    </dgm:pt>
    <dgm:pt modelId="{81D491D7-0DD9-4093-98C7-4A96B0919BAB}" type="parTrans" cxnId="{C7178D6B-FFED-42D5-B7CE-25AFADE8ACE0}">
      <dgm:prSet/>
      <dgm:spPr/>
      <dgm:t>
        <a:bodyPr/>
        <a:lstStyle/>
        <a:p>
          <a:endParaRPr lang="id-ID"/>
        </a:p>
      </dgm:t>
    </dgm:pt>
    <dgm:pt modelId="{4D1FF89B-543B-48E4-977B-12477525511F}" type="sibTrans" cxnId="{C7178D6B-FFED-42D5-B7CE-25AFADE8ACE0}">
      <dgm:prSet/>
      <dgm:spPr/>
      <dgm:t>
        <a:bodyPr/>
        <a:lstStyle/>
        <a:p>
          <a:endParaRPr lang="id-ID"/>
        </a:p>
      </dgm:t>
    </dgm:pt>
    <dgm:pt modelId="{8018BCA5-5835-48BA-A267-1C2F3D6FD0EB}">
      <dgm:prSet phldrT="[Text]" custT="1"/>
      <dgm:spPr/>
      <dgm:t>
        <a:bodyPr/>
        <a:lstStyle/>
        <a:p>
          <a:r>
            <a:rPr lang="id-ID" sz="1800" dirty="0">
              <a:latin typeface="Cambria" panose="02040503050406030204" pitchFamily="18" charset="0"/>
            </a:rPr>
            <a:t>Penelitian kualitatif bersifat induktif</a:t>
          </a:r>
        </a:p>
      </dgm:t>
    </dgm:pt>
    <dgm:pt modelId="{918BC0AD-9292-40E4-9DCD-9C84D9600D46}" type="parTrans" cxnId="{C377475B-3E85-4D69-B65E-E0EEFB29E090}">
      <dgm:prSet/>
      <dgm:spPr/>
      <dgm:t>
        <a:bodyPr/>
        <a:lstStyle/>
        <a:p>
          <a:endParaRPr lang="id-ID"/>
        </a:p>
      </dgm:t>
    </dgm:pt>
    <dgm:pt modelId="{96A3C471-E99E-4B2A-B26F-3F28B4B7A68E}" type="sibTrans" cxnId="{C377475B-3E85-4D69-B65E-E0EEFB29E090}">
      <dgm:prSet/>
      <dgm:spPr/>
      <dgm:t>
        <a:bodyPr/>
        <a:lstStyle/>
        <a:p>
          <a:endParaRPr lang="id-ID"/>
        </a:p>
      </dgm:t>
    </dgm:pt>
    <dgm:pt modelId="{5F27D7CB-6790-43EA-B69E-0B47B63290DC}" type="pres">
      <dgm:prSet presAssocID="{2FC5AED1-11BB-4A78-B2BE-D001F2AA449E}" presName="linearFlow" presStyleCnt="0">
        <dgm:presLayoutVars>
          <dgm:dir/>
          <dgm:resizeHandles val="exact"/>
        </dgm:presLayoutVars>
      </dgm:prSet>
      <dgm:spPr/>
    </dgm:pt>
    <dgm:pt modelId="{6465D968-A2B8-42EA-8D14-A32F72B9CF48}" type="pres">
      <dgm:prSet presAssocID="{01A8E099-977D-48A1-8FDA-6ADEE706D0C7}" presName="composite" presStyleCnt="0"/>
      <dgm:spPr/>
    </dgm:pt>
    <dgm:pt modelId="{D310A7D1-BF20-4A70-A966-8F6133EB240D}" type="pres">
      <dgm:prSet presAssocID="{01A8E099-977D-48A1-8FDA-6ADEE706D0C7}" presName="imgShp" presStyleLbl="fgImgPlace1" presStyleIdx="0" presStyleCnt="3"/>
      <dgm:spPr/>
    </dgm:pt>
    <dgm:pt modelId="{8818FE32-125C-40BB-8D0E-6D35F69F4DF3}" type="pres">
      <dgm:prSet presAssocID="{01A8E099-977D-48A1-8FDA-6ADEE706D0C7}" presName="txShp" presStyleLbl="node1" presStyleIdx="0" presStyleCnt="3">
        <dgm:presLayoutVars>
          <dgm:bulletEnabled val="1"/>
        </dgm:presLayoutVars>
      </dgm:prSet>
      <dgm:spPr/>
      <dgm:t>
        <a:bodyPr/>
        <a:lstStyle/>
        <a:p>
          <a:endParaRPr lang="id-ID"/>
        </a:p>
      </dgm:t>
    </dgm:pt>
    <dgm:pt modelId="{2C20FD9E-B35E-4CD0-B770-B9C35E3E0031}" type="pres">
      <dgm:prSet presAssocID="{BE69BFA3-9337-4B1B-A30B-CAA22972C8D4}" presName="spacing" presStyleCnt="0"/>
      <dgm:spPr/>
    </dgm:pt>
    <dgm:pt modelId="{859885B5-C5E8-40F2-9F15-7E17E2146188}" type="pres">
      <dgm:prSet presAssocID="{10BA6C68-B05F-4B0C-B041-F6C554521323}" presName="composite" presStyleCnt="0"/>
      <dgm:spPr/>
    </dgm:pt>
    <dgm:pt modelId="{9D2F100C-8033-4B88-B597-6012C210C753}" type="pres">
      <dgm:prSet presAssocID="{10BA6C68-B05F-4B0C-B041-F6C554521323}" presName="imgShp" presStyleLbl="fgImgPlace1" presStyleIdx="1" presStyleCnt="3"/>
      <dgm:spPr/>
    </dgm:pt>
    <dgm:pt modelId="{79A8512B-2DA7-4440-887C-0B0194A5D083}" type="pres">
      <dgm:prSet presAssocID="{10BA6C68-B05F-4B0C-B041-F6C554521323}" presName="txShp" presStyleLbl="node1" presStyleIdx="1" presStyleCnt="3">
        <dgm:presLayoutVars>
          <dgm:bulletEnabled val="1"/>
        </dgm:presLayoutVars>
      </dgm:prSet>
      <dgm:spPr/>
      <dgm:t>
        <a:bodyPr/>
        <a:lstStyle/>
        <a:p>
          <a:endParaRPr lang="id-ID"/>
        </a:p>
      </dgm:t>
    </dgm:pt>
    <dgm:pt modelId="{B17CB6EE-F4F2-434C-B14F-342C57DDDC53}" type="pres">
      <dgm:prSet presAssocID="{4D1FF89B-543B-48E4-977B-12477525511F}" presName="spacing" presStyleCnt="0"/>
      <dgm:spPr/>
    </dgm:pt>
    <dgm:pt modelId="{16AF38F9-003D-41B6-BA86-CB4501CA3F39}" type="pres">
      <dgm:prSet presAssocID="{8018BCA5-5835-48BA-A267-1C2F3D6FD0EB}" presName="composite" presStyleCnt="0"/>
      <dgm:spPr/>
    </dgm:pt>
    <dgm:pt modelId="{BA912C4D-AB79-487F-9ADD-B636A23B670E}" type="pres">
      <dgm:prSet presAssocID="{8018BCA5-5835-48BA-A267-1C2F3D6FD0EB}" presName="imgShp" presStyleLbl="fgImgPlace1" presStyleIdx="2" presStyleCnt="3"/>
      <dgm:spPr/>
    </dgm:pt>
    <dgm:pt modelId="{0132EE60-7491-4890-B0AE-094C72575964}" type="pres">
      <dgm:prSet presAssocID="{8018BCA5-5835-48BA-A267-1C2F3D6FD0EB}" presName="txShp" presStyleLbl="node1" presStyleIdx="2" presStyleCnt="3">
        <dgm:presLayoutVars>
          <dgm:bulletEnabled val="1"/>
        </dgm:presLayoutVars>
      </dgm:prSet>
      <dgm:spPr/>
      <dgm:t>
        <a:bodyPr/>
        <a:lstStyle/>
        <a:p>
          <a:endParaRPr lang="id-ID"/>
        </a:p>
      </dgm:t>
    </dgm:pt>
  </dgm:ptLst>
  <dgm:cxnLst>
    <dgm:cxn modelId="{C7178D6B-FFED-42D5-B7CE-25AFADE8ACE0}" srcId="{2FC5AED1-11BB-4A78-B2BE-D001F2AA449E}" destId="{10BA6C68-B05F-4B0C-B041-F6C554521323}" srcOrd="1" destOrd="0" parTransId="{81D491D7-0DD9-4093-98C7-4A96B0919BAB}" sibTransId="{4D1FF89B-543B-48E4-977B-12477525511F}"/>
    <dgm:cxn modelId="{9D9AF794-61A1-41C6-A5A5-F001A9BA48EE}" srcId="{2FC5AED1-11BB-4A78-B2BE-D001F2AA449E}" destId="{01A8E099-977D-48A1-8FDA-6ADEE706D0C7}" srcOrd="0" destOrd="0" parTransId="{3D7C82EE-C5E2-4000-9B1A-9AC14ED7340D}" sibTransId="{BE69BFA3-9337-4B1B-A30B-CAA22972C8D4}"/>
    <dgm:cxn modelId="{35DB9D0E-B3D4-41EA-A086-C9310FF75E47}" type="presOf" srcId="{2FC5AED1-11BB-4A78-B2BE-D001F2AA449E}" destId="{5F27D7CB-6790-43EA-B69E-0B47B63290DC}" srcOrd="0" destOrd="0" presId="urn:microsoft.com/office/officeart/2005/8/layout/vList3"/>
    <dgm:cxn modelId="{B83A0BA8-4770-4A8C-8955-E3C68325B8E3}" type="presOf" srcId="{8018BCA5-5835-48BA-A267-1C2F3D6FD0EB}" destId="{0132EE60-7491-4890-B0AE-094C72575964}" srcOrd="0" destOrd="0" presId="urn:microsoft.com/office/officeart/2005/8/layout/vList3"/>
    <dgm:cxn modelId="{C377475B-3E85-4D69-B65E-E0EEFB29E090}" srcId="{2FC5AED1-11BB-4A78-B2BE-D001F2AA449E}" destId="{8018BCA5-5835-48BA-A267-1C2F3D6FD0EB}" srcOrd="2" destOrd="0" parTransId="{918BC0AD-9292-40E4-9DCD-9C84D9600D46}" sibTransId="{96A3C471-E99E-4B2A-B26F-3F28B4B7A68E}"/>
    <dgm:cxn modelId="{35464FC9-A777-4DA7-B65A-61975A2537B5}" type="presOf" srcId="{01A8E099-977D-48A1-8FDA-6ADEE706D0C7}" destId="{8818FE32-125C-40BB-8D0E-6D35F69F4DF3}" srcOrd="0" destOrd="0" presId="urn:microsoft.com/office/officeart/2005/8/layout/vList3"/>
    <dgm:cxn modelId="{EEC92C66-AA3B-4929-812A-333FED568BAC}" type="presOf" srcId="{10BA6C68-B05F-4B0C-B041-F6C554521323}" destId="{79A8512B-2DA7-4440-887C-0B0194A5D083}" srcOrd="0" destOrd="0" presId="urn:microsoft.com/office/officeart/2005/8/layout/vList3"/>
    <dgm:cxn modelId="{831CEE33-0224-49A0-AD9C-6758792D090D}" type="presParOf" srcId="{5F27D7CB-6790-43EA-B69E-0B47B63290DC}" destId="{6465D968-A2B8-42EA-8D14-A32F72B9CF48}" srcOrd="0" destOrd="0" presId="urn:microsoft.com/office/officeart/2005/8/layout/vList3"/>
    <dgm:cxn modelId="{1C915AE1-38F4-4D5A-B1C5-CF5D337F3518}" type="presParOf" srcId="{6465D968-A2B8-42EA-8D14-A32F72B9CF48}" destId="{D310A7D1-BF20-4A70-A966-8F6133EB240D}" srcOrd="0" destOrd="0" presId="urn:microsoft.com/office/officeart/2005/8/layout/vList3"/>
    <dgm:cxn modelId="{B8582DBD-18E9-4176-A330-4D6DBD39DA66}" type="presParOf" srcId="{6465D968-A2B8-42EA-8D14-A32F72B9CF48}" destId="{8818FE32-125C-40BB-8D0E-6D35F69F4DF3}" srcOrd="1" destOrd="0" presId="urn:microsoft.com/office/officeart/2005/8/layout/vList3"/>
    <dgm:cxn modelId="{89046300-8680-4317-B411-8A5886C1C80F}" type="presParOf" srcId="{5F27D7CB-6790-43EA-B69E-0B47B63290DC}" destId="{2C20FD9E-B35E-4CD0-B770-B9C35E3E0031}" srcOrd="1" destOrd="0" presId="urn:microsoft.com/office/officeart/2005/8/layout/vList3"/>
    <dgm:cxn modelId="{83FFD7DC-B28E-44EA-AB98-7628085E516E}" type="presParOf" srcId="{5F27D7CB-6790-43EA-B69E-0B47B63290DC}" destId="{859885B5-C5E8-40F2-9F15-7E17E2146188}" srcOrd="2" destOrd="0" presId="urn:microsoft.com/office/officeart/2005/8/layout/vList3"/>
    <dgm:cxn modelId="{348DE30C-CD73-4CFC-99CE-4E4DDE4A9828}" type="presParOf" srcId="{859885B5-C5E8-40F2-9F15-7E17E2146188}" destId="{9D2F100C-8033-4B88-B597-6012C210C753}" srcOrd="0" destOrd="0" presId="urn:microsoft.com/office/officeart/2005/8/layout/vList3"/>
    <dgm:cxn modelId="{2963211C-A8FA-454B-BF6B-A88CBE27C094}" type="presParOf" srcId="{859885B5-C5E8-40F2-9F15-7E17E2146188}" destId="{79A8512B-2DA7-4440-887C-0B0194A5D083}" srcOrd="1" destOrd="0" presId="urn:microsoft.com/office/officeart/2005/8/layout/vList3"/>
    <dgm:cxn modelId="{82579BA7-3443-436B-9169-5753F74A99F9}" type="presParOf" srcId="{5F27D7CB-6790-43EA-B69E-0B47B63290DC}" destId="{B17CB6EE-F4F2-434C-B14F-342C57DDDC53}" srcOrd="3" destOrd="0" presId="urn:microsoft.com/office/officeart/2005/8/layout/vList3"/>
    <dgm:cxn modelId="{5901D70A-014B-4A3F-AFF9-4D7CE63D3CF5}" type="presParOf" srcId="{5F27D7CB-6790-43EA-B69E-0B47B63290DC}" destId="{16AF38F9-003D-41B6-BA86-CB4501CA3F39}" srcOrd="4" destOrd="0" presId="urn:microsoft.com/office/officeart/2005/8/layout/vList3"/>
    <dgm:cxn modelId="{5819B4C1-7B73-41FA-B7E5-B8E1C060716A}" type="presParOf" srcId="{16AF38F9-003D-41B6-BA86-CB4501CA3F39}" destId="{BA912C4D-AB79-487F-9ADD-B636A23B670E}" srcOrd="0" destOrd="0" presId="urn:microsoft.com/office/officeart/2005/8/layout/vList3"/>
    <dgm:cxn modelId="{091651DB-4F99-40B5-BC56-297762416C84}" type="presParOf" srcId="{16AF38F9-003D-41B6-BA86-CB4501CA3F39}" destId="{0132EE60-7491-4890-B0AE-094C7257596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5DA154-CA7F-4340-AA3C-6A8FB8346576}" type="doc">
      <dgm:prSet loTypeId="urn:microsoft.com/office/officeart/2005/8/layout/chevron1" loCatId="process" qsTypeId="urn:microsoft.com/office/officeart/2005/8/quickstyle/3d4" qsCatId="3D" csTypeId="urn:microsoft.com/office/officeart/2005/8/colors/colorful5" csCatId="colorful" phldr="1"/>
      <dgm:spPr/>
    </dgm:pt>
    <dgm:pt modelId="{13A66BF2-4D24-45B2-A36F-A7D38B5F677E}">
      <dgm:prSet phldrT="[Text]"/>
      <dgm:spPr/>
      <dgm:t>
        <a:bodyPr/>
        <a:lstStyle/>
        <a:p>
          <a:r>
            <a:rPr lang="id-ID" b="0" dirty="0"/>
            <a:t>Pendahuluan</a:t>
          </a:r>
        </a:p>
      </dgm:t>
    </dgm:pt>
    <dgm:pt modelId="{2E6D16A8-FA4C-4096-ABE5-8327B650092D}" type="parTrans" cxnId="{1F1765FF-D7DC-44DA-BE37-8A56A2C84C28}">
      <dgm:prSet/>
      <dgm:spPr/>
      <dgm:t>
        <a:bodyPr/>
        <a:lstStyle/>
        <a:p>
          <a:endParaRPr lang="id-ID"/>
        </a:p>
      </dgm:t>
    </dgm:pt>
    <dgm:pt modelId="{E1374F58-16AC-4EA2-B7DB-E41E6E78DDE9}" type="sibTrans" cxnId="{1F1765FF-D7DC-44DA-BE37-8A56A2C84C28}">
      <dgm:prSet/>
      <dgm:spPr/>
      <dgm:t>
        <a:bodyPr/>
        <a:lstStyle/>
        <a:p>
          <a:endParaRPr lang="id-ID"/>
        </a:p>
      </dgm:t>
    </dgm:pt>
    <dgm:pt modelId="{6A8F35E4-232F-45EB-BC05-0B1A67782729}">
      <dgm:prSet phldrT="[Text]"/>
      <dgm:spPr/>
      <dgm:t>
        <a:bodyPr/>
        <a:lstStyle/>
        <a:p>
          <a:r>
            <a:rPr lang="id-ID" b="1" dirty="0">
              <a:solidFill>
                <a:srgbClr val="0070C0"/>
              </a:solidFill>
            </a:rPr>
            <a:t>Konsep dan Prinsip</a:t>
          </a:r>
        </a:p>
      </dgm:t>
    </dgm:pt>
    <dgm:pt modelId="{3E90C772-5DB8-4B49-A8AB-4C876C82E106}" type="parTrans" cxnId="{52CBA4FA-39EE-4C09-9207-310BB0D4F8F5}">
      <dgm:prSet/>
      <dgm:spPr/>
      <dgm:t>
        <a:bodyPr/>
        <a:lstStyle/>
        <a:p>
          <a:endParaRPr lang="id-ID"/>
        </a:p>
      </dgm:t>
    </dgm:pt>
    <dgm:pt modelId="{6273A6B0-BF28-466B-B8CE-DDCC1059D5B4}" type="sibTrans" cxnId="{52CBA4FA-39EE-4C09-9207-310BB0D4F8F5}">
      <dgm:prSet/>
      <dgm:spPr/>
      <dgm:t>
        <a:bodyPr/>
        <a:lstStyle/>
        <a:p>
          <a:endParaRPr lang="id-ID"/>
        </a:p>
      </dgm:t>
    </dgm:pt>
    <dgm:pt modelId="{EE8242F0-E9E2-4055-9103-9DAD9F6B6227}">
      <dgm:prSet phldrT="[Text]"/>
      <dgm:spPr/>
      <dgm:t>
        <a:bodyPr/>
        <a:lstStyle/>
        <a:p>
          <a:r>
            <a:rPr lang="id-ID" dirty="0"/>
            <a:t>Kesimpulan</a:t>
          </a:r>
        </a:p>
      </dgm:t>
    </dgm:pt>
    <dgm:pt modelId="{99FF4EE8-88C6-414D-9325-23E84F410A8D}" type="parTrans" cxnId="{0624CE09-A5E5-4E56-9EE0-4D8E7A5F1F85}">
      <dgm:prSet/>
      <dgm:spPr/>
      <dgm:t>
        <a:bodyPr/>
        <a:lstStyle/>
        <a:p>
          <a:endParaRPr lang="id-ID"/>
        </a:p>
      </dgm:t>
    </dgm:pt>
    <dgm:pt modelId="{5ADE622F-0D5E-49B3-8B28-521A23AE6CD8}" type="sibTrans" cxnId="{0624CE09-A5E5-4E56-9EE0-4D8E7A5F1F85}">
      <dgm:prSet/>
      <dgm:spPr/>
      <dgm:t>
        <a:bodyPr/>
        <a:lstStyle/>
        <a:p>
          <a:endParaRPr lang="id-ID"/>
        </a:p>
      </dgm:t>
    </dgm:pt>
    <dgm:pt modelId="{C12931D6-72D1-471A-AD66-38F4E331A277}">
      <dgm:prSet/>
      <dgm:spPr/>
      <dgm:t>
        <a:bodyPr/>
        <a:lstStyle/>
        <a:p>
          <a:r>
            <a:rPr lang="id-ID" dirty="0"/>
            <a:t>Tipe dan Jenis</a:t>
          </a:r>
        </a:p>
      </dgm:t>
    </dgm:pt>
    <dgm:pt modelId="{03316895-7AAE-4D06-B61F-DA13894BF623}" type="parTrans" cxnId="{5284AC4D-26FC-4846-955B-C63B3B1C015B}">
      <dgm:prSet/>
      <dgm:spPr/>
      <dgm:t>
        <a:bodyPr/>
        <a:lstStyle/>
        <a:p>
          <a:endParaRPr lang="id-ID"/>
        </a:p>
      </dgm:t>
    </dgm:pt>
    <dgm:pt modelId="{F443B6FA-A070-49C9-ABCE-D070B212A0F0}" type="sibTrans" cxnId="{5284AC4D-26FC-4846-955B-C63B3B1C015B}">
      <dgm:prSet/>
      <dgm:spPr/>
      <dgm:t>
        <a:bodyPr/>
        <a:lstStyle/>
        <a:p>
          <a:endParaRPr lang="id-ID"/>
        </a:p>
      </dgm:t>
    </dgm:pt>
    <dgm:pt modelId="{F8ED16FB-E49D-48A1-8508-A25EDD59FD49}" type="pres">
      <dgm:prSet presAssocID="{2B5DA154-CA7F-4340-AA3C-6A8FB8346576}" presName="Name0" presStyleCnt="0">
        <dgm:presLayoutVars>
          <dgm:dir/>
          <dgm:animLvl val="lvl"/>
          <dgm:resizeHandles val="exact"/>
        </dgm:presLayoutVars>
      </dgm:prSet>
      <dgm:spPr/>
    </dgm:pt>
    <dgm:pt modelId="{53FF6EE7-625F-49A3-8193-82F1FA45AEF7}" type="pres">
      <dgm:prSet presAssocID="{13A66BF2-4D24-45B2-A36F-A7D38B5F677E}" presName="parTxOnly" presStyleLbl="node1" presStyleIdx="0" presStyleCnt="4">
        <dgm:presLayoutVars>
          <dgm:chMax val="0"/>
          <dgm:chPref val="0"/>
          <dgm:bulletEnabled val="1"/>
        </dgm:presLayoutVars>
      </dgm:prSet>
      <dgm:spPr/>
      <dgm:t>
        <a:bodyPr/>
        <a:lstStyle/>
        <a:p>
          <a:endParaRPr lang="id-ID"/>
        </a:p>
      </dgm:t>
    </dgm:pt>
    <dgm:pt modelId="{3BE2F31A-3536-4BAC-953B-9400939572D0}" type="pres">
      <dgm:prSet presAssocID="{E1374F58-16AC-4EA2-B7DB-E41E6E78DDE9}" presName="parTxOnlySpace" presStyleCnt="0"/>
      <dgm:spPr/>
    </dgm:pt>
    <dgm:pt modelId="{F8E25DE2-5C29-4FAA-8923-4BDA55678C5B}" type="pres">
      <dgm:prSet presAssocID="{6A8F35E4-232F-45EB-BC05-0B1A67782729}" presName="parTxOnly" presStyleLbl="node1" presStyleIdx="1" presStyleCnt="4">
        <dgm:presLayoutVars>
          <dgm:chMax val="0"/>
          <dgm:chPref val="0"/>
          <dgm:bulletEnabled val="1"/>
        </dgm:presLayoutVars>
      </dgm:prSet>
      <dgm:spPr/>
      <dgm:t>
        <a:bodyPr/>
        <a:lstStyle/>
        <a:p>
          <a:endParaRPr lang="id-ID"/>
        </a:p>
      </dgm:t>
    </dgm:pt>
    <dgm:pt modelId="{44A2F106-5035-4BF6-A13B-4F3C09238FB9}" type="pres">
      <dgm:prSet presAssocID="{6273A6B0-BF28-466B-B8CE-DDCC1059D5B4}" presName="parTxOnlySpace" presStyleCnt="0"/>
      <dgm:spPr/>
    </dgm:pt>
    <dgm:pt modelId="{6FB306ED-DA01-4BB5-9B20-8FA4698E4FAB}" type="pres">
      <dgm:prSet presAssocID="{C12931D6-72D1-471A-AD66-38F4E331A277}" presName="parTxOnly" presStyleLbl="node1" presStyleIdx="2" presStyleCnt="4" custLinFactNeighborX="-1206" custLinFactNeighborY="4345">
        <dgm:presLayoutVars>
          <dgm:chMax val="0"/>
          <dgm:chPref val="0"/>
          <dgm:bulletEnabled val="1"/>
        </dgm:presLayoutVars>
      </dgm:prSet>
      <dgm:spPr/>
      <dgm:t>
        <a:bodyPr/>
        <a:lstStyle/>
        <a:p>
          <a:endParaRPr lang="id-ID"/>
        </a:p>
      </dgm:t>
    </dgm:pt>
    <dgm:pt modelId="{6DE51B9E-620F-4DCD-A0D5-A197BC65A054}" type="pres">
      <dgm:prSet presAssocID="{F443B6FA-A070-49C9-ABCE-D070B212A0F0}" presName="parTxOnlySpace" presStyleCnt="0"/>
      <dgm:spPr/>
    </dgm:pt>
    <dgm:pt modelId="{FDAA7BFF-9FF8-46A1-8C41-F1913B7E06A2}" type="pres">
      <dgm:prSet presAssocID="{EE8242F0-E9E2-4055-9103-9DAD9F6B6227}" presName="parTxOnly" presStyleLbl="node1" presStyleIdx="3" presStyleCnt="4">
        <dgm:presLayoutVars>
          <dgm:chMax val="0"/>
          <dgm:chPref val="0"/>
          <dgm:bulletEnabled val="1"/>
        </dgm:presLayoutVars>
      </dgm:prSet>
      <dgm:spPr/>
      <dgm:t>
        <a:bodyPr/>
        <a:lstStyle/>
        <a:p>
          <a:endParaRPr lang="id-ID"/>
        </a:p>
      </dgm:t>
    </dgm:pt>
  </dgm:ptLst>
  <dgm:cxnLst>
    <dgm:cxn modelId="{90AC5678-C6B8-4713-A1DD-DDA9AF70426C}" type="presOf" srcId="{EE8242F0-E9E2-4055-9103-9DAD9F6B6227}" destId="{FDAA7BFF-9FF8-46A1-8C41-F1913B7E06A2}" srcOrd="0" destOrd="0" presId="urn:microsoft.com/office/officeart/2005/8/layout/chevron1"/>
    <dgm:cxn modelId="{45A53183-FF33-418B-8C8D-76C85B9138E2}" type="presOf" srcId="{2B5DA154-CA7F-4340-AA3C-6A8FB8346576}" destId="{F8ED16FB-E49D-48A1-8508-A25EDD59FD49}" srcOrd="0" destOrd="0" presId="urn:microsoft.com/office/officeart/2005/8/layout/chevron1"/>
    <dgm:cxn modelId="{FCEEB827-FDFE-431F-BADB-400F70B7E74F}" type="presOf" srcId="{6A8F35E4-232F-45EB-BC05-0B1A67782729}" destId="{F8E25DE2-5C29-4FAA-8923-4BDA55678C5B}" srcOrd="0" destOrd="0" presId="urn:microsoft.com/office/officeart/2005/8/layout/chevron1"/>
    <dgm:cxn modelId="{1F1765FF-D7DC-44DA-BE37-8A56A2C84C28}" srcId="{2B5DA154-CA7F-4340-AA3C-6A8FB8346576}" destId="{13A66BF2-4D24-45B2-A36F-A7D38B5F677E}" srcOrd="0" destOrd="0" parTransId="{2E6D16A8-FA4C-4096-ABE5-8327B650092D}" sibTransId="{E1374F58-16AC-4EA2-B7DB-E41E6E78DDE9}"/>
    <dgm:cxn modelId="{F7823FEC-0931-4FDE-84DD-A0010C13DAD8}" type="presOf" srcId="{13A66BF2-4D24-45B2-A36F-A7D38B5F677E}" destId="{53FF6EE7-625F-49A3-8193-82F1FA45AEF7}" srcOrd="0" destOrd="0" presId="urn:microsoft.com/office/officeart/2005/8/layout/chevron1"/>
    <dgm:cxn modelId="{39B677D6-E41D-4B03-92AE-9276F369DDD0}" type="presOf" srcId="{C12931D6-72D1-471A-AD66-38F4E331A277}" destId="{6FB306ED-DA01-4BB5-9B20-8FA4698E4FAB}" srcOrd="0" destOrd="0" presId="urn:microsoft.com/office/officeart/2005/8/layout/chevron1"/>
    <dgm:cxn modelId="{5284AC4D-26FC-4846-955B-C63B3B1C015B}" srcId="{2B5DA154-CA7F-4340-AA3C-6A8FB8346576}" destId="{C12931D6-72D1-471A-AD66-38F4E331A277}" srcOrd="2" destOrd="0" parTransId="{03316895-7AAE-4D06-B61F-DA13894BF623}" sibTransId="{F443B6FA-A070-49C9-ABCE-D070B212A0F0}"/>
    <dgm:cxn modelId="{52CBA4FA-39EE-4C09-9207-310BB0D4F8F5}" srcId="{2B5DA154-CA7F-4340-AA3C-6A8FB8346576}" destId="{6A8F35E4-232F-45EB-BC05-0B1A67782729}" srcOrd="1" destOrd="0" parTransId="{3E90C772-5DB8-4B49-A8AB-4C876C82E106}" sibTransId="{6273A6B0-BF28-466B-B8CE-DDCC1059D5B4}"/>
    <dgm:cxn modelId="{0624CE09-A5E5-4E56-9EE0-4D8E7A5F1F85}" srcId="{2B5DA154-CA7F-4340-AA3C-6A8FB8346576}" destId="{EE8242F0-E9E2-4055-9103-9DAD9F6B6227}" srcOrd="3" destOrd="0" parTransId="{99FF4EE8-88C6-414D-9325-23E84F410A8D}" sibTransId="{5ADE622F-0D5E-49B3-8B28-521A23AE6CD8}"/>
    <dgm:cxn modelId="{B4400233-0C76-48F2-98DC-B417E7067381}" type="presParOf" srcId="{F8ED16FB-E49D-48A1-8508-A25EDD59FD49}" destId="{53FF6EE7-625F-49A3-8193-82F1FA45AEF7}" srcOrd="0" destOrd="0" presId="urn:microsoft.com/office/officeart/2005/8/layout/chevron1"/>
    <dgm:cxn modelId="{FB3C2D22-1920-4DED-A2D3-38F52AF08A88}" type="presParOf" srcId="{F8ED16FB-E49D-48A1-8508-A25EDD59FD49}" destId="{3BE2F31A-3536-4BAC-953B-9400939572D0}" srcOrd="1" destOrd="0" presId="urn:microsoft.com/office/officeart/2005/8/layout/chevron1"/>
    <dgm:cxn modelId="{D2991C6C-E01F-4177-AA4C-FD1C39F8C2E6}" type="presParOf" srcId="{F8ED16FB-E49D-48A1-8508-A25EDD59FD49}" destId="{F8E25DE2-5C29-4FAA-8923-4BDA55678C5B}" srcOrd="2" destOrd="0" presId="urn:microsoft.com/office/officeart/2005/8/layout/chevron1"/>
    <dgm:cxn modelId="{85229721-4BF9-4528-8921-93A24B4FA562}" type="presParOf" srcId="{F8ED16FB-E49D-48A1-8508-A25EDD59FD49}" destId="{44A2F106-5035-4BF6-A13B-4F3C09238FB9}" srcOrd="3" destOrd="0" presId="urn:microsoft.com/office/officeart/2005/8/layout/chevron1"/>
    <dgm:cxn modelId="{0FCD2D68-FC3D-4DA2-93F9-096E0E0BA60B}" type="presParOf" srcId="{F8ED16FB-E49D-48A1-8508-A25EDD59FD49}" destId="{6FB306ED-DA01-4BB5-9B20-8FA4698E4FAB}" srcOrd="4" destOrd="0" presId="urn:microsoft.com/office/officeart/2005/8/layout/chevron1"/>
    <dgm:cxn modelId="{B9082806-EC1C-416C-AD26-8582F761EECE}" type="presParOf" srcId="{F8ED16FB-E49D-48A1-8508-A25EDD59FD49}" destId="{6DE51B9E-620F-4DCD-A0D5-A197BC65A054}" srcOrd="5" destOrd="0" presId="urn:microsoft.com/office/officeart/2005/8/layout/chevron1"/>
    <dgm:cxn modelId="{F7A23E44-42D1-4CB6-B257-6010CB1F0678}" type="presParOf" srcId="{F8ED16FB-E49D-48A1-8508-A25EDD59FD49}" destId="{FDAA7BFF-9FF8-46A1-8C41-F1913B7E06A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08543-B3A0-43B3-AC44-FAE86ADCE7C3}">
      <dsp:nvSpPr>
        <dsp:cNvPr id="0" name=""/>
        <dsp:cNvSpPr/>
      </dsp:nvSpPr>
      <dsp:spPr>
        <a:xfrm>
          <a:off x="-5427299" y="-831040"/>
          <a:ext cx="6462317" cy="6462317"/>
        </a:xfrm>
        <a:prstGeom prst="blockArc">
          <a:avLst>
            <a:gd name="adj1" fmla="val 18900000"/>
            <a:gd name="adj2" fmla="val 2700000"/>
            <a:gd name="adj3" fmla="val 3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785D51-E4E8-46BC-A569-0711FDF82628}">
      <dsp:nvSpPr>
        <dsp:cNvPr id="0" name=""/>
        <dsp:cNvSpPr/>
      </dsp:nvSpPr>
      <dsp:spPr>
        <a:xfrm>
          <a:off x="541855" y="369042"/>
          <a:ext cx="10719730" cy="73846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159" tIns="91440" rIns="91440" bIns="91440" numCol="1" spcCol="1270" anchor="ctr" anchorCtr="0">
          <a:noAutofit/>
        </a:bodyPr>
        <a:lstStyle/>
        <a:p>
          <a:pPr lvl="0" algn="l" defTabSz="1600200">
            <a:lnSpc>
              <a:spcPct val="90000"/>
            </a:lnSpc>
            <a:spcBef>
              <a:spcPct val="0"/>
            </a:spcBef>
            <a:spcAft>
              <a:spcPct val="35000"/>
            </a:spcAft>
          </a:pPr>
          <a:r>
            <a:rPr lang="id-ID" sz="3600" kern="1200" dirty="0"/>
            <a:t>Pendahuluan</a:t>
          </a:r>
        </a:p>
      </dsp:txBody>
      <dsp:txXfrm>
        <a:off x="541855" y="369042"/>
        <a:ext cx="10719730" cy="738468"/>
      </dsp:txXfrm>
    </dsp:sp>
    <dsp:sp modelId="{10F6501C-B6BF-4F33-B591-9A0C3C040320}">
      <dsp:nvSpPr>
        <dsp:cNvPr id="0" name=""/>
        <dsp:cNvSpPr/>
      </dsp:nvSpPr>
      <dsp:spPr>
        <a:xfrm>
          <a:off x="80312" y="276733"/>
          <a:ext cx="923085" cy="92308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C8276E-DC4E-4BCC-BF8F-B5894D519845}">
      <dsp:nvSpPr>
        <dsp:cNvPr id="0" name=""/>
        <dsp:cNvSpPr/>
      </dsp:nvSpPr>
      <dsp:spPr>
        <a:xfrm>
          <a:off x="965236" y="1476936"/>
          <a:ext cx="10296349" cy="738468"/>
        </a:xfrm>
        <a:prstGeom prst="rect">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159" tIns="91440" rIns="91440" bIns="91440" numCol="1" spcCol="1270" anchor="ctr" anchorCtr="0">
          <a:noAutofit/>
        </a:bodyPr>
        <a:lstStyle/>
        <a:p>
          <a:pPr lvl="0" algn="l" defTabSz="1600200">
            <a:lnSpc>
              <a:spcPct val="90000"/>
            </a:lnSpc>
            <a:spcBef>
              <a:spcPct val="0"/>
            </a:spcBef>
            <a:spcAft>
              <a:spcPct val="35000"/>
            </a:spcAft>
          </a:pPr>
          <a:r>
            <a:rPr lang="id-ID" sz="3600" kern="1200" dirty="0"/>
            <a:t>Konsep dan Prinsip Dasar Metode Analisis Kualitatif</a:t>
          </a:r>
        </a:p>
      </dsp:txBody>
      <dsp:txXfrm>
        <a:off x="965236" y="1476936"/>
        <a:ext cx="10296349" cy="738468"/>
      </dsp:txXfrm>
    </dsp:sp>
    <dsp:sp modelId="{F71B57E4-1732-42D9-BC8A-8138FB1A6974}">
      <dsp:nvSpPr>
        <dsp:cNvPr id="0" name=""/>
        <dsp:cNvSpPr/>
      </dsp:nvSpPr>
      <dsp:spPr>
        <a:xfrm>
          <a:off x="503693" y="1384628"/>
          <a:ext cx="923085" cy="923085"/>
        </a:xfrm>
        <a:prstGeom prst="ellipse">
          <a:avLst/>
        </a:prstGeom>
        <a:solidFill>
          <a:schemeClr val="lt1">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BB2AE4-E5FB-45BE-8D5F-5E73824F8BF0}">
      <dsp:nvSpPr>
        <dsp:cNvPr id="0" name=""/>
        <dsp:cNvSpPr/>
      </dsp:nvSpPr>
      <dsp:spPr>
        <a:xfrm>
          <a:off x="965236" y="2584831"/>
          <a:ext cx="10296349" cy="738468"/>
        </a:xfrm>
        <a:prstGeom prst="rect">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159" tIns="91440" rIns="91440" bIns="91440" numCol="1" spcCol="1270" anchor="ctr" anchorCtr="0">
          <a:noAutofit/>
        </a:bodyPr>
        <a:lstStyle/>
        <a:p>
          <a:pPr lvl="0" algn="l" defTabSz="1600200">
            <a:lnSpc>
              <a:spcPct val="90000"/>
            </a:lnSpc>
            <a:spcBef>
              <a:spcPct val="0"/>
            </a:spcBef>
            <a:spcAft>
              <a:spcPct val="35000"/>
            </a:spcAft>
          </a:pPr>
          <a:r>
            <a:rPr lang="id-ID" sz="3600" kern="1200" dirty="0"/>
            <a:t>Tipe dan Jenis-jenis Penelitian Kualitatif</a:t>
          </a:r>
        </a:p>
      </dsp:txBody>
      <dsp:txXfrm>
        <a:off x="965236" y="2584831"/>
        <a:ext cx="10296349" cy="738468"/>
      </dsp:txXfrm>
    </dsp:sp>
    <dsp:sp modelId="{145EF671-4C75-4F35-8EDD-43698CABF314}">
      <dsp:nvSpPr>
        <dsp:cNvPr id="0" name=""/>
        <dsp:cNvSpPr/>
      </dsp:nvSpPr>
      <dsp:spPr>
        <a:xfrm>
          <a:off x="503693" y="2492522"/>
          <a:ext cx="923085" cy="923085"/>
        </a:xfrm>
        <a:prstGeom prst="ellipse">
          <a:avLst/>
        </a:prstGeom>
        <a:solidFill>
          <a:schemeClr val="lt1">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0DA5CB-814B-433F-8D84-607FF9EC3A73}">
      <dsp:nvSpPr>
        <dsp:cNvPr id="0" name=""/>
        <dsp:cNvSpPr/>
      </dsp:nvSpPr>
      <dsp:spPr>
        <a:xfrm>
          <a:off x="541855" y="3692725"/>
          <a:ext cx="10719730" cy="738468"/>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159" tIns="91440" rIns="91440" bIns="91440" numCol="1" spcCol="1270" anchor="ctr" anchorCtr="0">
          <a:noAutofit/>
        </a:bodyPr>
        <a:lstStyle/>
        <a:p>
          <a:pPr lvl="0" algn="l" defTabSz="1600200">
            <a:lnSpc>
              <a:spcPct val="90000"/>
            </a:lnSpc>
            <a:spcBef>
              <a:spcPct val="0"/>
            </a:spcBef>
            <a:spcAft>
              <a:spcPct val="35000"/>
            </a:spcAft>
          </a:pPr>
          <a:r>
            <a:rPr lang="id-ID" sz="3600" kern="1200" dirty="0"/>
            <a:t>Kesimpulan</a:t>
          </a:r>
        </a:p>
      </dsp:txBody>
      <dsp:txXfrm>
        <a:off x="541855" y="3692725"/>
        <a:ext cx="10719730" cy="738468"/>
      </dsp:txXfrm>
    </dsp:sp>
    <dsp:sp modelId="{85631C66-B917-4516-B887-4622F2E7A1E7}">
      <dsp:nvSpPr>
        <dsp:cNvPr id="0" name=""/>
        <dsp:cNvSpPr/>
      </dsp:nvSpPr>
      <dsp:spPr>
        <a:xfrm>
          <a:off x="80312" y="3600417"/>
          <a:ext cx="923085" cy="923085"/>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a:t>Pendahuluan</a:t>
          </a:r>
          <a:endParaRPr lang="id-ID" sz="2600" b="0" kern="1200" dirty="0"/>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a:t>Konsep dan Prinsip</a:t>
          </a:r>
          <a:endParaRPr lang="id-ID" sz="2600" b="1" kern="1200" dirty="0"/>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a:t>Konsep dan Prinsip</a:t>
          </a:r>
          <a:endParaRPr lang="id-ID" sz="2600" b="1" kern="1200" dirty="0"/>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a:t>Konsep dan Prinsip</a:t>
          </a:r>
          <a:endParaRPr lang="id-ID" sz="2600" b="1" kern="1200" dirty="0"/>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a:t>Pendahuluan</a:t>
          </a:r>
          <a:endParaRPr lang="id-ID" sz="2600" b="0" kern="1200" dirty="0"/>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solidFill>
                <a:schemeClr val="bg1"/>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solidFill>
                <a:schemeClr val="bg1"/>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solidFill>
                <a:schemeClr val="bg1"/>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solidFill>
                <a:schemeClr val="bg1"/>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0" kern="1200" dirty="0">
              <a:solidFill>
                <a:schemeClr val="bg1"/>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2325D-5D42-4482-B424-2B9DC0B10171}">
      <dsp:nvSpPr>
        <dsp:cNvPr id="0" name=""/>
        <dsp:cNvSpPr/>
      </dsp:nvSpPr>
      <dsp:spPr>
        <a:xfrm rot="5400000">
          <a:off x="-116638" y="117133"/>
          <a:ext cx="777592" cy="544314"/>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1</a:t>
          </a:r>
        </a:p>
      </dsp:txBody>
      <dsp:txXfrm rot="-5400000">
        <a:off x="1" y="272651"/>
        <a:ext cx="544314" cy="233278"/>
      </dsp:txXfrm>
    </dsp:sp>
    <dsp:sp modelId="{FA885DC8-9839-4E4F-9915-2B3DC01EEAED}">
      <dsp:nvSpPr>
        <dsp:cNvPr id="0" name=""/>
        <dsp:cNvSpPr/>
      </dsp:nvSpPr>
      <dsp:spPr>
        <a:xfrm rot="5400000">
          <a:off x="4931759" y="-4386950"/>
          <a:ext cx="505434" cy="928032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Masalah</a:t>
          </a:r>
          <a:r>
            <a:rPr lang="id-ID" sz="1300" kern="1200" baseline="0" dirty="0">
              <a:latin typeface="Cambria" panose="02040503050406030204" pitchFamily="18" charset="0"/>
            </a:rPr>
            <a:t> penelitian belum jelas, masih remang-remang atau mungkin masih gelap</a:t>
          </a:r>
          <a:endParaRPr lang="id-ID" sz="1300" kern="1200" dirty="0">
            <a:latin typeface="Cambria" panose="02040503050406030204" pitchFamily="18" charset="0"/>
          </a:endParaRPr>
        </a:p>
      </dsp:txBody>
      <dsp:txXfrm rot="-5400000">
        <a:off x="544314" y="25168"/>
        <a:ext cx="9255652" cy="456088"/>
      </dsp:txXfrm>
    </dsp:sp>
    <dsp:sp modelId="{E8C649A6-DFD5-44E0-881F-D4B029011B32}">
      <dsp:nvSpPr>
        <dsp:cNvPr id="0" name=""/>
        <dsp:cNvSpPr/>
      </dsp:nvSpPr>
      <dsp:spPr>
        <a:xfrm rot="5400000">
          <a:off x="-116638" y="810371"/>
          <a:ext cx="777592" cy="544314"/>
        </a:xfrm>
        <a:prstGeom prst="chevron">
          <a:avLst/>
        </a:prstGeom>
        <a:solidFill>
          <a:schemeClr val="accent5">
            <a:hueOff val="-1225557"/>
            <a:satOff val="-1705"/>
            <a:lumOff val="-654"/>
            <a:alphaOff val="0"/>
          </a:schemeClr>
        </a:solidFill>
        <a:ln w="12700" cap="flat" cmpd="sng" algn="ctr">
          <a:solidFill>
            <a:schemeClr val="accent5">
              <a:hueOff val="-1225557"/>
              <a:satOff val="-1705"/>
              <a:lumOff val="-6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2</a:t>
          </a:r>
        </a:p>
      </dsp:txBody>
      <dsp:txXfrm rot="-5400000">
        <a:off x="1" y="965889"/>
        <a:ext cx="544314" cy="233278"/>
      </dsp:txXfrm>
    </dsp:sp>
    <dsp:sp modelId="{12362877-B0B1-4BB1-9216-ACBBFF8CBC6F}">
      <dsp:nvSpPr>
        <dsp:cNvPr id="0" name=""/>
        <dsp:cNvSpPr/>
      </dsp:nvSpPr>
      <dsp:spPr>
        <a:xfrm rot="5400000">
          <a:off x="4931759" y="-3693712"/>
          <a:ext cx="505434" cy="9280325"/>
        </a:xfrm>
        <a:prstGeom prst="round2SameRect">
          <a:avLst/>
        </a:prstGeom>
        <a:solidFill>
          <a:schemeClr val="lt1">
            <a:alpha val="90000"/>
            <a:hueOff val="0"/>
            <a:satOff val="0"/>
            <a:lumOff val="0"/>
            <a:alphaOff val="0"/>
          </a:schemeClr>
        </a:solidFill>
        <a:ln w="12700" cap="flat" cmpd="sng" algn="ctr">
          <a:solidFill>
            <a:schemeClr val="accent5">
              <a:hueOff val="-1225557"/>
              <a:satOff val="-1705"/>
              <a:lumOff val="-6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Untuk</a:t>
          </a:r>
          <a:r>
            <a:rPr lang="id-ID" sz="1300" kern="1200" baseline="0" dirty="0">
              <a:latin typeface="Cambria" panose="02040503050406030204" pitchFamily="18" charset="0"/>
            </a:rPr>
            <a:t> </a:t>
          </a:r>
          <a:r>
            <a:rPr lang="id-ID" sz="1300" kern="1200" baseline="0" dirty="0" smtClean="0">
              <a:latin typeface="Cambria" panose="02040503050406030204" pitchFamily="18" charset="0"/>
            </a:rPr>
            <a:t>mamahami </a:t>
          </a:r>
          <a:r>
            <a:rPr lang="id-ID" sz="1300" kern="1200" baseline="0" dirty="0">
              <a:latin typeface="Cambria" panose="02040503050406030204" pitchFamily="18" charset="0"/>
            </a:rPr>
            <a:t>makna dibalik data yang tampak</a:t>
          </a:r>
          <a:endParaRPr lang="id-ID" sz="1300" kern="1200" dirty="0">
            <a:latin typeface="Cambria" panose="02040503050406030204" pitchFamily="18" charset="0"/>
          </a:endParaRPr>
        </a:p>
      </dsp:txBody>
      <dsp:txXfrm rot="-5400000">
        <a:off x="544314" y="718406"/>
        <a:ext cx="9255652" cy="456088"/>
      </dsp:txXfrm>
    </dsp:sp>
    <dsp:sp modelId="{2193E011-B27B-4F2B-AE96-CDB97073EB9A}">
      <dsp:nvSpPr>
        <dsp:cNvPr id="0" name=""/>
        <dsp:cNvSpPr/>
      </dsp:nvSpPr>
      <dsp:spPr>
        <a:xfrm rot="5400000">
          <a:off x="-116638" y="1503610"/>
          <a:ext cx="777592" cy="544314"/>
        </a:xfrm>
        <a:prstGeom prst="chevron">
          <a:avLst/>
        </a:prstGeom>
        <a:solidFill>
          <a:schemeClr val="accent5">
            <a:hueOff val="-2451115"/>
            <a:satOff val="-3409"/>
            <a:lumOff val="-1307"/>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3</a:t>
          </a:r>
        </a:p>
      </dsp:txBody>
      <dsp:txXfrm rot="-5400000">
        <a:off x="1" y="1659128"/>
        <a:ext cx="544314" cy="233278"/>
      </dsp:txXfrm>
    </dsp:sp>
    <dsp:sp modelId="{1092D113-72F0-4502-A3A5-DB149868D1FC}">
      <dsp:nvSpPr>
        <dsp:cNvPr id="0" name=""/>
        <dsp:cNvSpPr/>
      </dsp:nvSpPr>
      <dsp:spPr>
        <a:xfrm rot="5400000">
          <a:off x="4931759" y="-3000474"/>
          <a:ext cx="505434" cy="9280325"/>
        </a:xfrm>
        <a:prstGeom prst="round2SameRect">
          <a:avLst/>
        </a:prstGeom>
        <a:solidFill>
          <a:schemeClr val="lt1">
            <a:alpha val="90000"/>
            <a:hueOff val="0"/>
            <a:satOff val="0"/>
            <a:lumOff val="0"/>
            <a:alphaOff val="0"/>
          </a:schemeClr>
        </a:solidFill>
        <a:ln w="12700" cap="flat" cmpd="sng" algn="ctr">
          <a:solidFill>
            <a:schemeClr val="accent5">
              <a:hueOff val="-2451115"/>
              <a:satOff val="-3409"/>
              <a:lumOff val="-13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Untuk</a:t>
          </a:r>
          <a:r>
            <a:rPr lang="id-ID" sz="1300" kern="1200" baseline="0" dirty="0">
              <a:latin typeface="Cambria" panose="02040503050406030204" pitchFamily="18" charset="0"/>
            </a:rPr>
            <a:t> </a:t>
          </a:r>
          <a:r>
            <a:rPr lang="id-ID" sz="1300" kern="1200" baseline="0" dirty="0" smtClean="0">
              <a:latin typeface="Cambria" panose="02040503050406030204" pitchFamily="18" charset="0"/>
            </a:rPr>
            <a:t>memahami </a:t>
          </a:r>
          <a:r>
            <a:rPr lang="id-ID" sz="1300" kern="1200" baseline="0" dirty="0">
              <a:latin typeface="Cambria" panose="02040503050406030204" pitchFamily="18" charset="0"/>
            </a:rPr>
            <a:t>interaksi sosial</a:t>
          </a:r>
          <a:endParaRPr lang="id-ID" sz="1300" kern="1200" dirty="0">
            <a:latin typeface="Cambria" panose="02040503050406030204" pitchFamily="18" charset="0"/>
          </a:endParaRPr>
        </a:p>
      </dsp:txBody>
      <dsp:txXfrm rot="-5400000">
        <a:off x="544314" y="1411644"/>
        <a:ext cx="9255652" cy="456088"/>
      </dsp:txXfrm>
    </dsp:sp>
    <dsp:sp modelId="{6CE87409-1372-426F-B5D2-ED093C80E32B}">
      <dsp:nvSpPr>
        <dsp:cNvPr id="0" name=""/>
        <dsp:cNvSpPr/>
      </dsp:nvSpPr>
      <dsp:spPr>
        <a:xfrm rot="5400000">
          <a:off x="-116638" y="2196848"/>
          <a:ext cx="777592" cy="544314"/>
        </a:xfrm>
        <a:prstGeom prst="chevron">
          <a:avLst/>
        </a:prstGeom>
        <a:solidFill>
          <a:schemeClr val="accent5">
            <a:hueOff val="-3676672"/>
            <a:satOff val="-5114"/>
            <a:lumOff val="-1961"/>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4</a:t>
          </a:r>
        </a:p>
      </dsp:txBody>
      <dsp:txXfrm rot="-5400000">
        <a:off x="1" y="2352366"/>
        <a:ext cx="544314" cy="233278"/>
      </dsp:txXfrm>
    </dsp:sp>
    <dsp:sp modelId="{ECFB9FBF-448C-40CD-B5FE-C3BED171F0DB}">
      <dsp:nvSpPr>
        <dsp:cNvPr id="0" name=""/>
        <dsp:cNvSpPr/>
      </dsp:nvSpPr>
      <dsp:spPr>
        <a:xfrm rot="5400000">
          <a:off x="4931759" y="-2307235"/>
          <a:ext cx="505434" cy="9280325"/>
        </a:xfrm>
        <a:prstGeom prst="round2SameRect">
          <a:avLst/>
        </a:prstGeom>
        <a:solidFill>
          <a:schemeClr val="lt1">
            <a:alpha val="90000"/>
            <a:hueOff val="0"/>
            <a:satOff val="0"/>
            <a:lumOff val="0"/>
            <a:alphaOff val="0"/>
          </a:schemeClr>
        </a:solidFill>
        <a:ln w="12700" cap="flat" cmpd="sng" algn="ctr">
          <a:solidFill>
            <a:schemeClr val="accent5">
              <a:hueOff val="-3676672"/>
              <a:satOff val="-5114"/>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Memahami</a:t>
          </a:r>
          <a:r>
            <a:rPr lang="id-ID" sz="1300" kern="1200" baseline="0" dirty="0">
              <a:latin typeface="Cambria" panose="02040503050406030204" pitchFamily="18" charset="0"/>
            </a:rPr>
            <a:t> perasaan orang</a:t>
          </a:r>
          <a:endParaRPr lang="id-ID" sz="1300" kern="1200" dirty="0">
            <a:latin typeface="Cambria" panose="02040503050406030204" pitchFamily="18" charset="0"/>
          </a:endParaRPr>
        </a:p>
      </dsp:txBody>
      <dsp:txXfrm rot="-5400000">
        <a:off x="544314" y="2104883"/>
        <a:ext cx="9255652" cy="456088"/>
      </dsp:txXfrm>
    </dsp:sp>
    <dsp:sp modelId="{8AD0E3D5-4CD4-4A61-9739-400F16065FD8}">
      <dsp:nvSpPr>
        <dsp:cNvPr id="0" name=""/>
        <dsp:cNvSpPr/>
      </dsp:nvSpPr>
      <dsp:spPr>
        <a:xfrm rot="5400000">
          <a:off x="-116638" y="2890086"/>
          <a:ext cx="777592" cy="544314"/>
        </a:xfrm>
        <a:prstGeom prst="chevron">
          <a:avLst/>
        </a:prstGeom>
        <a:solidFill>
          <a:schemeClr val="accent5">
            <a:hueOff val="-4902230"/>
            <a:satOff val="-6819"/>
            <a:lumOff val="-2615"/>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5</a:t>
          </a:r>
        </a:p>
      </dsp:txBody>
      <dsp:txXfrm rot="-5400000">
        <a:off x="1" y="3045604"/>
        <a:ext cx="544314" cy="233278"/>
      </dsp:txXfrm>
    </dsp:sp>
    <dsp:sp modelId="{44658966-3D8F-4B78-8B42-F802902A4731}">
      <dsp:nvSpPr>
        <dsp:cNvPr id="0" name=""/>
        <dsp:cNvSpPr/>
      </dsp:nvSpPr>
      <dsp:spPr>
        <a:xfrm rot="5400000">
          <a:off x="4931759" y="-1613997"/>
          <a:ext cx="505434" cy="9280325"/>
        </a:xfrm>
        <a:prstGeom prst="round2SameRect">
          <a:avLst/>
        </a:prstGeom>
        <a:solidFill>
          <a:schemeClr val="lt1">
            <a:alpha val="90000"/>
            <a:hueOff val="0"/>
            <a:satOff val="0"/>
            <a:lumOff val="0"/>
            <a:alphaOff val="0"/>
          </a:schemeClr>
        </a:solidFill>
        <a:ln w="12700" cap="flat" cmpd="sng" algn="ctr">
          <a:solidFill>
            <a:schemeClr val="accent5">
              <a:hueOff val="-4902230"/>
              <a:satOff val="-6819"/>
              <a:lumOff val="-26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Untuk</a:t>
          </a:r>
          <a:r>
            <a:rPr lang="id-ID" sz="1300" kern="1200" baseline="0" dirty="0">
              <a:latin typeface="Cambria" panose="02040503050406030204" pitchFamily="18" charset="0"/>
            </a:rPr>
            <a:t> mengembangkan teori</a:t>
          </a:r>
          <a:endParaRPr lang="id-ID" sz="1300" kern="1200" dirty="0">
            <a:latin typeface="Cambria" panose="02040503050406030204" pitchFamily="18" charset="0"/>
          </a:endParaRPr>
        </a:p>
      </dsp:txBody>
      <dsp:txXfrm rot="-5400000">
        <a:off x="544314" y="2798121"/>
        <a:ext cx="9255652" cy="456088"/>
      </dsp:txXfrm>
    </dsp:sp>
    <dsp:sp modelId="{73C6EDD5-8C27-43F2-9E8C-B95C7DC1C61C}">
      <dsp:nvSpPr>
        <dsp:cNvPr id="0" name=""/>
        <dsp:cNvSpPr/>
      </dsp:nvSpPr>
      <dsp:spPr>
        <a:xfrm rot="5400000">
          <a:off x="-116638" y="3583324"/>
          <a:ext cx="777592" cy="544314"/>
        </a:xfrm>
        <a:prstGeom prst="chevron">
          <a:avLst/>
        </a:prstGeom>
        <a:solidFill>
          <a:schemeClr val="accent5">
            <a:hueOff val="-6127787"/>
            <a:satOff val="-8523"/>
            <a:lumOff val="-3268"/>
            <a:alphaOff val="0"/>
          </a:schemeClr>
        </a:solidFill>
        <a:ln w="12700" cap="flat" cmpd="sng" algn="ctr">
          <a:solidFill>
            <a:schemeClr val="accent5">
              <a:hueOff val="-6127787"/>
              <a:satOff val="-8523"/>
              <a:lumOff val="-32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6</a:t>
          </a:r>
        </a:p>
      </dsp:txBody>
      <dsp:txXfrm rot="-5400000">
        <a:off x="1" y="3738842"/>
        <a:ext cx="544314" cy="233278"/>
      </dsp:txXfrm>
    </dsp:sp>
    <dsp:sp modelId="{ACB4B4C3-12F1-48E4-B9F1-2DF682E7DFF6}">
      <dsp:nvSpPr>
        <dsp:cNvPr id="0" name=""/>
        <dsp:cNvSpPr/>
      </dsp:nvSpPr>
      <dsp:spPr>
        <a:xfrm rot="5400000">
          <a:off x="4931759" y="-920759"/>
          <a:ext cx="505434" cy="9280325"/>
        </a:xfrm>
        <a:prstGeom prst="round2SameRect">
          <a:avLst/>
        </a:prstGeom>
        <a:solidFill>
          <a:schemeClr val="lt1">
            <a:alpha val="90000"/>
            <a:hueOff val="0"/>
            <a:satOff val="0"/>
            <a:lumOff val="0"/>
            <a:alphaOff val="0"/>
          </a:schemeClr>
        </a:solidFill>
        <a:ln w="12700" cap="flat" cmpd="sng" algn="ctr">
          <a:solidFill>
            <a:schemeClr val="accent5">
              <a:hueOff val="-6127787"/>
              <a:satOff val="-8523"/>
              <a:lumOff val="-3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Memastikan</a:t>
          </a:r>
          <a:r>
            <a:rPr lang="id-ID" sz="1300" kern="1200" baseline="0" dirty="0">
              <a:latin typeface="Cambria" panose="02040503050406030204" pitchFamily="18" charset="0"/>
            </a:rPr>
            <a:t> kebenaran data</a:t>
          </a:r>
          <a:endParaRPr lang="id-ID" sz="1300" kern="1200" dirty="0">
            <a:latin typeface="Cambria" panose="02040503050406030204" pitchFamily="18" charset="0"/>
          </a:endParaRPr>
        </a:p>
      </dsp:txBody>
      <dsp:txXfrm rot="-5400000">
        <a:off x="544314" y="3491359"/>
        <a:ext cx="9255652" cy="456088"/>
      </dsp:txXfrm>
    </dsp:sp>
    <dsp:sp modelId="{46381156-AA16-407E-AFDB-CEB0D0AD22BD}">
      <dsp:nvSpPr>
        <dsp:cNvPr id="0" name=""/>
        <dsp:cNvSpPr/>
      </dsp:nvSpPr>
      <dsp:spPr>
        <a:xfrm rot="5400000">
          <a:off x="-116638" y="4276562"/>
          <a:ext cx="777592" cy="544314"/>
        </a:xfrm>
        <a:prstGeom prst="chevron">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id-ID" sz="1300" kern="1200" dirty="0">
              <a:latin typeface="Cambria" panose="02040503050406030204" pitchFamily="18" charset="0"/>
            </a:rPr>
            <a:t>7</a:t>
          </a:r>
        </a:p>
      </dsp:txBody>
      <dsp:txXfrm rot="-5400000">
        <a:off x="1" y="4432080"/>
        <a:ext cx="544314" cy="233278"/>
      </dsp:txXfrm>
    </dsp:sp>
    <dsp:sp modelId="{D2D30AE0-3A05-46D6-8DA5-2E7CF3F187A5}">
      <dsp:nvSpPr>
        <dsp:cNvPr id="0" name=""/>
        <dsp:cNvSpPr/>
      </dsp:nvSpPr>
      <dsp:spPr>
        <a:xfrm rot="5400000">
          <a:off x="4931759" y="-227521"/>
          <a:ext cx="505434" cy="9280325"/>
        </a:xfrm>
        <a:prstGeom prst="round2Same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id-ID" sz="1300" kern="1200" dirty="0">
              <a:latin typeface="Cambria" panose="02040503050406030204" pitchFamily="18" charset="0"/>
            </a:rPr>
            <a:t>Meneliti</a:t>
          </a:r>
          <a:r>
            <a:rPr lang="id-ID" sz="1300" kern="1200" baseline="0" dirty="0">
              <a:latin typeface="Cambria" panose="02040503050406030204" pitchFamily="18" charset="0"/>
            </a:rPr>
            <a:t> sejarah perkembangan</a:t>
          </a:r>
          <a:endParaRPr lang="id-ID" sz="1300" kern="1200" dirty="0">
            <a:latin typeface="Cambria" panose="02040503050406030204" pitchFamily="18" charset="0"/>
          </a:endParaRPr>
        </a:p>
      </dsp:txBody>
      <dsp:txXfrm rot="-5400000">
        <a:off x="544314" y="4184597"/>
        <a:ext cx="9255652" cy="456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b="1" kern="1200" dirty="0">
              <a:solidFill>
                <a:srgbClr val="0070C0"/>
              </a:solidFill>
            </a:rPr>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lvl="0" algn="ctr" defTabSz="1200150">
            <a:lnSpc>
              <a:spcPct val="90000"/>
            </a:lnSpc>
            <a:spcBef>
              <a:spcPct val="0"/>
            </a:spcBef>
            <a:spcAft>
              <a:spcPct val="35000"/>
            </a:spcAft>
          </a:pPr>
          <a:r>
            <a:rPr lang="id-ID" sz="2700" kern="1200" dirty="0"/>
            <a:t>Kesimpulan</a:t>
          </a:r>
        </a:p>
      </dsp:txBody>
      <dsp:txXfrm>
        <a:off x="9145415" y="0"/>
        <a:ext cx="2791213" cy="5010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8FE32-125C-40BB-8D0E-6D35F69F4DF3}">
      <dsp:nvSpPr>
        <dsp:cNvPr id="0" name=""/>
        <dsp:cNvSpPr/>
      </dsp:nvSpPr>
      <dsp:spPr>
        <a:xfrm rot="10800000">
          <a:off x="1818519" y="1022"/>
          <a:ext cx="5897940" cy="1331791"/>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283" tIns="68580" rIns="128016" bIns="68580" numCol="1" spcCol="1270" anchor="ctr" anchorCtr="0">
          <a:noAutofit/>
        </a:bodyPr>
        <a:lstStyle/>
        <a:p>
          <a:pPr lvl="0" algn="ctr" defTabSz="800100">
            <a:lnSpc>
              <a:spcPct val="90000"/>
            </a:lnSpc>
            <a:spcBef>
              <a:spcPct val="0"/>
            </a:spcBef>
            <a:spcAft>
              <a:spcPct val="35000"/>
            </a:spcAft>
          </a:pPr>
          <a:r>
            <a:rPr lang="id-ID" sz="1800" kern="1200" dirty="0">
              <a:latin typeface="Cambria" panose="02040503050406030204" pitchFamily="18" charset="0"/>
            </a:rPr>
            <a:t>Analisis kualitatif merupakan teknik analisis yang memahami data secara nominal dibandingkan secara numerik </a:t>
          </a:r>
        </a:p>
      </dsp:txBody>
      <dsp:txXfrm rot="10800000">
        <a:off x="2151467" y="1022"/>
        <a:ext cx="5564992" cy="1331791"/>
      </dsp:txXfrm>
    </dsp:sp>
    <dsp:sp modelId="{D310A7D1-BF20-4A70-A966-8F6133EB240D}">
      <dsp:nvSpPr>
        <dsp:cNvPr id="0" name=""/>
        <dsp:cNvSpPr/>
      </dsp:nvSpPr>
      <dsp:spPr>
        <a:xfrm>
          <a:off x="1152623" y="1022"/>
          <a:ext cx="1331791" cy="1331791"/>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A8512B-2DA7-4440-887C-0B0194A5D083}">
      <dsp:nvSpPr>
        <dsp:cNvPr id="0" name=""/>
        <dsp:cNvSpPr/>
      </dsp:nvSpPr>
      <dsp:spPr>
        <a:xfrm rot="10800000">
          <a:off x="1818519" y="1730363"/>
          <a:ext cx="5897940" cy="1331791"/>
        </a:xfrm>
        <a:prstGeom prst="homePlat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283" tIns="68580" rIns="128016" bIns="68580" numCol="1" spcCol="1270" anchor="ctr" anchorCtr="0">
          <a:noAutofit/>
        </a:bodyPr>
        <a:lstStyle/>
        <a:p>
          <a:pPr lvl="0" algn="ctr" defTabSz="800100">
            <a:lnSpc>
              <a:spcPct val="90000"/>
            </a:lnSpc>
            <a:spcBef>
              <a:spcPct val="0"/>
            </a:spcBef>
            <a:spcAft>
              <a:spcPct val="35000"/>
            </a:spcAft>
          </a:pPr>
          <a:r>
            <a:rPr lang="id-ID" sz="1800" kern="1200" dirty="0">
              <a:latin typeface="Cambria" panose="02040503050406030204" pitchFamily="18" charset="0"/>
            </a:rPr>
            <a:t>Analisis kualitatif merupakan suatu proses pemeriksaan dan interpretasi data dalam rangka untuk memperoleh makna, pemahaman, dan membangun pengetahuan</a:t>
          </a:r>
        </a:p>
      </dsp:txBody>
      <dsp:txXfrm rot="10800000">
        <a:off x="2151467" y="1730363"/>
        <a:ext cx="5564992" cy="1331791"/>
      </dsp:txXfrm>
    </dsp:sp>
    <dsp:sp modelId="{9D2F100C-8033-4B88-B597-6012C210C753}">
      <dsp:nvSpPr>
        <dsp:cNvPr id="0" name=""/>
        <dsp:cNvSpPr/>
      </dsp:nvSpPr>
      <dsp:spPr>
        <a:xfrm>
          <a:off x="1152623" y="1730363"/>
          <a:ext cx="1331791" cy="1331791"/>
        </a:xfrm>
        <a:prstGeom prst="ellipse">
          <a:avLst/>
        </a:prstGeom>
        <a:solidFill>
          <a:schemeClr val="accent4">
            <a:tint val="50000"/>
            <a:hueOff val="5723762"/>
            <a:satOff val="-30078"/>
            <a:lumOff val="-2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32EE60-7491-4890-B0AE-094C72575964}">
      <dsp:nvSpPr>
        <dsp:cNvPr id="0" name=""/>
        <dsp:cNvSpPr/>
      </dsp:nvSpPr>
      <dsp:spPr>
        <a:xfrm rot="10800000">
          <a:off x="1818519" y="3459704"/>
          <a:ext cx="5897940" cy="1331791"/>
        </a:xfrm>
        <a:prstGeom prst="homePlat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283" tIns="68580" rIns="128016" bIns="68580" numCol="1" spcCol="1270" anchor="ctr" anchorCtr="0">
          <a:noAutofit/>
        </a:bodyPr>
        <a:lstStyle/>
        <a:p>
          <a:pPr lvl="0" algn="ctr" defTabSz="800100">
            <a:lnSpc>
              <a:spcPct val="90000"/>
            </a:lnSpc>
            <a:spcBef>
              <a:spcPct val="0"/>
            </a:spcBef>
            <a:spcAft>
              <a:spcPct val="35000"/>
            </a:spcAft>
          </a:pPr>
          <a:r>
            <a:rPr lang="id-ID" sz="1800" kern="1200" dirty="0">
              <a:latin typeface="Cambria" panose="02040503050406030204" pitchFamily="18" charset="0"/>
            </a:rPr>
            <a:t>Penelitian kualitatif bersifat induktif</a:t>
          </a:r>
        </a:p>
      </dsp:txBody>
      <dsp:txXfrm rot="10800000">
        <a:off x="2151467" y="3459704"/>
        <a:ext cx="5564992" cy="1331791"/>
      </dsp:txXfrm>
    </dsp:sp>
    <dsp:sp modelId="{BA912C4D-AB79-487F-9ADD-B636A23B670E}">
      <dsp:nvSpPr>
        <dsp:cNvPr id="0" name=""/>
        <dsp:cNvSpPr/>
      </dsp:nvSpPr>
      <dsp:spPr>
        <a:xfrm>
          <a:off x="1152623" y="3459704"/>
          <a:ext cx="1331791" cy="1331791"/>
        </a:xfrm>
        <a:prstGeom prst="ellipse">
          <a:avLst/>
        </a:prstGeom>
        <a:solidFill>
          <a:schemeClr val="accent4">
            <a:tint val="50000"/>
            <a:hueOff val="11447524"/>
            <a:satOff val="-60156"/>
            <a:lumOff val="-4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6EE7-625F-49A3-8193-82F1FA45AEF7}">
      <dsp:nvSpPr>
        <dsp:cNvPr id="0" name=""/>
        <dsp:cNvSpPr/>
      </dsp:nvSpPr>
      <dsp:spPr>
        <a:xfrm>
          <a:off x="5655" y="0"/>
          <a:ext cx="3292301" cy="501088"/>
        </a:xfrm>
        <a:prstGeom prst="chevron">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0" kern="1200" dirty="0"/>
            <a:t>Pendahuluan</a:t>
          </a:r>
        </a:p>
      </dsp:txBody>
      <dsp:txXfrm>
        <a:off x="256199" y="0"/>
        <a:ext cx="2791213" cy="501088"/>
      </dsp:txXfrm>
    </dsp:sp>
    <dsp:sp modelId="{F8E25DE2-5C29-4FAA-8923-4BDA55678C5B}">
      <dsp:nvSpPr>
        <dsp:cNvPr id="0" name=""/>
        <dsp:cNvSpPr/>
      </dsp:nvSpPr>
      <dsp:spPr>
        <a:xfrm>
          <a:off x="2968727" y="0"/>
          <a:ext cx="3292301" cy="501088"/>
        </a:xfrm>
        <a:prstGeom prst="chevron">
          <a:avLst/>
        </a:prstGeom>
        <a:solidFill>
          <a:schemeClr val="accent5">
            <a:hueOff val="-2451115"/>
            <a:satOff val="-3409"/>
            <a:lumOff val="-130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b="1" kern="1200" dirty="0">
              <a:solidFill>
                <a:srgbClr val="0070C0"/>
              </a:solidFill>
            </a:rPr>
            <a:t>Konsep dan Prinsip</a:t>
          </a:r>
        </a:p>
      </dsp:txBody>
      <dsp:txXfrm>
        <a:off x="3219271" y="0"/>
        <a:ext cx="2791213" cy="501088"/>
      </dsp:txXfrm>
    </dsp:sp>
    <dsp:sp modelId="{6FB306ED-DA01-4BB5-9B20-8FA4698E4FAB}">
      <dsp:nvSpPr>
        <dsp:cNvPr id="0" name=""/>
        <dsp:cNvSpPr/>
      </dsp:nvSpPr>
      <dsp:spPr>
        <a:xfrm>
          <a:off x="5927828" y="0"/>
          <a:ext cx="3292301" cy="501088"/>
        </a:xfrm>
        <a:prstGeom prst="chevron">
          <a:avLst/>
        </a:prstGeom>
        <a:solidFill>
          <a:schemeClr val="accent5">
            <a:hueOff val="-4902230"/>
            <a:satOff val="-6819"/>
            <a:lumOff val="-261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Tipe dan Jenis</a:t>
          </a:r>
        </a:p>
      </dsp:txBody>
      <dsp:txXfrm>
        <a:off x="6178372" y="0"/>
        <a:ext cx="2791213" cy="501088"/>
      </dsp:txXfrm>
    </dsp:sp>
    <dsp:sp modelId="{FDAA7BFF-9FF8-46A1-8C41-F1913B7E06A2}">
      <dsp:nvSpPr>
        <dsp:cNvPr id="0" name=""/>
        <dsp:cNvSpPr/>
      </dsp:nvSpPr>
      <dsp:spPr>
        <a:xfrm>
          <a:off x="8894871" y="0"/>
          <a:ext cx="3292301" cy="501088"/>
        </a:xfrm>
        <a:prstGeom prst="chevron">
          <a:avLst/>
        </a:prstGeom>
        <a:solidFill>
          <a:schemeClr val="accent5">
            <a:hueOff val="-7353344"/>
            <a:satOff val="-10228"/>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a:lnSpc>
              <a:spcPct val="90000"/>
            </a:lnSpc>
            <a:spcBef>
              <a:spcPct val="0"/>
            </a:spcBef>
            <a:spcAft>
              <a:spcPct val="35000"/>
            </a:spcAft>
          </a:pPr>
          <a:r>
            <a:rPr lang="id-ID" sz="2600" kern="1200" dirty="0"/>
            <a:t>Kesimpulan</a:t>
          </a:r>
        </a:p>
      </dsp:txBody>
      <dsp:txXfrm>
        <a:off x="9145415" y="0"/>
        <a:ext cx="2791213" cy="50108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CF189-8E9F-4435-9A37-26A0E8B2A68E}" type="datetimeFigureOut">
              <a:rPr lang="id-ID" smtClean="0"/>
              <a:t>18/11/2017</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32D548-7D3A-40AC-A96B-33C933D5D3CF}" type="slidenum">
              <a:rPr lang="id-ID" smtClean="0"/>
              <a:t>‹#›</a:t>
            </a:fld>
            <a:endParaRPr lang="id-ID"/>
          </a:p>
        </p:txBody>
      </p:sp>
    </p:spTree>
    <p:extLst>
      <p:ext uri="{BB962C8B-B14F-4D97-AF65-F5344CB8AC3E}">
        <p14:creationId xmlns:p14="http://schemas.microsoft.com/office/powerpoint/2010/main" val="248848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B2CFAF05-DAD8-49A0-86AF-7A01B11F4363}" type="slidenum">
              <a:rPr lang="id-ID" smtClean="0"/>
              <a:t>2</a:t>
            </a:fld>
            <a:endParaRPr lang="id-ID"/>
          </a:p>
        </p:txBody>
      </p:sp>
    </p:spTree>
    <p:extLst>
      <p:ext uri="{BB962C8B-B14F-4D97-AF65-F5344CB8AC3E}">
        <p14:creationId xmlns:p14="http://schemas.microsoft.com/office/powerpoint/2010/main" val="103091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89CFD2FD-05E3-4374-AA42-2C7094F5D1BF}" type="datetimeFigureOut">
              <a:rPr lang="id-ID" smtClean="0"/>
              <a:t>18/11/2017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1225145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9CFD2FD-05E3-4374-AA42-2C7094F5D1BF}" type="datetimeFigureOut">
              <a:rPr lang="id-ID" smtClean="0"/>
              <a:t>18/11/2017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99859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9CFD2FD-05E3-4374-AA42-2C7094F5D1BF}" type="datetimeFigureOut">
              <a:rPr lang="id-ID" smtClean="0"/>
              <a:t>18/11/2017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2484460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288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996269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82666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2231077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96816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759767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4287713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77607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89CFD2FD-05E3-4374-AA42-2C7094F5D1BF}" type="datetimeFigureOut">
              <a:rPr lang="id-ID" smtClean="0"/>
              <a:t>18/11/2017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316237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7918432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1994084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25184674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228323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FD2FD-05E3-4374-AA42-2C7094F5D1BF}" type="datetimeFigureOut">
              <a:rPr lang="id-ID" smtClean="0"/>
              <a:t>18/11/2017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296413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89CFD2FD-05E3-4374-AA42-2C7094F5D1BF}" type="datetimeFigureOut">
              <a:rPr lang="id-ID" smtClean="0"/>
              <a:t>18/11/2017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78780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89CFD2FD-05E3-4374-AA42-2C7094F5D1BF}" type="datetimeFigureOut">
              <a:rPr lang="id-ID" smtClean="0"/>
              <a:t>18/11/2017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47998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89CFD2FD-05E3-4374-AA42-2C7094F5D1BF}" type="datetimeFigureOut">
              <a:rPr lang="id-ID" smtClean="0"/>
              <a:t>18/11/2017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1996073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FD2FD-05E3-4374-AA42-2C7094F5D1BF}" type="datetimeFigureOut">
              <a:rPr lang="id-ID" smtClean="0"/>
              <a:t>18/11/2017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117962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FD2FD-05E3-4374-AA42-2C7094F5D1BF}" type="datetimeFigureOut">
              <a:rPr lang="id-ID" smtClean="0"/>
              <a:t>18/11/2017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823942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FD2FD-05E3-4374-AA42-2C7094F5D1BF}" type="datetimeFigureOut">
              <a:rPr lang="id-ID" smtClean="0"/>
              <a:t>18/11/2017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43A1984-BA67-4520-8C4F-C764208D4971}" type="slidenum">
              <a:rPr lang="id-ID" smtClean="0"/>
              <a:t>‹#›</a:t>
            </a:fld>
            <a:endParaRPr lang="id-ID"/>
          </a:p>
        </p:txBody>
      </p:sp>
    </p:spTree>
    <p:extLst>
      <p:ext uri="{BB962C8B-B14F-4D97-AF65-F5344CB8AC3E}">
        <p14:creationId xmlns:p14="http://schemas.microsoft.com/office/powerpoint/2010/main" val="305654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FD2FD-05E3-4374-AA42-2C7094F5D1BF}" type="datetimeFigureOut">
              <a:rPr lang="id-ID" smtClean="0"/>
              <a:t>18/11/2017</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3A1984-BA67-4520-8C4F-C764208D4971}" type="slidenum">
              <a:rPr lang="id-ID" smtClean="0"/>
              <a:t>‹#›</a:t>
            </a:fld>
            <a:endParaRPr lang="id-ID"/>
          </a:p>
        </p:txBody>
      </p:sp>
    </p:spTree>
    <p:extLst>
      <p:ext uri="{BB962C8B-B14F-4D97-AF65-F5344CB8AC3E}">
        <p14:creationId xmlns:p14="http://schemas.microsoft.com/office/powerpoint/2010/main" val="2088979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0.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0.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0.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microsoft.com/office/2007/relationships/diagramDrawing" Target="../diagrams/drawing14.xml"/><Relationship Id="rId3" Type="http://schemas.microsoft.com/office/2007/relationships/hdphoto" Target="../media/hdphoto1.wdp"/><Relationship Id="rId7" Type="http://schemas.openxmlformats.org/officeDocument/2006/relationships/diagramColors" Target="../diagrams/colors14.xml"/><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7.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14.png"/><Relationship Id="rId7" Type="http://schemas.openxmlformats.org/officeDocument/2006/relationships/diagramColors" Target="../diagrams/colors36.xm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1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3.xml"/><Relationship Id="rId5" Type="http://schemas.microsoft.com/office/2007/relationships/hdphoto" Target="../media/hdphoto3.wdp"/><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Layout" Target="../diagrams/layout7.xml"/><Relationship Id="rId7" Type="http://schemas.openxmlformats.org/officeDocument/2006/relationships/image" Target="../media/image4.png"/><Relationship Id="rId12" Type="http://schemas.microsoft.com/office/2007/relationships/diagramDrawing" Target="../diagrams/drawing8.xml"/><Relationship Id="rId2" Type="http://schemas.openxmlformats.org/officeDocument/2006/relationships/diagramData" Target="../diagrams/data7.xml"/><Relationship Id="rId1" Type="http://schemas.openxmlformats.org/officeDocument/2006/relationships/slideLayout" Target="../slideLayouts/slideLayout17.xml"/><Relationship Id="rId6" Type="http://schemas.microsoft.com/office/2007/relationships/diagramDrawing" Target="../diagrams/drawing7.xml"/><Relationship Id="rId11" Type="http://schemas.openxmlformats.org/officeDocument/2006/relationships/diagramColors" Target="../diagrams/colors8.xml"/><Relationship Id="rId5" Type="http://schemas.openxmlformats.org/officeDocument/2006/relationships/diagramColors" Target="../diagrams/colors7.xml"/><Relationship Id="rId10" Type="http://schemas.openxmlformats.org/officeDocument/2006/relationships/diagramQuickStyle" Target="../diagrams/quickStyle8.xml"/><Relationship Id="rId4" Type="http://schemas.openxmlformats.org/officeDocument/2006/relationships/diagramQuickStyle" Target="../diagrams/quickStyle7.xml"/><Relationship Id="rId9"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67242" y="1147486"/>
            <a:ext cx="4469273" cy="338554"/>
          </a:xfrm>
          <a:prstGeom prst="rect">
            <a:avLst/>
          </a:prstGeom>
          <a:noFill/>
        </p:spPr>
        <p:txBody>
          <a:bodyPr wrap="square">
            <a:spAutoFit/>
          </a:bodyPr>
          <a:lstStyle/>
          <a:p>
            <a:pPr algn="ctr">
              <a:defRPr/>
            </a:pPr>
            <a:r>
              <a:rPr lang="en-US" sz="1600" dirty="0">
                <a:ea typeface="MS Reference Sans Serif" charset="0"/>
                <a:cs typeface="MS Reference Sans Serif" charset="0"/>
              </a:rPr>
              <a:t>PL 5101 METODA ANALISIS PERENCANAAN</a:t>
            </a:r>
          </a:p>
        </p:txBody>
      </p:sp>
      <p:sp>
        <p:nvSpPr>
          <p:cNvPr id="5" name="TextBox 1"/>
          <p:cNvSpPr txBox="1">
            <a:spLocks noChangeArrowheads="1"/>
          </p:cNvSpPr>
          <p:nvPr/>
        </p:nvSpPr>
        <p:spPr bwMode="auto">
          <a:xfrm>
            <a:off x="6096000" y="1710985"/>
            <a:ext cx="5663275" cy="1015663"/>
          </a:xfrm>
          <a:prstGeom prst="rect">
            <a:avLst/>
          </a:prstGeom>
          <a:noFill/>
          <a:ln w="9525">
            <a:noFill/>
            <a:miter lim="800000"/>
            <a:headEnd/>
            <a:tailEnd/>
          </a:ln>
        </p:spPr>
        <p:txBody>
          <a:bodyPr wrap="square">
            <a:spAutoFit/>
          </a:bodyPr>
          <a:lstStyle/>
          <a:p>
            <a:pPr algn="ctr"/>
            <a:r>
              <a:rPr lang="id-ID" altLang="ko-KR" sz="2000" b="1" dirty="0">
                <a:latin typeface="Cambria" panose="02040503050406030204" pitchFamily="18" charset="0"/>
                <a:ea typeface="맑은 고딕" pitchFamily="50" charset="-127"/>
                <a:cs typeface="Arial" pitchFamily="34" charset="0"/>
              </a:rPr>
              <a:t>Analisis Kualitatif 1</a:t>
            </a:r>
          </a:p>
          <a:p>
            <a:pPr algn="ctr"/>
            <a:r>
              <a:rPr lang="id-ID" altLang="ko-KR" sz="2000" b="1" dirty="0">
                <a:latin typeface="Cambria" panose="02040503050406030204" pitchFamily="18" charset="0"/>
                <a:ea typeface="맑은 고딕" pitchFamily="50" charset="-127"/>
                <a:cs typeface="Arial" pitchFamily="34" charset="0"/>
              </a:rPr>
              <a:t>Konsep, Prinsip Dasar, Tipe dan Jenis Penelitian Kualitatif</a:t>
            </a:r>
            <a:endParaRPr lang="en-US" altLang="ko-KR" sz="2000" b="1" dirty="0">
              <a:latin typeface="Cambria" panose="02040503050406030204" pitchFamily="18" charset="0"/>
              <a:ea typeface="맑은 고딕" pitchFamily="50" charset="-127"/>
              <a:cs typeface="Arial" pitchFamily="34" charset="0"/>
            </a:endParaRPr>
          </a:p>
        </p:txBody>
      </p:sp>
      <p:sp>
        <p:nvSpPr>
          <p:cNvPr id="7" name="TextBox 6">
            <a:hlinkClick r:id="rId2"/>
          </p:cNvPr>
          <p:cNvSpPr txBox="1"/>
          <p:nvPr/>
        </p:nvSpPr>
        <p:spPr>
          <a:xfrm>
            <a:off x="6741400" y="4687431"/>
            <a:ext cx="4518991" cy="584775"/>
          </a:xfrm>
          <a:prstGeom prst="rect">
            <a:avLst/>
          </a:prstGeom>
          <a:noFill/>
        </p:spPr>
        <p:txBody>
          <a:bodyPr wrap="square" rtlCol="0">
            <a:spAutoFit/>
          </a:bodyPr>
          <a:lstStyle/>
          <a:p>
            <a:pPr algn="ctr"/>
            <a:r>
              <a:rPr lang="id-ID" altLang="ko-KR" sz="1600" dirty="0">
                <a:latin typeface="Cambria" panose="02040503050406030204" pitchFamily="18" charset="0"/>
                <a:cs typeface="Arial" pitchFamily="34" charset="0"/>
              </a:rPr>
              <a:t>Muh Farid Isra Aprilyansyah 25417074</a:t>
            </a:r>
          </a:p>
          <a:p>
            <a:pPr algn="ctr"/>
            <a:r>
              <a:rPr lang="id-ID" altLang="ko-KR" sz="1600" dirty="0">
                <a:latin typeface="Cambria" panose="02040503050406030204" pitchFamily="18" charset="0"/>
                <a:cs typeface="Arial" pitchFamily="34" charset="0"/>
              </a:rPr>
              <a:t>Rinda Sylviani 25417089</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2838" y="2911314"/>
            <a:ext cx="1724601" cy="1724601"/>
          </a:xfrm>
          <a:prstGeom prst="rect">
            <a:avLst/>
          </a:prstGeom>
        </p:spPr>
      </p:pic>
      <p:sp>
        <p:nvSpPr>
          <p:cNvPr id="2" name="Rectangle 1"/>
          <p:cNvSpPr/>
          <p:nvPr/>
        </p:nvSpPr>
        <p:spPr>
          <a:xfrm>
            <a:off x="6096000" y="5596753"/>
            <a:ext cx="6096000" cy="954107"/>
          </a:xfrm>
          <a:prstGeom prst="rect">
            <a:avLst/>
          </a:prstGeom>
        </p:spPr>
        <p:txBody>
          <a:bodyPr>
            <a:spAutoFit/>
          </a:bodyPr>
          <a:lstStyle/>
          <a:p>
            <a:pPr algn="ctr">
              <a:spcAft>
                <a:spcPts val="0"/>
              </a:spcAft>
            </a:pPr>
            <a:r>
              <a:rPr lang="en-US" sz="1400" b="1" dirty="0">
                <a:latin typeface="Cambria" panose="02040503050406030204" pitchFamily="18" charset="0"/>
                <a:ea typeface="Calibri" panose="020F0502020204030204" pitchFamily="34" charset="0"/>
                <a:cs typeface="Times New Roman" panose="02020603050405020304" pitchFamily="18" charset="0"/>
              </a:rPr>
              <a:t>Magister </a:t>
            </a:r>
            <a:r>
              <a:rPr lang="en-US" sz="1400" b="1" dirty="0" err="1">
                <a:latin typeface="Cambria" panose="02040503050406030204" pitchFamily="18" charset="0"/>
                <a:ea typeface="Calibri" panose="020F0502020204030204" pitchFamily="34" charset="0"/>
                <a:cs typeface="Times New Roman" panose="02020603050405020304" pitchFamily="18" charset="0"/>
              </a:rPr>
              <a:t>Perencanaan</a:t>
            </a:r>
            <a:r>
              <a:rPr lang="en-US" sz="1400" b="1" dirty="0">
                <a:latin typeface="Cambria" panose="02040503050406030204" pitchFamily="18" charset="0"/>
                <a:ea typeface="Calibri" panose="020F0502020204030204" pitchFamily="34" charset="0"/>
                <a:cs typeface="Times New Roman" panose="02020603050405020304" pitchFamily="18" charset="0"/>
              </a:rPr>
              <a:t> Wilayah </a:t>
            </a:r>
            <a:r>
              <a:rPr lang="en-US" sz="1400" b="1" dirty="0" err="1">
                <a:latin typeface="Cambria" panose="02040503050406030204" pitchFamily="18" charset="0"/>
                <a:ea typeface="Calibri" panose="020F0502020204030204" pitchFamily="34" charset="0"/>
                <a:cs typeface="Times New Roman" panose="02020603050405020304" pitchFamily="18" charset="0"/>
              </a:rPr>
              <a:t>dan</a:t>
            </a:r>
            <a:r>
              <a:rPr lang="en-US" sz="1400" b="1" dirty="0">
                <a:latin typeface="Cambria" panose="02040503050406030204" pitchFamily="18" charset="0"/>
                <a:ea typeface="Calibri" panose="020F0502020204030204" pitchFamily="34" charset="0"/>
                <a:cs typeface="Times New Roman" panose="02020603050405020304" pitchFamily="18" charset="0"/>
              </a:rPr>
              <a:t> Kota </a:t>
            </a:r>
            <a:endParaRPr lang="en-US" sz="1400" b="1" dirty="0">
              <a:latin typeface="Calibri" panose="020F0502020204030204" pitchFamily="34" charset="0"/>
              <a:ea typeface="Calibri" panose="020F0502020204030204" pitchFamily="34" charset="0"/>
            </a:endParaRPr>
          </a:p>
          <a:p>
            <a:pPr algn="ctr">
              <a:spcAft>
                <a:spcPts val="0"/>
              </a:spcAft>
            </a:pPr>
            <a:r>
              <a:rPr lang="en-US" sz="1400" b="1" dirty="0" err="1">
                <a:latin typeface="Cambria" panose="02040503050406030204" pitchFamily="18" charset="0"/>
                <a:ea typeface="Calibri" panose="020F0502020204030204" pitchFamily="34" charset="0"/>
                <a:cs typeface="Times New Roman" panose="02020603050405020304" pitchFamily="18" charset="0"/>
              </a:rPr>
              <a:t>Sekolah</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Arsitektur</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Perencanaan</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dan</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Pengembangan</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Kebijakan</a:t>
            </a:r>
            <a:endParaRPr lang="en-US" sz="1400" b="1" dirty="0">
              <a:latin typeface="Calibri" panose="020F0502020204030204" pitchFamily="34" charset="0"/>
              <a:ea typeface="Calibri" panose="020F0502020204030204" pitchFamily="34" charset="0"/>
            </a:endParaRPr>
          </a:p>
          <a:p>
            <a:pPr algn="ctr">
              <a:spcAft>
                <a:spcPts val="0"/>
              </a:spcAft>
            </a:pPr>
            <a:r>
              <a:rPr lang="en-US" sz="1400" b="1" dirty="0" err="1">
                <a:latin typeface="Cambria" panose="02040503050406030204" pitchFamily="18" charset="0"/>
                <a:ea typeface="Calibri" panose="020F0502020204030204" pitchFamily="34" charset="0"/>
                <a:cs typeface="Times New Roman" panose="02020603050405020304" pitchFamily="18" charset="0"/>
              </a:rPr>
              <a:t>Institut</a:t>
            </a:r>
            <a:r>
              <a:rPr lang="en-US" sz="1400" b="1" dirty="0">
                <a:latin typeface="Cambria" panose="02040503050406030204" pitchFamily="18" charset="0"/>
                <a:ea typeface="Calibri" panose="020F0502020204030204" pitchFamily="34" charset="0"/>
                <a:cs typeface="Times New Roman" panose="02020603050405020304" pitchFamily="18" charset="0"/>
              </a:rPr>
              <a:t> </a:t>
            </a:r>
            <a:r>
              <a:rPr lang="en-US" sz="1400" b="1" dirty="0" err="1">
                <a:latin typeface="Cambria" panose="02040503050406030204" pitchFamily="18" charset="0"/>
                <a:ea typeface="Calibri" panose="020F0502020204030204" pitchFamily="34" charset="0"/>
                <a:cs typeface="Times New Roman" panose="02020603050405020304" pitchFamily="18" charset="0"/>
              </a:rPr>
              <a:t>Teknologi</a:t>
            </a:r>
            <a:r>
              <a:rPr lang="en-US" sz="1400" b="1" dirty="0">
                <a:latin typeface="Cambria" panose="02040503050406030204" pitchFamily="18" charset="0"/>
                <a:ea typeface="Calibri" panose="020F0502020204030204" pitchFamily="34" charset="0"/>
                <a:cs typeface="Times New Roman" panose="02020603050405020304" pitchFamily="18" charset="0"/>
              </a:rPr>
              <a:t> Bandung</a:t>
            </a:r>
            <a:endParaRPr lang="en-US" sz="1400" b="1" dirty="0">
              <a:latin typeface="Calibri" panose="020F0502020204030204" pitchFamily="34" charset="0"/>
              <a:ea typeface="Calibri" panose="020F0502020204030204" pitchFamily="34" charset="0"/>
            </a:endParaRPr>
          </a:p>
          <a:p>
            <a:pPr algn="ctr">
              <a:spcAft>
                <a:spcPts val="0"/>
              </a:spcAft>
            </a:pPr>
            <a:r>
              <a:rPr lang="en-US" sz="1400" b="1" dirty="0">
                <a:latin typeface="Cambria" panose="02040503050406030204" pitchFamily="18" charset="0"/>
                <a:ea typeface="Calibri" panose="020F0502020204030204" pitchFamily="34" charset="0"/>
                <a:cs typeface="Times New Roman" panose="02020603050405020304" pitchFamily="18" charset="0"/>
              </a:rPr>
              <a:t>2017</a:t>
            </a:r>
            <a:endParaRPr lang="en-US" sz="1400" b="1"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7440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id-ID" sz="2800" b="1" dirty="0">
                <a:latin typeface="Comic Sans MS" panose="030F0702030302020204" pitchFamily="66" charset="0"/>
              </a:rPr>
              <a:t>Karakteristik Penelitian Kuantitatif dan Metode Kualitatif</a:t>
            </a:r>
          </a:p>
        </p:txBody>
      </p:sp>
      <p:graphicFrame>
        <p:nvGraphicFramePr>
          <p:cNvPr id="6" name="Diagram 5"/>
          <p:cNvGraphicFramePr/>
          <p:nvPr>
            <p:extLst>
              <p:ext uri="{D42A27DB-BD31-4B8C-83A1-F6EECF244321}">
                <p14:modId xmlns:p14="http://schemas.microsoft.com/office/powerpoint/2010/main" val="1707722487"/>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328041666"/>
              </p:ext>
            </p:extLst>
          </p:nvPr>
        </p:nvGraphicFramePr>
        <p:xfrm>
          <a:off x="512293" y="967155"/>
          <a:ext cx="11247693" cy="5308600"/>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xmlns="" val="20000"/>
                    </a:ext>
                  </a:extLst>
                </a:gridCol>
                <a:gridCol w="5399469">
                  <a:extLst>
                    <a:ext uri="{9D8B030D-6E8A-4147-A177-3AD203B41FA5}">
                      <a16:colId xmlns:a16="http://schemas.microsoft.com/office/drawing/2014/main" xmlns="" val="20001"/>
                    </a:ext>
                  </a:extLst>
                </a:gridCol>
                <a:gridCol w="5339906">
                  <a:extLst>
                    <a:ext uri="{9D8B030D-6E8A-4147-A177-3AD203B41FA5}">
                      <a16:colId xmlns:a16="http://schemas.microsoft.com/office/drawing/2014/main" xmlns="" val="20002"/>
                    </a:ext>
                  </a:extLst>
                </a:gridCol>
              </a:tblGrid>
              <a:tr h="370840">
                <a:tc>
                  <a:txBody>
                    <a:bodyPr/>
                    <a:lstStyle/>
                    <a:p>
                      <a:r>
                        <a:rPr lang="id-ID" sz="1400" dirty="0">
                          <a:latin typeface="Cambria" panose="02040503050406030204" pitchFamily="18" charset="0"/>
                        </a:rPr>
                        <a:t>No</a:t>
                      </a:r>
                    </a:p>
                  </a:txBody>
                  <a:tcPr/>
                </a:tc>
                <a:tc>
                  <a:txBody>
                    <a:bodyPr/>
                    <a:lstStyle/>
                    <a:p>
                      <a:r>
                        <a:rPr lang="id-ID" sz="1400" dirty="0">
                          <a:latin typeface="Cambria" panose="02040503050406030204" pitchFamily="18" charset="0"/>
                        </a:rPr>
                        <a:t>Metode Kuantitatif</a:t>
                      </a:r>
                    </a:p>
                  </a:txBody>
                  <a:tcPr/>
                </a:tc>
                <a:tc>
                  <a:txBody>
                    <a:bodyPr/>
                    <a:lstStyle/>
                    <a:p>
                      <a:r>
                        <a:rPr lang="id-ID" sz="1400" dirty="0">
                          <a:latin typeface="Cambria" panose="02040503050406030204" pitchFamily="18" charset="0"/>
                        </a:rPr>
                        <a:t>Metode Kualitatif</a:t>
                      </a:r>
                    </a:p>
                  </a:txBody>
                  <a:tcPr/>
                </a:tc>
                <a:extLst>
                  <a:ext uri="{0D108BD9-81ED-4DB2-BD59-A6C34878D82A}">
                    <a16:rowId xmlns:a16="http://schemas.microsoft.com/office/drawing/2014/main" xmlns="" val="10000"/>
                  </a:ext>
                </a:extLst>
              </a:tr>
              <a:tr h="370840">
                <a:tc>
                  <a:txBody>
                    <a:bodyPr/>
                    <a:lstStyle/>
                    <a:p>
                      <a:r>
                        <a:rPr lang="id-ID" sz="1400" dirty="0">
                          <a:latin typeface="Cambria" panose="02040503050406030204" pitchFamily="18" charset="0"/>
                        </a:rPr>
                        <a:t>1</a:t>
                      </a:r>
                    </a:p>
                  </a:txBody>
                  <a:tcPr/>
                </a:tc>
                <a:tc>
                  <a:txBody>
                    <a:bodyPr/>
                    <a:lstStyle/>
                    <a:p>
                      <a:r>
                        <a:rPr lang="id-ID" sz="1400" b="1" dirty="0">
                          <a:latin typeface="Cambria" panose="02040503050406030204" pitchFamily="18" charset="0"/>
                        </a:rPr>
                        <a:t>Desain:</a:t>
                      </a:r>
                    </a:p>
                    <a:p>
                      <a:pPr marL="342900" indent="-342900">
                        <a:buFont typeface="+mj-lt"/>
                        <a:buAutoNum type="alphaLcPeriod"/>
                      </a:pPr>
                      <a:r>
                        <a:rPr lang="id-ID" sz="1400" b="0" dirty="0">
                          <a:latin typeface="Cambria" panose="02040503050406030204" pitchFamily="18" charset="0"/>
                        </a:rPr>
                        <a:t>Spesifik,</a:t>
                      </a:r>
                      <a:r>
                        <a:rPr lang="id-ID" sz="1400" b="0" baseline="0" dirty="0">
                          <a:latin typeface="Cambria" panose="02040503050406030204" pitchFamily="18" charset="0"/>
                        </a:rPr>
                        <a:t> jelas, rinci</a:t>
                      </a:r>
                    </a:p>
                    <a:p>
                      <a:pPr marL="342900" indent="-342900">
                        <a:buFont typeface="+mj-lt"/>
                        <a:buAutoNum type="alphaLcPeriod"/>
                      </a:pPr>
                      <a:r>
                        <a:rPr lang="id-ID" sz="1400" b="0" baseline="0" dirty="0">
                          <a:latin typeface="Cambria" panose="02040503050406030204" pitchFamily="18" charset="0"/>
                        </a:rPr>
                        <a:t>Ditentukan secara mantap sejak awal</a:t>
                      </a:r>
                    </a:p>
                    <a:p>
                      <a:pPr marL="342900" indent="-342900">
                        <a:buFont typeface="+mj-lt"/>
                        <a:buAutoNum type="alphaLcPeriod"/>
                      </a:pPr>
                      <a:r>
                        <a:rPr lang="id-ID" sz="1400" b="0" baseline="0" dirty="0">
                          <a:latin typeface="Cambria" panose="02040503050406030204" pitchFamily="18" charset="0"/>
                        </a:rPr>
                        <a:t>Menjadi pegangan langkah demi langkah</a:t>
                      </a:r>
                      <a:endParaRPr lang="id-ID" sz="1400" b="0" dirty="0">
                        <a:latin typeface="Cambria" panose="02040503050406030204" pitchFamily="18" charset="0"/>
                      </a:endParaRPr>
                    </a:p>
                  </a:txBody>
                  <a:tcPr/>
                </a:tc>
                <a:tc>
                  <a:txBody>
                    <a:bodyPr/>
                    <a:lstStyle/>
                    <a:p>
                      <a:r>
                        <a:rPr lang="id-ID" sz="1400" b="1" dirty="0">
                          <a:latin typeface="Cambria" panose="02040503050406030204" pitchFamily="18" charset="0"/>
                        </a:rPr>
                        <a:t>Desain:</a:t>
                      </a:r>
                    </a:p>
                    <a:p>
                      <a:pPr marL="342900" indent="-342900">
                        <a:buFont typeface="+mj-lt"/>
                        <a:buAutoNum type="alphaLcPeriod"/>
                      </a:pPr>
                      <a:r>
                        <a:rPr lang="id-ID" sz="1400" b="0" dirty="0">
                          <a:latin typeface="Cambria" panose="02040503050406030204" pitchFamily="18" charset="0"/>
                        </a:rPr>
                        <a:t>Umum</a:t>
                      </a:r>
                    </a:p>
                    <a:p>
                      <a:pPr marL="342900" indent="-342900">
                        <a:buFont typeface="+mj-lt"/>
                        <a:buAutoNum type="alphaLcPeriod"/>
                      </a:pPr>
                      <a:r>
                        <a:rPr lang="id-ID" sz="1400" b="0" dirty="0">
                          <a:latin typeface="Cambria" panose="02040503050406030204" pitchFamily="18" charset="0"/>
                        </a:rPr>
                        <a:t>Fleksibel</a:t>
                      </a:r>
                    </a:p>
                    <a:p>
                      <a:pPr marL="342900" indent="-342900">
                        <a:buFont typeface="+mj-lt"/>
                        <a:buAutoNum type="alphaLcPeriod"/>
                      </a:pPr>
                      <a:r>
                        <a:rPr lang="id-ID" sz="1400" b="0" dirty="0">
                          <a:latin typeface="Cambria" panose="02040503050406030204" pitchFamily="18" charset="0"/>
                        </a:rPr>
                        <a:t>Berkembang,</a:t>
                      </a:r>
                      <a:r>
                        <a:rPr lang="id-ID" sz="1400" b="0" baseline="0" dirty="0">
                          <a:latin typeface="Cambria" panose="02040503050406030204" pitchFamily="18" charset="0"/>
                        </a:rPr>
                        <a:t> dan muncul dalam proses penelitian</a:t>
                      </a:r>
                      <a:endParaRPr lang="id-ID" sz="1400" b="0" dirty="0">
                        <a:latin typeface="Cambria" panose="02040503050406030204" pitchFamily="18" charset="0"/>
                      </a:endParaRPr>
                    </a:p>
                  </a:txBody>
                  <a:tcPr/>
                </a:tc>
                <a:extLst>
                  <a:ext uri="{0D108BD9-81ED-4DB2-BD59-A6C34878D82A}">
                    <a16:rowId xmlns:a16="http://schemas.microsoft.com/office/drawing/2014/main" xmlns="" val="10001"/>
                  </a:ext>
                </a:extLst>
              </a:tr>
              <a:tr h="370840">
                <a:tc>
                  <a:txBody>
                    <a:bodyPr/>
                    <a:lstStyle/>
                    <a:p>
                      <a:r>
                        <a:rPr lang="id-ID" sz="1400" dirty="0">
                          <a:latin typeface="Cambria" panose="02040503050406030204" pitchFamily="18" charset="0"/>
                        </a:rPr>
                        <a:t>2</a:t>
                      </a:r>
                    </a:p>
                  </a:txBody>
                  <a:tcPr/>
                </a:tc>
                <a:tc>
                  <a:txBody>
                    <a:bodyPr/>
                    <a:lstStyle/>
                    <a:p>
                      <a:r>
                        <a:rPr lang="id-ID" sz="1400" b="1" dirty="0">
                          <a:latin typeface="Cambria" panose="02040503050406030204" pitchFamily="18" charset="0"/>
                        </a:rPr>
                        <a:t>Tujuan</a:t>
                      </a:r>
                    </a:p>
                    <a:p>
                      <a:pPr marL="342900" indent="-342900">
                        <a:buFont typeface="+mj-lt"/>
                        <a:buAutoNum type="alphaLcPeriod"/>
                      </a:pPr>
                      <a:r>
                        <a:rPr lang="id-ID" sz="1400" b="0" dirty="0">
                          <a:latin typeface="Cambria" panose="02040503050406030204" pitchFamily="18" charset="0"/>
                        </a:rPr>
                        <a:t>Menunjukkan</a:t>
                      </a:r>
                      <a:r>
                        <a:rPr lang="id-ID" sz="1400" b="0" baseline="0" dirty="0">
                          <a:latin typeface="Cambria" panose="02040503050406030204" pitchFamily="18" charset="0"/>
                        </a:rPr>
                        <a:t> hubungan antar variabel</a:t>
                      </a:r>
                    </a:p>
                    <a:p>
                      <a:pPr marL="342900" indent="-342900">
                        <a:buFont typeface="+mj-lt"/>
                        <a:buAutoNum type="alphaLcPeriod"/>
                      </a:pPr>
                      <a:r>
                        <a:rPr lang="id-ID" sz="1400" b="0" baseline="0" dirty="0">
                          <a:latin typeface="Cambria" panose="02040503050406030204" pitchFamily="18" charset="0"/>
                        </a:rPr>
                        <a:t>Menguji teori</a:t>
                      </a:r>
                    </a:p>
                    <a:p>
                      <a:pPr marL="342900" indent="-342900">
                        <a:buFont typeface="+mj-lt"/>
                        <a:buAutoNum type="alphaLcPeriod"/>
                      </a:pPr>
                      <a:r>
                        <a:rPr lang="id-ID" sz="1400" b="0" baseline="0" dirty="0">
                          <a:latin typeface="Cambria" panose="02040503050406030204" pitchFamily="18" charset="0"/>
                        </a:rPr>
                        <a:t>Mencari generalisasi yang mempunyai nilai prediktif</a:t>
                      </a:r>
                      <a:endParaRPr lang="id-ID" sz="1400" b="0" dirty="0">
                        <a:latin typeface="Cambria" panose="02040503050406030204" pitchFamily="18" charset="0"/>
                      </a:endParaRPr>
                    </a:p>
                  </a:txBody>
                  <a:tcPr/>
                </a:tc>
                <a:tc>
                  <a:txBody>
                    <a:bodyPr/>
                    <a:lstStyle/>
                    <a:p>
                      <a:r>
                        <a:rPr lang="id-ID" sz="1400" b="1" dirty="0">
                          <a:latin typeface="Cambria" panose="02040503050406030204" pitchFamily="18" charset="0"/>
                        </a:rPr>
                        <a:t>Tujuan</a:t>
                      </a:r>
                    </a:p>
                    <a:p>
                      <a:pPr marL="342900" indent="-342900">
                        <a:buFont typeface="+mj-lt"/>
                        <a:buAutoNum type="alphaLcPeriod"/>
                      </a:pPr>
                      <a:r>
                        <a:rPr lang="id-ID" sz="1400" b="0" dirty="0">
                          <a:latin typeface="Cambria" panose="02040503050406030204" pitchFamily="18" charset="0"/>
                        </a:rPr>
                        <a:t>Menemukan pola hubungan yang bersifat</a:t>
                      </a:r>
                      <a:r>
                        <a:rPr lang="id-ID" sz="1400" b="0" baseline="0" dirty="0">
                          <a:latin typeface="Cambria" panose="02040503050406030204" pitchFamily="18" charset="0"/>
                        </a:rPr>
                        <a:t> interaktif</a:t>
                      </a:r>
                    </a:p>
                    <a:p>
                      <a:pPr marL="342900" indent="-342900">
                        <a:buFont typeface="+mj-lt"/>
                        <a:buAutoNum type="alphaLcPeriod"/>
                      </a:pPr>
                      <a:r>
                        <a:rPr lang="id-ID" sz="1400" b="0" baseline="0" dirty="0">
                          <a:latin typeface="Cambria" panose="02040503050406030204" pitchFamily="18" charset="0"/>
                        </a:rPr>
                        <a:t>Menemukan teori</a:t>
                      </a:r>
                    </a:p>
                    <a:p>
                      <a:pPr marL="342900" indent="-342900">
                        <a:buFont typeface="+mj-lt"/>
                        <a:buAutoNum type="alphaLcPeriod"/>
                      </a:pPr>
                      <a:r>
                        <a:rPr lang="id-ID" sz="1400" b="0" baseline="0" dirty="0">
                          <a:latin typeface="Cambria" panose="02040503050406030204" pitchFamily="18" charset="0"/>
                        </a:rPr>
                        <a:t>Mengambarkan realitas yang kompleks</a:t>
                      </a:r>
                    </a:p>
                    <a:p>
                      <a:pPr marL="342900" indent="-342900">
                        <a:buFont typeface="+mj-lt"/>
                        <a:buAutoNum type="alphaLcPeriod"/>
                      </a:pPr>
                      <a:r>
                        <a:rPr lang="id-ID" sz="1400" b="0" baseline="0" dirty="0">
                          <a:latin typeface="Cambria" panose="02040503050406030204" pitchFamily="18" charset="0"/>
                        </a:rPr>
                        <a:t>Memperoleh pemahaman makna</a:t>
                      </a:r>
                      <a:endParaRPr lang="id-ID" sz="1400" b="0" dirty="0">
                        <a:latin typeface="Cambria" panose="02040503050406030204" pitchFamily="18" charset="0"/>
                      </a:endParaRPr>
                    </a:p>
                  </a:txBody>
                  <a:tcPr/>
                </a:tc>
                <a:extLst>
                  <a:ext uri="{0D108BD9-81ED-4DB2-BD59-A6C34878D82A}">
                    <a16:rowId xmlns:a16="http://schemas.microsoft.com/office/drawing/2014/main" xmlns="" val="10002"/>
                  </a:ext>
                </a:extLst>
              </a:tr>
              <a:tr h="370840">
                <a:tc>
                  <a:txBody>
                    <a:bodyPr/>
                    <a:lstStyle/>
                    <a:p>
                      <a:r>
                        <a:rPr lang="id-ID" sz="1400" dirty="0">
                          <a:latin typeface="Cambria" panose="02040503050406030204" pitchFamily="18" charset="0"/>
                        </a:rPr>
                        <a:t>3</a:t>
                      </a:r>
                    </a:p>
                  </a:txBody>
                  <a:tcPr/>
                </a:tc>
                <a:tc>
                  <a:txBody>
                    <a:bodyPr/>
                    <a:lstStyle/>
                    <a:p>
                      <a:r>
                        <a:rPr lang="id-ID" sz="1400" b="1" dirty="0">
                          <a:latin typeface="Cambria" panose="02040503050406030204" pitchFamily="18" charset="0"/>
                        </a:rPr>
                        <a:t>Teknik Pengumpulan Data:</a:t>
                      </a:r>
                    </a:p>
                    <a:p>
                      <a:pPr marL="342900" indent="-342900">
                        <a:buFont typeface="+mj-lt"/>
                        <a:buAutoNum type="alphaLcPeriod"/>
                      </a:pPr>
                      <a:r>
                        <a:rPr lang="id-ID" sz="1400" b="0" dirty="0">
                          <a:latin typeface="Cambria" panose="02040503050406030204" pitchFamily="18" charset="0"/>
                        </a:rPr>
                        <a:t>Kuesioner</a:t>
                      </a:r>
                    </a:p>
                    <a:p>
                      <a:pPr marL="342900" indent="-342900">
                        <a:buFont typeface="+mj-lt"/>
                        <a:buAutoNum type="alphaLcPeriod"/>
                      </a:pPr>
                      <a:r>
                        <a:rPr lang="id-ID" sz="1400" b="0" dirty="0">
                          <a:latin typeface="Cambria" panose="02040503050406030204" pitchFamily="18" charset="0"/>
                        </a:rPr>
                        <a:t>Observasi</a:t>
                      </a:r>
                      <a:r>
                        <a:rPr lang="id-ID" sz="1400" b="0" baseline="0" dirty="0">
                          <a:latin typeface="Cambria" panose="02040503050406030204" pitchFamily="18" charset="0"/>
                        </a:rPr>
                        <a:t> dan wawancara terstruktur</a:t>
                      </a:r>
                    </a:p>
                  </a:txBody>
                  <a:tcPr/>
                </a:tc>
                <a:tc>
                  <a:txBody>
                    <a:bodyPr/>
                    <a:lstStyle/>
                    <a:p>
                      <a:r>
                        <a:rPr lang="id-ID" sz="1400" b="1" dirty="0">
                          <a:latin typeface="Cambria" panose="02040503050406030204" pitchFamily="18" charset="0"/>
                        </a:rPr>
                        <a:t>Teknik</a:t>
                      </a:r>
                      <a:r>
                        <a:rPr lang="id-ID" sz="1400" b="1" baseline="0" dirty="0">
                          <a:latin typeface="Cambria" panose="02040503050406030204" pitchFamily="18" charset="0"/>
                        </a:rPr>
                        <a:t> Pengumpulan Data:</a:t>
                      </a:r>
                    </a:p>
                    <a:p>
                      <a:pPr marL="342900" indent="-342900">
                        <a:buFont typeface="+mj-lt"/>
                        <a:buAutoNum type="alphaLcPeriod"/>
                      </a:pPr>
                      <a:r>
                        <a:rPr lang="id-ID" sz="1400" b="0" i="1" baseline="0" dirty="0">
                          <a:latin typeface="Cambria" panose="02040503050406030204" pitchFamily="18" charset="0"/>
                        </a:rPr>
                        <a:t>Participant observation</a:t>
                      </a:r>
                    </a:p>
                    <a:p>
                      <a:pPr marL="342900" indent="-342900">
                        <a:buFont typeface="+mj-lt"/>
                        <a:buAutoNum type="alphaLcPeriod"/>
                      </a:pPr>
                      <a:r>
                        <a:rPr lang="id-ID" sz="1400" b="0" i="1" u="none" dirty="0">
                          <a:latin typeface="Cambria" panose="02040503050406030204" pitchFamily="18" charset="0"/>
                        </a:rPr>
                        <a:t>In</a:t>
                      </a:r>
                      <a:r>
                        <a:rPr lang="id-ID" sz="1400" b="0" i="1" u="none" baseline="0" dirty="0">
                          <a:latin typeface="Cambria" panose="02040503050406030204" pitchFamily="18" charset="0"/>
                        </a:rPr>
                        <a:t> Depth interview</a:t>
                      </a:r>
                    </a:p>
                    <a:p>
                      <a:pPr marL="342900" indent="-342900">
                        <a:buFont typeface="+mj-lt"/>
                        <a:buAutoNum type="alphaLcPeriod"/>
                      </a:pPr>
                      <a:r>
                        <a:rPr lang="id-ID" sz="1400" b="0" i="0" u="none" baseline="0" dirty="0">
                          <a:latin typeface="Cambria" panose="02040503050406030204" pitchFamily="18" charset="0"/>
                        </a:rPr>
                        <a:t>Dokumentasi</a:t>
                      </a:r>
                    </a:p>
                    <a:p>
                      <a:pPr marL="342900" indent="-342900">
                        <a:buFont typeface="+mj-lt"/>
                        <a:buAutoNum type="alphaLcPeriod"/>
                      </a:pPr>
                      <a:r>
                        <a:rPr lang="id-ID" sz="1400" b="0" i="0" u="none" baseline="0" dirty="0">
                          <a:latin typeface="Cambria" panose="02040503050406030204" pitchFamily="18" charset="0"/>
                        </a:rPr>
                        <a:t>Triangulasi</a:t>
                      </a:r>
                      <a:endParaRPr lang="id-ID" sz="1400" b="0" i="0" u="none" dirty="0">
                        <a:latin typeface="Cambria" panose="02040503050406030204" pitchFamily="18" charset="0"/>
                      </a:endParaRPr>
                    </a:p>
                  </a:txBody>
                  <a:tcPr/>
                </a:tc>
                <a:extLst>
                  <a:ext uri="{0D108BD9-81ED-4DB2-BD59-A6C34878D82A}">
                    <a16:rowId xmlns:a16="http://schemas.microsoft.com/office/drawing/2014/main" xmlns="" val="10003"/>
                  </a:ext>
                </a:extLst>
              </a:tr>
              <a:tr h="370840">
                <a:tc>
                  <a:txBody>
                    <a:bodyPr/>
                    <a:lstStyle/>
                    <a:p>
                      <a:r>
                        <a:rPr lang="id-ID" sz="1400" dirty="0">
                          <a:latin typeface="Cambria" panose="02040503050406030204" pitchFamily="18" charset="0"/>
                        </a:rPr>
                        <a:t>4</a:t>
                      </a:r>
                    </a:p>
                  </a:txBody>
                  <a:tcPr/>
                </a:tc>
                <a:tc>
                  <a:txBody>
                    <a:bodyPr/>
                    <a:lstStyle/>
                    <a:p>
                      <a:r>
                        <a:rPr lang="id-ID" sz="1400" b="1" dirty="0">
                          <a:latin typeface="Cambria" panose="02040503050406030204" pitchFamily="18" charset="0"/>
                        </a:rPr>
                        <a:t>Instrumen</a:t>
                      </a:r>
                      <a:r>
                        <a:rPr lang="id-ID" sz="1400" b="1" baseline="0" dirty="0">
                          <a:latin typeface="Cambria" panose="02040503050406030204" pitchFamily="18" charset="0"/>
                        </a:rPr>
                        <a:t> Penelitian</a:t>
                      </a:r>
                    </a:p>
                    <a:p>
                      <a:pPr marL="342900" indent="-342900">
                        <a:buFont typeface="+mj-lt"/>
                        <a:buAutoNum type="alphaLcPeriod"/>
                      </a:pPr>
                      <a:r>
                        <a:rPr lang="id-ID" sz="1400" b="0" baseline="0" dirty="0">
                          <a:latin typeface="Cambria" panose="02040503050406030204" pitchFamily="18" charset="0"/>
                        </a:rPr>
                        <a:t>Test, angket, wawancara terstruktur</a:t>
                      </a:r>
                    </a:p>
                    <a:p>
                      <a:pPr marL="342900" indent="-342900">
                        <a:buFont typeface="+mj-lt"/>
                        <a:buAutoNum type="alphaLcPeriod"/>
                      </a:pPr>
                      <a:r>
                        <a:rPr lang="id-ID" sz="1400" b="0" baseline="0" dirty="0">
                          <a:latin typeface="Cambria" panose="02040503050406030204" pitchFamily="18" charset="0"/>
                        </a:rPr>
                        <a:t>Instrumen yang telah terstandar</a:t>
                      </a:r>
                      <a:endParaRPr lang="id-ID" sz="1400" b="0"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b="1" dirty="0">
                          <a:latin typeface="Cambria" panose="02040503050406030204" pitchFamily="18" charset="0"/>
                        </a:rPr>
                        <a:t>Instrumen</a:t>
                      </a:r>
                      <a:r>
                        <a:rPr lang="id-ID" sz="1400" b="1" baseline="0" dirty="0">
                          <a:latin typeface="Cambria" panose="02040503050406030204" pitchFamily="18" charset="0"/>
                        </a:rPr>
                        <a:t> Penelitian</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400" b="0" baseline="0" dirty="0">
                          <a:latin typeface="Cambria" panose="02040503050406030204" pitchFamily="18" charset="0"/>
                        </a:rPr>
                        <a:t>Peneliti sebagai instrumen</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400" b="0" baseline="0" dirty="0">
                          <a:latin typeface="Cambria" panose="02040503050406030204" pitchFamily="18" charset="0"/>
                        </a:rPr>
                        <a:t>Buku catatan , </a:t>
                      </a:r>
                      <a:r>
                        <a:rPr lang="id-ID" sz="1400" b="0" i="1" baseline="0" dirty="0">
                          <a:latin typeface="Cambria" panose="02040503050406030204" pitchFamily="18" charset="0"/>
                        </a:rPr>
                        <a:t>tape recorder</a:t>
                      </a:r>
                      <a:r>
                        <a:rPr lang="id-ID" sz="1400" b="0" i="0" baseline="0" dirty="0">
                          <a:latin typeface="Cambria" panose="02040503050406030204" pitchFamily="18" charset="0"/>
                        </a:rPr>
                        <a:t>, </a:t>
                      </a:r>
                      <a:r>
                        <a:rPr lang="id-ID" sz="1400" b="0" i="1" baseline="0" dirty="0">
                          <a:latin typeface="Cambria" panose="02040503050406030204" pitchFamily="18" charset="0"/>
                        </a:rPr>
                        <a:t>camera</a:t>
                      </a:r>
                      <a:r>
                        <a:rPr lang="id-ID" sz="1400" b="0" i="0" baseline="0" dirty="0">
                          <a:latin typeface="Cambria" panose="02040503050406030204" pitchFamily="18" charset="0"/>
                        </a:rPr>
                        <a:t>,</a:t>
                      </a:r>
                      <a:r>
                        <a:rPr lang="id-ID" sz="1400" b="0" i="1" baseline="0" dirty="0">
                          <a:latin typeface="Cambria" panose="02040503050406030204" pitchFamily="18" charset="0"/>
                        </a:rPr>
                        <a:t> handycam </a:t>
                      </a:r>
                      <a:r>
                        <a:rPr lang="id-ID" sz="1400" b="0" i="0" baseline="0" dirty="0">
                          <a:latin typeface="Cambria" panose="02040503050406030204" pitchFamily="18" charset="0"/>
                        </a:rPr>
                        <a:t>dan lain-lain</a:t>
                      </a:r>
                      <a:endParaRPr lang="id-ID" sz="1400" b="0" baseline="0" dirty="0">
                        <a:latin typeface="Cambria" panose="02040503050406030204" pitchFamily="18" charset="0"/>
                      </a:endParaRPr>
                    </a:p>
                  </a:txBody>
                  <a:tcPr/>
                </a:tc>
                <a:extLst>
                  <a:ext uri="{0D108BD9-81ED-4DB2-BD59-A6C34878D82A}">
                    <a16:rowId xmlns:a16="http://schemas.microsoft.com/office/drawing/2014/main" xmlns="" val="10004"/>
                  </a:ext>
                </a:extLst>
              </a:tr>
              <a:tr h="370840">
                <a:tc>
                  <a:txBody>
                    <a:bodyPr/>
                    <a:lstStyle/>
                    <a:p>
                      <a:r>
                        <a:rPr lang="id-ID" sz="1400" dirty="0">
                          <a:latin typeface="Cambria" panose="02040503050406030204" pitchFamily="18" charset="0"/>
                        </a:rPr>
                        <a:t>5</a:t>
                      </a:r>
                    </a:p>
                  </a:txBody>
                  <a:tcPr/>
                </a:tc>
                <a:tc>
                  <a:txBody>
                    <a:bodyPr/>
                    <a:lstStyle/>
                    <a:p>
                      <a:r>
                        <a:rPr lang="id-ID" sz="1400" b="1" dirty="0">
                          <a:latin typeface="Cambria" panose="02040503050406030204" pitchFamily="18" charset="0"/>
                        </a:rPr>
                        <a:t>Data</a:t>
                      </a:r>
                    </a:p>
                    <a:p>
                      <a:pPr marL="342900" indent="-342900">
                        <a:buFont typeface="+mj-lt"/>
                        <a:buAutoNum type="alphaLcPeriod"/>
                      </a:pPr>
                      <a:r>
                        <a:rPr lang="id-ID" sz="1400" b="0" dirty="0">
                          <a:latin typeface="Cambria" panose="02040503050406030204" pitchFamily="18" charset="0"/>
                        </a:rPr>
                        <a:t>Kuantitatif</a:t>
                      </a:r>
                    </a:p>
                    <a:p>
                      <a:pPr marL="342900" indent="-342900">
                        <a:buFont typeface="+mj-lt"/>
                        <a:buAutoNum type="alphaLcPeriod"/>
                      </a:pPr>
                      <a:r>
                        <a:rPr lang="id-ID" sz="1400" b="0" dirty="0">
                          <a:latin typeface="Cambria" panose="02040503050406030204" pitchFamily="18" charset="0"/>
                        </a:rPr>
                        <a:t>Hasil</a:t>
                      </a:r>
                      <a:r>
                        <a:rPr lang="id-ID" sz="1400" b="0" baseline="0" dirty="0">
                          <a:latin typeface="Cambria" panose="02040503050406030204" pitchFamily="18" charset="0"/>
                        </a:rPr>
                        <a:t> pengukuran variabel yang dioperasionalkan dengan menggunakan instrumen</a:t>
                      </a:r>
                      <a:endParaRPr lang="id-ID" sz="1400" b="0" dirty="0">
                        <a:latin typeface="Cambria" panose="02040503050406030204" pitchFamily="18" charset="0"/>
                      </a:endParaRPr>
                    </a:p>
                  </a:txBody>
                  <a:tcPr/>
                </a:tc>
                <a:tc>
                  <a:txBody>
                    <a:bodyPr/>
                    <a:lstStyle/>
                    <a:p>
                      <a:r>
                        <a:rPr lang="id-ID" sz="1400" b="1" dirty="0">
                          <a:latin typeface="Cambria" panose="02040503050406030204" pitchFamily="18" charset="0"/>
                        </a:rPr>
                        <a:t>Data</a:t>
                      </a:r>
                    </a:p>
                    <a:p>
                      <a:pPr marL="342900" indent="-342900">
                        <a:buFont typeface="+mj-lt"/>
                        <a:buAutoNum type="alphaLcPeriod"/>
                      </a:pPr>
                      <a:r>
                        <a:rPr lang="id-ID" sz="1400" b="0" dirty="0">
                          <a:latin typeface="Cambria" panose="02040503050406030204" pitchFamily="18" charset="0"/>
                        </a:rPr>
                        <a:t>Deskriptif kualitatif</a:t>
                      </a:r>
                    </a:p>
                    <a:p>
                      <a:pPr marL="342900" indent="-342900">
                        <a:buFont typeface="+mj-lt"/>
                        <a:buAutoNum type="alphaLcPeriod"/>
                      </a:pPr>
                      <a:r>
                        <a:rPr lang="id-ID" sz="1400" b="0" dirty="0">
                          <a:latin typeface="Cambria" panose="02040503050406030204" pitchFamily="18" charset="0"/>
                        </a:rPr>
                        <a:t>Dokumen</a:t>
                      </a:r>
                      <a:r>
                        <a:rPr lang="id-ID" sz="1400" b="0" baseline="0" dirty="0">
                          <a:latin typeface="Cambria" panose="02040503050406030204" pitchFamily="18" charset="0"/>
                        </a:rPr>
                        <a:t> pribadi, catatan lapangan, ucapan dan tindakan responden, dokumen dan lain-lain</a:t>
                      </a:r>
                      <a:endParaRPr lang="id-ID" sz="1400" b="0" dirty="0">
                        <a:latin typeface="Cambria" panose="02040503050406030204" pitchFamily="18" charset="0"/>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37454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2000"/>
          </a:xfrm>
        </p:spPr>
        <p:txBody>
          <a:bodyPr>
            <a:noAutofit/>
          </a:bodyPr>
          <a:lstStyle/>
          <a:p>
            <a:pPr algn="ctr"/>
            <a:r>
              <a:rPr lang="id-ID" sz="3200" b="1" dirty="0">
                <a:latin typeface="Comic Sans MS" panose="030F0702030302020204" pitchFamily="66" charset="0"/>
              </a:rPr>
              <a:t>Karakteristik Penelitian Kuantitatif dan Metode Kualitatif</a:t>
            </a:r>
          </a:p>
        </p:txBody>
      </p:sp>
      <p:graphicFrame>
        <p:nvGraphicFramePr>
          <p:cNvPr id="6" name="Diagram 5"/>
          <p:cNvGraphicFramePr/>
          <p:nvPr>
            <p:extLst>
              <p:ext uri="{D42A27DB-BD31-4B8C-83A1-F6EECF244321}">
                <p14:modId xmlns:p14="http://schemas.microsoft.com/office/powerpoint/2010/main" val="1707722487"/>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461865810"/>
              </p:ext>
            </p:extLst>
          </p:nvPr>
        </p:nvGraphicFramePr>
        <p:xfrm>
          <a:off x="0" y="1550997"/>
          <a:ext cx="12192000" cy="4394200"/>
        </p:xfrm>
        <a:graphic>
          <a:graphicData uri="http://schemas.openxmlformats.org/drawingml/2006/table">
            <a:tbl>
              <a:tblPr firstRow="1" bandRow="1">
                <a:tableStyleId>{5C22544A-7EE6-4342-B048-85BDC9FD1C3A}</a:tableStyleId>
              </a:tblPr>
              <a:tblGrid>
                <a:gridCol w="550994">
                  <a:extLst>
                    <a:ext uri="{9D8B030D-6E8A-4147-A177-3AD203B41FA5}">
                      <a16:colId xmlns:a16="http://schemas.microsoft.com/office/drawing/2014/main" xmlns="" val="20000"/>
                    </a:ext>
                  </a:extLst>
                </a:gridCol>
                <a:gridCol w="5852785">
                  <a:extLst>
                    <a:ext uri="{9D8B030D-6E8A-4147-A177-3AD203B41FA5}">
                      <a16:colId xmlns:a16="http://schemas.microsoft.com/office/drawing/2014/main" xmlns="" val="20001"/>
                    </a:ext>
                  </a:extLst>
                </a:gridCol>
                <a:gridCol w="5788221">
                  <a:extLst>
                    <a:ext uri="{9D8B030D-6E8A-4147-A177-3AD203B41FA5}">
                      <a16:colId xmlns:a16="http://schemas.microsoft.com/office/drawing/2014/main" xmlns="" val="20002"/>
                    </a:ext>
                  </a:extLst>
                </a:gridCol>
              </a:tblGrid>
              <a:tr h="370840">
                <a:tc>
                  <a:txBody>
                    <a:bodyPr/>
                    <a:lstStyle/>
                    <a:p>
                      <a:r>
                        <a:rPr lang="id-ID" sz="1200" dirty="0">
                          <a:latin typeface="Cambria" panose="02040503050406030204" pitchFamily="18" charset="0"/>
                        </a:rPr>
                        <a:t>No</a:t>
                      </a:r>
                    </a:p>
                  </a:txBody>
                  <a:tcPr/>
                </a:tc>
                <a:tc>
                  <a:txBody>
                    <a:bodyPr/>
                    <a:lstStyle/>
                    <a:p>
                      <a:r>
                        <a:rPr lang="id-ID" sz="1200" dirty="0">
                          <a:latin typeface="Cambria" panose="02040503050406030204" pitchFamily="18" charset="0"/>
                        </a:rPr>
                        <a:t>Metode Kuantitatif</a:t>
                      </a:r>
                    </a:p>
                  </a:txBody>
                  <a:tcPr/>
                </a:tc>
                <a:tc>
                  <a:txBody>
                    <a:bodyPr/>
                    <a:lstStyle/>
                    <a:p>
                      <a:r>
                        <a:rPr lang="id-ID" sz="1200" dirty="0">
                          <a:latin typeface="Cambria" panose="02040503050406030204" pitchFamily="18" charset="0"/>
                        </a:rPr>
                        <a:t>Metode Kualitatif</a:t>
                      </a:r>
                    </a:p>
                  </a:txBody>
                  <a:tcPr/>
                </a:tc>
                <a:extLst>
                  <a:ext uri="{0D108BD9-81ED-4DB2-BD59-A6C34878D82A}">
                    <a16:rowId xmlns:a16="http://schemas.microsoft.com/office/drawing/2014/main" xmlns="" val="10000"/>
                  </a:ext>
                </a:extLst>
              </a:tr>
              <a:tr h="370840">
                <a:tc>
                  <a:txBody>
                    <a:bodyPr/>
                    <a:lstStyle/>
                    <a:p>
                      <a:r>
                        <a:rPr lang="id-ID" sz="1200" dirty="0">
                          <a:latin typeface="Cambria" panose="02040503050406030204" pitchFamily="18" charset="0"/>
                        </a:rPr>
                        <a:t>6</a:t>
                      </a:r>
                    </a:p>
                  </a:txBody>
                  <a:tcPr/>
                </a:tc>
                <a:tc>
                  <a:txBody>
                    <a:bodyPr/>
                    <a:lstStyle/>
                    <a:p>
                      <a:r>
                        <a:rPr lang="id-ID" sz="1200" b="1" dirty="0">
                          <a:latin typeface="Cambria" panose="02040503050406030204" pitchFamily="18" charset="0"/>
                        </a:rPr>
                        <a:t>Sampel</a:t>
                      </a:r>
                    </a:p>
                    <a:p>
                      <a:pPr marL="342900" indent="-342900">
                        <a:buFont typeface="+mj-lt"/>
                        <a:buAutoNum type="alphaLcPeriod"/>
                      </a:pPr>
                      <a:r>
                        <a:rPr lang="id-ID" sz="1200" b="0" dirty="0">
                          <a:latin typeface="Cambria" panose="02040503050406030204" pitchFamily="18" charset="0"/>
                        </a:rPr>
                        <a:t>Besar</a:t>
                      </a:r>
                    </a:p>
                    <a:p>
                      <a:pPr marL="342900" indent="-342900">
                        <a:buFont typeface="+mj-lt"/>
                        <a:buAutoNum type="alphaLcPeriod"/>
                      </a:pPr>
                      <a:r>
                        <a:rPr lang="id-ID" sz="1200" b="0" dirty="0">
                          <a:latin typeface="Cambria" panose="02040503050406030204" pitchFamily="18" charset="0"/>
                        </a:rPr>
                        <a:t>Representatif</a:t>
                      </a:r>
                    </a:p>
                    <a:p>
                      <a:pPr marL="342900" indent="-342900">
                        <a:buFont typeface="+mj-lt"/>
                        <a:buAutoNum type="alphaLcPeriod"/>
                      </a:pPr>
                      <a:r>
                        <a:rPr lang="id-ID" sz="1200" b="0" dirty="0">
                          <a:latin typeface="Cambria" panose="02040503050406030204" pitchFamily="18" charset="0"/>
                        </a:rPr>
                        <a:t>Sedapat</a:t>
                      </a:r>
                      <a:r>
                        <a:rPr lang="id-ID" sz="1200" b="0" baseline="0" dirty="0">
                          <a:latin typeface="Cambria" panose="02040503050406030204" pitchFamily="18" charset="0"/>
                        </a:rPr>
                        <a:t> mungkin random</a:t>
                      </a:r>
                    </a:p>
                    <a:p>
                      <a:pPr marL="342900" indent="-342900">
                        <a:buFont typeface="+mj-lt"/>
                        <a:buAutoNum type="alphaLcPeriod"/>
                      </a:pPr>
                      <a:r>
                        <a:rPr lang="id-ID" sz="1200" b="0" baseline="0" dirty="0">
                          <a:latin typeface="Cambria" panose="02040503050406030204" pitchFamily="18" charset="0"/>
                        </a:rPr>
                        <a:t>Ditentukan sejak wal</a:t>
                      </a:r>
                      <a:endParaRPr lang="id-ID" sz="1200" b="0" dirty="0">
                        <a:latin typeface="Cambria" panose="02040503050406030204" pitchFamily="18" charset="0"/>
                      </a:endParaRPr>
                    </a:p>
                  </a:txBody>
                  <a:tcPr/>
                </a:tc>
                <a:tc>
                  <a:txBody>
                    <a:bodyPr/>
                    <a:lstStyle/>
                    <a:p>
                      <a:r>
                        <a:rPr lang="id-ID" sz="1200" b="1" dirty="0">
                          <a:latin typeface="Cambria" panose="02040503050406030204" pitchFamily="18" charset="0"/>
                        </a:rPr>
                        <a:t>Sampel</a:t>
                      </a:r>
                    </a:p>
                    <a:p>
                      <a:pPr marL="342900" indent="-342900">
                        <a:buFont typeface="+mj-lt"/>
                        <a:buAutoNum type="alphaLcPeriod"/>
                      </a:pPr>
                      <a:r>
                        <a:rPr lang="id-ID" sz="1200" b="0" dirty="0">
                          <a:latin typeface="Cambria" panose="02040503050406030204" pitchFamily="18" charset="0"/>
                        </a:rPr>
                        <a:t>Kecil</a:t>
                      </a:r>
                    </a:p>
                    <a:p>
                      <a:pPr marL="342900" indent="-342900">
                        <a:buFont typeface="+mj-lt"/>
                        <a:buAutoNum type="alphaLcPeriod"/>
                      </a:pPr>
                      <a:r>
                        <a:rPr lang="id-ID" sz="1200" b="0" dirty="0">
                          <a:latin typeface="Cambria" panose="02040503050406030204" pitchFamily="18" charset="0"/>
                        </a:rPr>
                        <a:t>Tidak</a:t>
                      </a:r>
                      <a:r>
                        <a:rPr lang="id-ID" sz="1200" b="0" baseline="0" dirty="0">
                          <a:latin typeface="Cambria" panose="02040503050406030204" pitchFamily="18" charset="0"/>
                        </a:rPr>
                        <a:t> representatif</a:t>
                      </a:r>
                    </a:p>
                    <a:p>
                      <a:pPr marL="342900" indent="-342900">
                        <a:buFont typeface="+mj-lt"/>
                        <a:buAutoNum type="alphaLcPeriod"/>
                      </a:pPr>
                      <a:r>
                        <a:rPr lang="id-ID" sz="1200" b="0" baseline="0" dirty="0">
                          <a:latin typeface="Cambria" panose="02040503050406030204" pitchFamily="18" charset="0"/>
                        </a:rPr>
                        <a:t>Purposive, </a:t>
                      </a:r>
                      <a:r>
                        <a:rPr lang="id-ID" sz="1200" b="0" i="1" baseline="0" dirty="0">
                          <a:latin typeface="Cambria" panose="02040503050406030204" pitchFamily="18" charset="0"/>
                        </a:rPr>
                        <a:t>snowball</a:t>
                      </a:r>
                    </a:p>
                    <a:p>
                      <a:pPr marL="342900" indent="-342900">
                        <a:buFont typeface="+mj-lt"/>
                        <a:buAutoNum type="alphaLcPeriod"/>
                      </a:pPr>
                      <a:r>
                        <a:rPr lang="id-ID" sz="1200" b="0" i="0" baseline="0" dirty="0">
                          <a:latin typeface="Cambria" panose="02040503050406030204" pitchFamily="18" charset="0"/>
                        </a:rPr>
                        <a:t>Berkembang selama proses penelitian</a:t>
                      </a:r>
                    </a:p>
                  </a:txBody>
                  <a:tcPr/>
                </a:tc>
                <a:extLst>
                  <a:ext uri="{0D108BD9-81ED-4DB2-BD59-A6C34878D82A}">
                    <a16:rowId xmlns:a16="http://schemas.microsoft.com/office/drawing/2014/main" xmlns="" val="10001"/>
                  </a:ext>
                </a:extLst>
              </a:tr>
              <a:tr h="370840">
                <a:tc>
                  <a:txBody>
                    <a:bodyPr/>
                    <a:lstStyle/>
                    <a:p>
                      <a:r>
                        <a:rPr lang="id-ID" sz="1200" dirty="0">
                          <a:latin typeface="Cambria" panose="02040503050406030204" pitchFamily="18" charset="0"/>
                        </a:rPr>
                        <a:t>7</a:t>
                      </a:r>
                    </a:p>
                  </a:txBody>
                  <a:tcPr/>
                </a:tc>
                <a:tc>
                  <a:txBody>
                    <a:bodyPr/>
                    <a:lstStyle/>
                    <a:p>
                      <a:r>
                        <a:rPr lang="id-ID" sz="1200" b="1" dirty="0">
                          <a:latin typeface="Cambria" panose="02040503050406030204" pitchFamily="18" charset="0"/>
                        </a:rPr>
                        <a:t>Analisis</a:t>
                      </a:r>
                    </a:p>
                    <a:p>
                      <a:pPr marL="342900" indent="-342900">
                        <a:buFont typeface="+mj-lt"/>
                        <a:buAutoNum type="alphaLcPeriod"/>
                      </a:pPr>
                      <a:r>
                        <a:rPr lang="id-ID" sz="1200" b="0" dirty="0">
                          <a:latin typeface="Cambria" panose="02040503050406030204" pitchFamily="18" charset="0"/>
                        </a:rPr>
                        <a:t>Setelah selesai pengumpulan data</a:t>
                      </a:r>
                    </a:p>
                    <a:p>
                      <a:pPr marL="342900" indent="-342900">
                        <a:buFont typeface="+mj-lt"/>
                        <a:buAutoNum type="alphaLcPeriod"/>
                      </a:pPr>
                      <a:r>
                        <a:rPr lang="id-ID" sz="1200" b="0" dirty="0">
                          <a:latin typeface="Cambria" panose="02040503050406030204" pitchFamily="18" charset="0"/>
                        </a:rPr>
                        <a:t>Deduktif</a:t>
                      </a:r>
                    </a:p>
                    <a:p>
                      <a:pPr marL="342900" indent="-342900">
                        <a:buFont typeface="+mj-lt"/>
                        <a:buAutoNum type="alphaLcPeriod"/>
                      </a:pPr>
                      <a:r>
                        <a:rPr lang="id-ID" sz="1200" b="0" dirty="0">
                          <a:latin typeface="Cambria" panose="02040503050406030204" pitchFamily="18" charset="0"/>
                        </a:rPr>
                        <a:t>Menggunakan statistik untuk menguji hipotesis</a:t>
                      </a:r>
                    </a:p>
                  </a:txBody>
                  <a:tcPr/>
                </a:tc>
                <a:tc>
                  <a:txBody>
                    <a:bodyPr/>
                    <a:lstStyle/>
                    <a:p>
                      <a:r>
                        <a:rPr lang="id-ID" sz="1200" b="1" dirty="0">
                          <a:latin typeface="Cambria" panose="02040503050406030204" pitchFamily="18" charset="0"/>
                        </a:rPr>
                        <a:t>Analisis</a:t>
                      </a:r>
                    </a:p>
                    <a:p>
                      <a:pPr marL="342900" indent="-342900">
                        <a:buFont typeface="+mj-lt"/>
                        <a:buAutoNum type="alphaLcPeriod"/>
                      </a:pPr>
                      <a:r>
                        <a:rPr lang="id-ID" sz="1200" b="0" dirty="0">
                          <a:latin typeface="Cambria" panose="02040503050406030204" pitchFamily="18" charset="0"/>
                        </a:rPr>
                        <a:t>Terus menerus sejak awal sampai</a:t>
                      </a:r>
                      <a:r>
                        <a:rPr lang="id-ID" sz="1200" b="0" baseline="0" dirty="0">
                          <a:latin typeface="Cambria" panose="02040503050406030204" pitchFamily="18" charset="0"/>
                        </a:rPr>
                        <a:t> akhir penelitian</a:t>
                      </a:r>
                    </a:p>
                    <a:p>
                      <a:pPr marL="342900" indent="-342900">
                        <a:buFont typeface="+mj-lt"/>
                        <a:buAutoNum type="alphaLcPeriod"/>
                      </a:pPr>
                      <a:r>
                        <a:rPr lang="id-ID" sz="1200" b="0" baseline="0" dirty="0">
                          <a:latin typeface="Cambria" panose="02040503050406030204" pitchFamily="18" charset="0"/>
                        </a:rPr>
                        <a:t>Induktid</a:t>
                      </a:r>
                    </a:p>
                    <a:p>
                      <a:pPr marL="342900" indent="-342900">
                        <a:buFont typeface="+mj-lt"/>
                        <a:buAutoNum type="alphaLcPeriod"/>
                      </a:pPr>
                      <a:r>
                        <a:rPr lang="id-ID" sz="1200" b="0" baseline="0" dirty="0">
                          <a:latin typeface="Cambria" panose="02040503050406030204" pitchFamily="18" charset="0"/>
                        </a:rPr>
                        <a:t>Mencari pola, model, thema, teori</a:t>
                      </a:r>
                      <a:endParaRPr lang="id-ID" sz="1200" b="0" dirty="0">
                        <a:latin typeface="Cambria" panose="02040503050406030204" pitchFamily="18" charset="0"/>
                      </a:endParaRPr>
                    </a:p>
                  </a:txBody>
                  <a:tcPr/>
                </a:tc>
                <a:extLst>
                  <a:ext uri="{0D108BD9-81ED-4DB2-BD59-A6C34878D82A}">
                    <a16:rowId xmlns:a16="http://schemas.microsoft.com/office/drawing/2014/main" xmlns="" val="10002"/>
                  </a:ext>
                </a:extLst>
              </a:tr>
              <a:tr h="370840">
                <a:tc>
                  <a:txBody>
                    <a:bodyPr/>
                    <a:lstStyle/>
                    <a:p>
                      <a:r>
                        <a:rPr lang="id-ID" sz="1200" dirty="0">
                          <a:latin typeface="Cambria" panose="02040503050406030204" pitchFamily="18" charset="0"/>
                        </a:rPr>
                        <a:t>8</a:t>
                      </a:r>
                    </a:p>
                  </a:txBody>
                  <a:tcPr/>
                </a:tc>
                <a:tc>
                  <a:txBody>
                    <a:bodyPr/>
                    <a:lstStyle/>
                    <a:p>
                      <a:r>
                        <a:rPr lang="id-ID" sz="1200" b="1" baseline="0" dirty="0">
                          <a:latin typeface="Cambria" panose="02040503050406030204" pitchFamily="18" charset="0"/>
                        </a:rPr>
                        <a:t>Hubungan dengan responden</a:t>
                      </a:r>
                    </a:p>
                    <a:p>
                      <a:pPr marL="342900" indent="-342900">
                        <a:buFont typeface="+mj-lt"/>
                        <a:buAutoNum type="alphaLcPeriod"/>
                      </a:pPr>
                      <a:r>
                        <a:rPr lang="id-ID" sz="1200" b="0" baseline="0" dirty="0">
                          <a:latin typeface="Cambria" panose="02040503050406030204" pitchFamily="18" charset="0"/>
                        </a:rPr>
                        <a:t>Dibuat berjarak, bahkan sering tanpa kontak supaya obyektif</a:t>
                      </a:r>
                    </a:p>
                    <a:p>
                      <a:pPr marL="342900" indent="-342900">
                        <a:buFont typeface="+mj-lt"/>
                        <a:buAutoNum type="alphaLcPeriod"/>
                      </a:pPr>
                      <a:r>
                        <a:rPr lang="id-ID" sz="1200" b="0" baseline="0" dirty="0">
                          <a:latin typeface="Cambria" panose="02040503050406030204" pitchFamily="18" charset="0"/>
                        </a:rPr>
                        <a:t>Kedudukan peneliti lebih tinggu dari responden</a:t>
                      </a:r>
                    </a:p>
                    <a:p>
                      <a:pPr marL="342900" indent="-342900">
                        <a:buFont typeface="+mj-lt"/>
                        <a:buAutoNum type="alphaLcPeriod"/>
                      </a:pPr>
                      <a:r>
                        <a:rPr lang="id-ID" sz="1200" b="0" baseline="0" dirty="0">
                          <a:latin typeface="Cambria" panose="02040503050406030204" pitchFamily="18" charset="0"/>
                        </a:rPr>
                        <a:t>Jangka pendek ssampai hipotesis dapat dibuktikan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b="1" baseline="0" dirty="0">
                          <a:latin typeface="Cambria" panose="02040503050406030204" pitchFamily="18" charset="0"/>
                        </a:rPr>
                        <a:t>Hubungan dengan responden</a:t>
                      </a:r>
                    </a:p>
                    <a:p>
                      <a:pPr marL="342900" indent="-342900">
                        <a:buFont typeface="+mj-lt"/>
                        <a:buAutoNum type="alphaLcPeriod"/>
                      </a:pPr>
                      <a:r>
                        <a:rPr lang="id-ID" sz="1200" b="0" i="0" u="none" dirty="0">
                          <a:latin typeface="Cambria" panose="02040503050406030204" pitchFamily="18" charset="0"/>
                        </a:rPr>
                        <a:t>Empati, akrab supaya memperoleh pemahaman yang mendalam</a:t>
                      </a:r>
                    </a:p>
                    <a:p>
                      <a:pPr marL="342900" indent="-342900">
                        <a:buFont typeface="+mj-lt"/>
                        <a:buAutoNum type="alphaLcPeriod"/>
                      </a:pPr>
                      <a:r>
                        <a:rPr lang="id-ID" sz="1200" b="0" i="0" u="none" dirty="0">
                          <a:latin typeface="Cambria" panose="02040503050406030204" pitchFamily="18" charset="0"/>
                        </a:rPr>
                        <a:t>Kedudukan sama bahkan sebagai guru atau</a:t>
                      </a:r>
                      <a:r>
                        <a:rPr lang="id-ID" sz="1200" b="0" i="0" u="none" baseline="0" dirty="0">
                          <a:latin typeface="Cambria" panose="02040503050406030204" pitchFamily="18" charset="0"/>
                        </a:rPr>
                        <a:t> konsultan</a:t>
                      </a:r>
                    </a:p>
                    <a:p>
                      <a:pPr marL="342900" indent="-342900">
                        <a:buFont typeface="+mj-lt"/>
                        <a:buAutoNum type="alphaLcPeriod"/>
                      </a:pPr>
                      <a:r>
                        <a:rPr lang="id-ID" sz="1200" b="0" i="0" u="none" baseline="0" dirty="0">
                          <a:latin typeface="Cambria" panose="02040503050406030204" pitchFamily="18" charset="0"/>
                        </a:rPr>
                        <a:t>Jangka lama, sampai datanya jenuh dapat ditemukan hipotesisi atau teori</a:t>
                      </a:r>
                      <a:endParaRPr lang="id-ID" sz="1200" b="0" i="0" u="none" dirty="0">
                        <a:latin typeface="Cambria" panose="02040503050406030204" pitchFamily="18" charset="0"/>
                      </a:endParaRPr>
                    </a:p>
                  </a:txBody>
                  <a:tcPr/>
                </a:tc>
                <a:extLst>
                  <a:ext uri="{0D108BD9-81ED-4DB2-BD59-A6C34878D82A}">
                    <a16:rowId xmlns:a16="http://schemas.microsoft.com/office/drawing/2014/main" xmlns="" val="10003"/>
                  </a:ext>
                </a:extLst>
              </a:tr>
              <a:tr h="370840">
                <a:tc>
                  <a:txBody>
                    <a:bodyPr/>
                    <a:lstStyle/>
                    <a:p>
                      <a:r>
                        <a:rPr lang="id-ID" sz="1200" dirty="0">
                          <a:latin typeface="Cambria" panose="02040503050406030204" pitchFamily="18" charset="0"/>
                        </a:rPr>
                        <a:t>9</a:t>
                      </a:r>
                    </a:p>
                  </a:txBody>
                  <a:tcPr/>
                </a:tc>
                <a:tc>
                  <a:txBody>
                    <a:bodyPr/>
                    <a:lstStyle/>
                    <a:p>
                      <a:r>
                        <a:rPr lang="id-ID" sz="1200" b="1" dirty="0">
                          <a:latin typeface="Cambria" panose="02040503050406030204" pitchFamily="18" charset="0"/>
                        </a:rPr>
                        <a:t>Usulan</a:t>
                      </a:r>
                      <a:r>
                        <a:rPr lang="id-ID" sz="1200" b="1" baseline="0" dirty="0">
                          <a:latin typeface="Cambria" panose="02040503050406030204" pitchFamily="18" charset="0"/>
                        </a:rPr>
                        <a:t> Desain</a:t>
                      </a:r>
                    </a:p>
                    <a:p>
                      <a:pPr marL="342900" indent="-342900">
                        <a:buFont typeface="+mj-lt"/>
                        <a:buAutoNum type="alphaLcPeriod"/>
                      </a:pPr>
                      <a:r>
                        <a:rPr lang="id-ID" sz="1200" b="0" baseline="0" dirty="0">
                          <a:latin typeface="Cambria" panose="02040503050406030204" pitchFamily="18" charset="0"/>
                        </a:rPr>
                        <a:t>Luas dan rinci</a:t>
                      </a:r>
                    </a:p>
                    <a:p>
                      <a:pPr marL="342900" indent="-342900">
                        <a:buFont typeface="+mj-lt"/>
                        <a:buAutoNum type="alphaLcPeriod"/>
                      </a:pPr>
                      <a:r>
                        <a:rPr lang="id-ID" sz="1200" b="0" baseline="0" dirty="0">
                          <a:latin typeface="Cambria" panose="02040503050406030204" pitchFamily="18" charset="0"/>
                        </a:rPr>
                        <a:t>Literatur yang berhubungan dengan masalah dan variabel yang diteliti</a:t>
                      </a:r>
                    </a:p>
                    <a:p>
                      <a:pPr marL="342900" indent="-342900">
                        <a:buFont typeface="+mj-lt"/>
                        <a:buAutoNum type="alphaLcPeriod"/>
                      </a:pPr>
                      <a:r>
                        <a:rPr lang="id-ID" sz="1200" b="0" baseline="0" dirty="0">
                          <a:latin typeface="Cambria" panose="02040503050406030204" pitchFamily="18" charset="0"/>
                        </a:rPr>
                        <a:t>Prosedur yang spesifik dan rinci langkah-langkahnya </a:t>
                      </a:r>
                    </a:p>
                    <a:p>
                      <a:pPr marL="342900" indent="-342900">
                        <a:buFont typeface="+mj-lt"/>
                        <a:buAutoNum type="alphaLcPeriod"/>
                      </a:pPr>
                      <a:r>
                        <a:rPr lang="id-ID" sz="1200" b="0" baseline="0" dirty="0">
                          <a:latin typeface="Cambria" panose="02040503050406030204" pitchFamily="18" charset="0"/>
                        </a:rPr>
                        <a:t>Masalah dirumuskan dengan spesifik dan jelas</a:t>
                      </a:r>
                    </a:p>
                    <a:p>
                      <a:pPr marL="342900" indent="-342900">
                        <a:buFont typeface="+mj-lt"/>
                        <a:buAutoNum type="alphaLcPeriod"/>
                      </a:pPr>
                      <a:r>
                        <a:rPr lang="id-ID" sz="1200" b="0" baseline="0" dirty="0">
                          <a:latin typeface="Cambria" panose="02040503050406030204" pitchFamily="18" charset="0"/>
                        </a:rPr>
                        <a:t>Hipotesis dirumuskan dengan jelas</a:t>
                      </a:r>
                    </a:p>
                    <a:p>
                      <a:pPr marL="342900" indent="-342900">
                        <a:buFont typeface="+mj-lt"/>
                        <a:buAutoNum type="alphaLcPeriod"/>
                      </a:pPr>
                      <a:r>
                        <a:rPr lang="id-ID" sz="1200" b="0" baseline="0" dirty="0">
                          <a:latin typeface="Cambria" panose="02040503050406030204" pitchFamily="18" charset="0"/>
                        </a:rPr>
                        <a:t>Ditulis secara rinci dan jelas sebelum terjun ke lapangan</a:t>
                      </a:r>
                      <a:endParaRPr lang="id-ID" sz="1200" b="0"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200" b="1" baseline="0" dirty="0">
                          <a:latin typeface="Cambria" panose="02040503050406030204" pitchFamily="18" charset="0"/>
                        </a:rPr>
                        <a:t>Usulan Desain</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Singkat, umum bersifat sementara</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Literatur yang digunakan bersifat sementara, tidak menjadi pegangan utama</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Prosedur bersifat umum, seperti akan merencanakan tour atau topik</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Masalah bersifat sementara dan akan ditemukan setelah studi pendahuluan</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Tidak dirumuskan hipotesis, karena justru akan menemukan hipotesis</a:t>
                      </a:r>
                    </a:p>
                    <a:p>
                      <a:pPr marL="342900" marR="0" indent="-342900" algn="l" defTabSz="914400" rtl="0" eaLnBrk="1" fontAlgn="auto" latinLnBrk="0" hangingPunct="1">
                        <a:lnSpc>
                          <a:spcPct val="100000"/>
                        </a:lnSpc>
                        <a:spcBef>
                          <a:spcPts val="0"/>
                        </a:spcBef>
                        <a:spcAft>
                          <a:spcPts val="0"/>
                        </a:spcAft>
                        <a:buClrTx/>
                        <a:buSzTx/>
                        <a:buFont typeface="+mj-lt"/>
                        <a:buAutoNum type="alphaLcPeriod"/>
                        <a:tabLst/>
                        <a:defRPr/>
                      </a:pPr>
                      <a:r>
                        <a:rPr lang="id-ID" sz="1200" b="0" baseline="0" dirty="0">
                          <a:latin typeface="Cambria" panose="02040503050406030204" pitchFamily="18" charset="0"/>
                        </a:rPr>
                        <a:t>Fokus penelitian ditetapkan setelah diperoleh data awal dari lapangan</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786574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sz="2800" b="1" dirty="0">
                <a:latin typeface="Comic Sans MS" panose="030F0702030302020204" pitchFamily="66" charset="0"/>
              </a:rPr>
              <a:t>Karakteristik Penelitian Kuantitatif dan Metode Kualitatif</a:t>
            </a:r>
          </a:p>
        </p:txBody>
      </p:sp>
      <p:graphicFrame>
        <p:nvGraphicFramePr>
          <p:cNvPr id="6" name="Diagram 5"/>
          <p:cNvGraphicFramePr/>
          <p:nvPr>
            <p:extLst>
              <p:ext uri="{D42A27DB-BD31-4B8C-83A1-F6EECF244321}">
                <p14:modId xmlns:p14="http://schemas.microsoft.com/office/powerpoint/2010/main" val="1707722487"/>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204591816"/>
              </p:ext>
            </p:extLst>
          </p:nvPr>
        </p:nvGraphicFramePr>
        <p:xfrm>
          <a:off x="436093" y="1965960"/>
          <a:ext cx="11247693" cy="1383715"/>
        </p:xfrm>
        <a:graphic>
          <a:graphicData uri="http://schemas.openxmlformats.org/drawingml/2006/table">
            <a:tbl>
              <a:tblPr firstRow="1" bandRow="1">
                <a:tableStyleId>{5C22544A-7EE6-4342-B048-85BDC9FD1C3A}</a:tableStyleId>
              </a:tblPr>
              <a:tblGrid>
                <a:gridCol w="508318">
                  <a:extLst>
                    <a:ext uri="{9D8B030D-6E8A-4147-A177-3AD203B41FA5}">
                      <a16:colId xmlns:a16="http://schemas.microsoft.com/office/drawing/2014/main" xmlns="" val="20000"/>
                    </a:ext>
                  </a:extLst>
                </a:gridCol>
                <a:gridCol w="5399469">
                  <a:extLst>
                    <a:ext uri="{9D8B030D-6E8A-4147-A177-3AD203B41FA5}">
                      <a16:colId xmlns:a16="http://schemas.microsoft.com/office/drawing/2014/main" xmlns="" val="20001"/>
                    </a:ext>
                  </a:extLst>
                </a:gridCol>
                <a:gridCol w="5339906">
                  <a:extLst>
                    <a:ext uri="{9D8B030D-6E8A-4147-A177-3AD203B41FA5}">
                      <a16:colId xmlns:a16="http://schemas.microsoft.com/office/drawing/2014/main" xmlns="" val="20002"/>
                    </a:ext>
                  </a:extLst>
                </a:gridCol>
              </a:tblGrid>
              <a:tr h="347395">
                <a:tc>
                  <a:txBody>
                    <a:bodyPr/>
                    <a:lstStyle/>
                    <a:p>
                      <a:r>
                        <a:rPr lang="id-ID" sz="1400" dirty="0">
                          <a:latin typeface="Cambria" panose="02040503050406030204" pitchFamily="18" charset="0"/>
                        </a:rPr>
                        <a:t>No</a:t>
                      </a:r>
                    </a:p>
                  </a:txBody>
                  <a:tcPr/>
                </a:tc>
                <a:tc>
                  <a:txBody>
                    <a:bodyPr/>
                    <a:lstStyle/>
                    <a:p>
                      <a:r>
                        <a:rPr lang="id-ID" sz="1400" dirty="0">
                          <a:latin typeface="Cambria" panose="02040503050406030204" pitchFamily="18" charset="0"/>
                        </a:rPr>
                        <a:t>Metode Kuantitatif</a:t>
                      </a:r>
                    </a:p>
                  </a:txBody>
                  <a:tcPr/>
                </a:tc>
                <a:tc>
                  <a:txBody>
                    <a:bodyPr/>
                    <a:lstStyle/>
                    <a:p>
                      <a:r>
                        <a:rPr lang="id-ID" sz="1400" dirty="0">
                          <a:latin typeface="Cambria" panose="02040503050406030204" pitchFamily="18" charset="0"/>
                        </a:rPr>
                        <a:t>Metode Kualitatif</a:t>
                      </a:r>
                    </a:p>
                  </a:txBody>
                  <a:tcPr/>
                </a:tc>
                <a:extLst>
                  <a:ext uri="{0D108BD9-81ED-4DB2-BD59-A6C34878D82A}">
                    <a16:rowId xmlns:a16="http://schemas.microsoft.com/office/drawing/2014/main" xmlns="" val="10000"/>
                  </a:ext>
                </a:extLst>
              </a:tr>
              <a:tr h="370840">
                <a:tc>
                  <a:txBody>
                    <a:bodyPr/>
                    <a:lstStyle/>
                    <a:p>
                      <a:r>
                        <a:rPr lang="id-ID" sz="1400" dirty="0">
                          <a:latin typeface="Cambria" panose="02040503050406030204" pitchFamily="18" charset="0"/>
                        </a:rPr>
                        <a:t>10</a:t>
                      </a:r>
                    </a:p>
                  </a:txBody>
                  <a:tcPr/>
                </a:tc>
                <a:tc>
                  <a:txBody>
                    <a:bodyPr/>
                    <a:lstStyle/>
                    <a:p>
                      <a:r>
                        <a:rPr lang="id-ID" sz="1400" b="1" dirty="0">
                          <a:latin typeface="Cambria" panose="02040503050406030204" pitchFamily="18" charset="0"/>
                        </a:rPr>
                        <a:t>Kapan penelitian dianggap selesai</a:t>
                      </a:r>
                      <a:r>
                        <a:rPr lang="en-US" sz="1400" b="1" kern="1200" dirty="0">
                          <a:solidFill>
                            <a:schemeClr val="dk1"/>
                          </a:solidFill>
                          <a:effectLst/>
                          <a:latin typeface="Cambria" panose="02040503050406030204" pitchFamily="18" charset="0"/>
                          <a:ea typeface="+mn-ea"/>
                          <a:cs typeface="+mn-cs"/>
                        </a:rPr>
                        <a:t>?</a:t>
                      </a:r>
                      <a:endParaRPr lang="id-ID" sz="1400" b="1" kern="1200" dirty="0">
                        <a:solidFill>
                          <a:schemeClr val="dk1"/>
                        </a:solidFill>
                        <a:effectLst/>
                        <a:latin typeface="Cambria" panose="02040503050406030204" pitchFamily="18" charset="0"/>
                        <a:ea typeface="+mn-ea"/>
                        <a:cs typeface="+mn-cs"/>
                      </a:endParaRPr>
                    </a:p>
                    <a:p>
                      <a:r>
                        <a:rPr lang="id-ID" sz="1400" b="0" kern="1200" dirty="0">
                          <a:solidFill>
                            <a:schemeClr val="dk1"/>
                          </a:solidFill>
                          <a:effectLst/>
                          <a:latin typeface="Cambria" panose="02040503050406030204" pitchFamily="18" charset="0"/>
                          <a:ea typeface="+mn-ea"/>
                          <a:cs typeface="+mn-cs"/>
                        </a:rPr>
                        <a:t>Setelah</a:t>
                      </a:r>
                      <a:r>
                        <a:rPr lang="id-ID" sz="1400" b="0" kern="1200" baseline="0" dirty="0">
                          <a:solidFill>
                            <a:schemeClr val="dk1"/>
                          </a:solidFill>
                          <a:effectLst/>
                          <a:latin typeface="Cambria" panose="02040503050406030204" pitchFamily="18" charset="0"/>
                          <a:ea typeface="+mn-ea"/>
                          <a:cs typeface="+mn-cs"/>
                        </a:rPr>
                        <a:t> semua kegaitan yang direncanakan dapat diselesaikan</a:t>
                      </a:r>
                      <a:endParaRPr lang="id-ID" sz="1400" b="0"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b="1" dirty="0">
                          <a:latin typeface="Cambria" panose="02040503050406030204" pitchFamily="18" charset="0"/>
                        </a:rPr>
                        <a:t>Kapan penelitian dianggap selesai</a:t>
                      </a:r>
                      <a:r>
                        <a:rPr lang="en-US" sz="1400" b="1" kern="1200" dirty="0">
                          <a:solidFill>
                            <a:schemeClr val="dk1"/>
                          </a:solidFill>
                          <a:effectLst/>
                          <a:latin typeface="Cambria" panose="02040503050406030204" pitchFamily="18" charset="0"/>
                          <a:ea typeface="+mn-ea"/>
                          <a:cs typeface="+mn-cs"/>
                        </a:rPr>
                        <a:t>?</a:t>
                      </a:r>
                      <a:endParaRPr lang="id-ID" sz="1400" b="1" kern="1200" dirty="0">
                        <a:solidFill>
                          <a:schemeClr val="dk1"/>
                        </a:solidFill>
                        <a:effectLst/>
                        <a:latin typeface="Cambria" panose="02040503050406030204" pitchFamily="18" charset="0"/>
                        <a:ea typeface="+mn-ea"/>
                        <a:cs typeface="+mn-cs"/>
                      </a:endParaRPr>
                    </a:p>
                    <a:p>
                      <a:r>
                        <a:rPr lang="id-ID" sz="1400" b="0" i="0" baseline="0" dirty="0">
                          <a:latin typeface="Cambria" panose="02040503050406030204" pitchFamily="18" charset="0"/>
                        </a:rPr>
                        <a:t>Setelah tidak ada data yang dianggap baru atau jenuh</a:t>
                      </a:r>
                    </a:p>
                  </a:txBody>
                  <a:tcPr/>
                </a:tc>
                <a:extLst>
                  <a:ext uri="{0D108BD9-81ED-4DB2-BD59-A6C34878D82A}">
                    <a16:rowId xmlns:a16="http://schemas.microsoft.com/office/drawing/2014/main" xmlns="" val="10001"/>
                  </a:ext>
                </a:extLst>
              </a:tr>
              <a:tr h="370840">
                <a:tc>
                  <a:txBody>
                    <a:bodyPr/>
                    <a:lstStyle/>
                    <a:p>
                      <a:r>
                        <a:rPr lang="id-ID" sz="1400" dirty="0">
                          <a:latin typeface="Cambria" panose="02040503050406030204" pitchFamily="18" charset="0"/>
                        </a:rPr>
                        <a:t>11</a:t>
                      </a:r>
                    </a:p>
                  </a:txBody>
                  <a:tcPr/>
                </a:tc>
                <a:tc>
                  <a:txBody>
                    <a:bodyPr/>
                    <a:lstStyle/>
                    <a:p>
                      <a:r>
                        <a:rPr lang="id-ID" sz="1400" b="1" dirty="0">
                          <a:latin typeface="Cambria" panose="02040503050406030204" pitchFamily="18" charset="0"/>
                        </a:rPr>
                        <a:t>Kepercayaan terhadap hasil penelitian</a:t>
                      </a:r>
                    </a:p>
                    <a:p>
                      <a:r>
                        <a:rPr lang="id-ID" sz="1400" b="0" dirty="0">
                          <a:latin typeface="Cambria" panose="02040503050406030204" pitchFamily="18" charset="0"/>
                        </a:rPr>
                        <a:t>Pengujian</a:t>
                      </a:r>
                      <a:r>
                        <a:rPr lang="id-ID" sz="1400" b="0" baseline="0" dirty="0">
                          <a:latin typeface="Cambria" panose="02040503050406030204" pitchFamily="18" charset="0"/>
                        </a:rPr>
                        <a:t> validitas dan realiabilitas instrumen</a:t>
                      </a:r>
                      <a:endParaRPr lang="id-ID" sz="1400" b="0" dirty="0">
                        <a:latin typeface="Cambria" panose="020405030504060302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b="1" dirty="0">
                          <a:latin typeface="Cambria" panose="02040503050406030204" pitchFamily="18" charset="0"/>
                        </a:rPr>
                        <a:t>Kepercayaan terhadap hasil penelitian</a:t>
                      </a:r>
                    </a:p>
                    <a:p>
                      <a:r>
                        <a:rPr lang="id-ID" sz="1400" b="0" dirty="0">
                          <a:latin typeface="Cambria" panose="02040503050406030204" pitchFamily="18" charset="0"/>
                        </a:rPr>
                        <a:t>Pengujian kredibilitas, depenabilitas, proses dan hasil</a:t>
                      </a:r>
                      <a:r>
                        <a:rPr lang="id-ID" sz="1400" b="0" baseline="0" dirty="0">
                          <a:latin typeface="Cambria" panose="02040503050406030204" pitchFamily="18" charset="0"/>
                        </a:rPr>
                        <a:t> penelitian</a:t>
                      </a:r>
                      <a:endParaRPr lang="id-ID" sz="1400" b="0" dirty="0">
                        <a:latin typeface="Cambria" panose="02040503050406030204" pitchFamily="18" charset="0"/>
                      </a:endParaRPr>
                    </a:p>
                  </a:txBody>
                  <a:tcPr/>
                </a:tc>
                <a:extLst>
                  <a:ext uri="{0D108BD9-81ED-4DB2-BD59-A6C34878D82A}">
                    <a16:rowId xmlns:a16="http://schemas.microsoft.com/office/drawing/2014/main" xmlns="" val="10002"/>
                  </a:ext>
                </a:extLst>
              </a:tr>
            </a:tbl>
          </a:graphicData>
        </a:graphic>
      </p:graphicFrame>
      <p:sp>
        <p:nvSpPr>
          <p:cNvPr id="3" name="TextBox 2"/>
          <p:cNvSpPr txBox="1"/>
          <p:nvPr/>
        </p:nvSpPr>
        <p:spPr>
          <a:xfrm>
            <a:off x="448235" y="3567952"/>
            <a:ext cx="6887014" cy="369332"/>
          </a:xfrm>
          <a:prstGeom prst="rect">
            <a:avLst/>
          </a:prstGeom>
          <a:noFill/>
        </p:spPr>
        <p:txBody>
          <a:bodyPr wrap="none" rtlCol="0">
            <a:spAutoFit/>
          </a:bodyPr>
          <a:lstStyle/>
          <a:p>
            <a:r>
              <a:rPr lang="id-ID" i="1" dirty="0"/>
              <a:t>Sumber: Prof. Sugiono Metode Penelitian Kuatitatif, Kualitatif dan R &amp; D</a:t>
            </a:r>
          </a:p>
        </p:txBody>
      </p:sp>
    </p:spTree>
    <p:extLst>
      <p:ext uri="{BB962C8B-B14F-4D97-AF65-F5344CB8AC3E}">
        <p14:creationId xmlns:p14="http://schemas.microsoft.com/office/powerpoint/2010/main" val="418434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sz="4000" dirty="0">
                <a:latin typeface="Comic Sans MS" panose="030F0702030302020204" pitchFamily="66" charset="0"/>
              </a:rPr>
              <a:t>Proses Penelitian Kualitatif</a:t>
            </a:r>
          </a:p>
        </p:txBody>
      </p:sp>
      <p:sp>
        <p:nvSpPr>
          <p:cNvPr id="4" name="Content Placeholder 3"/>
          <p:cNvSpPr>
            <a:spLocks noGrp="1"/>
          </p:cNvSpPr>
          <p:nvPr>
            <p:ph idx="10"/>
          </p:nvPr>
        </p:nvSpPr>
        <p:spPr>
          <a:xfrm>
            <a:off x="129049" y="1644264"/>
            <a:ext cx="7533881" cy="4876977"/>
          </a:xfrm>
        </p:spPr>
        <p:txBody>
          <a:bodyPr>
            <a:noAutofit/>
          </a:bodyPr>
          <a:lstStyle/>
          <a:p>
            <a:pPr algn="just"/>
            <a:r>
              <a:rPr lang="id-ID" sz="1400" b="1" dirty="0">
                <a:latin typeface="Cambria" panose="02040503050406030204" pitchFamily="18" charset="0"/>
              </a:rPr>
              <a:t>Proses penelitian kualitatif terdiri dari 3 tahapan yaitu</a:t>
            </a:r>
          </a:p>
          <a:p>
            <a:pPr algn="just"/>
            <a:r>
              <a:rPr lang="id-ID" sz="1400" dirty="0">
                <a:latin typeface="Cambria" panose="02040503050406030204" pitchFamily="18" charset="0"/>
              </a:rPr>
              <a:t>1. Tahapan deskripsi</a:t>
            </a:r>
          </a:p>
          <a:p>
            <a:pPr algn="just"/>
            <a:r>
              <a:rPr lang="id-ID" sz="1400" dirty="0">
                <a:latin typeface="Cambria" panose="02040503050406030204" pitchFamily="18" charset="0"/>
              </a:rPr>
              <a:t>Pada Tahap ini disebut dengan tahap orientasi atau deskripsi dengan </a:t>
            </a:r>
            <a:r>
              <a:rPr lang="id-ID" sz="1400" i="1" dirty="0">
                <a:latin typeface="Cambria" panose="02040503050406030204" pitchFamily="18" charset="0"/>
              </a:rPr>
              <a:t>grand tour question</a:t>
            </a:r>
            <a:r>
              <a:rPr lang="id-ID" sz="1400" dirty="0">
                <a:latin typeface="Cambria" panose="02040503050406030204" pitchFamily="18" charset="0"/>
              </a:rPr>
              <a:t>. Pada tahap ini peneliti mendeskripsikan apa yang </a:t>
            </a:r>
            <a:r>
              <a:rPr lang="id-ID" sz="1400" b="1" dirty="0">
                <a:solidFill>
                  <a:srgbClr val="0070C0"/>
                </a:solidFill>
                <a:latin typeface="Cambria" panose="02040503050406030204" pitchFamily="18" charset="0"/>
              </a:rPr>
              <a:t>dilihat, didengar, dirasakan dan ditanyakan</a:t>
            </a:r>
            <a:r>
              <a:rPr lang="id-ID" sz="1400" dirty="0">
                <a:latin typeface="Cambria" panose="02040503050406030204" pitchFamily="18" charset="0"/>
              </a:rPr>
              <a:t>. Peneliti baru mengenal serba sepintas terhadap informasi yang diperolehnya. Data yang diperoleh cukup, banyak, bervariasi dan belum tersusun secara jelas. </a:t>
            </a:r>
          </a:p>
          <a:p>
            <a:pPr algn="just"/>
            <a:r>
              <a:rPr lang="id-ID" sz="1400" dirty="0">
                <a:latin typeface="Cambria" panose="02040503050406030204" pitchFamily="18" charset="0"/>
              </a:rPr>
              <a:t>2. Tahapan reduksi atau fokus</a:t>
            </a:r>
          </a:p>
          <a:p>
            <a:pPr algn="just"/>
            <a:r>
              <a:rPr lang="id-ID" sz="1400" dirty="0">
                <a:latin typeface="Cambria" panose="02040503050406030204" pitchFamily="18" charset="0"/>
              </a:rPr>
              <a:t>Pada tahap ini peneliti mereduksi segala informasi yang telah diperoleh pada tahap pertama. Pada proses reduksi ini peneliti mereduksi data yang ditemukan pada tahap I untuk memfokuskan pada masalah tertentu. Pada tahap ini peneliti menyortir </a:t>
            </a:r>
            <a:r>
              <a:rPr lang="id-ID" sz="1400" b="1" dirty="0">
                <a:solidFill>
                  <a:srgbClr val="0070C0"/>
                </a:solidFill>
                <a:latin typeface="Cambria" panose="02040503050406030204" pitchFamily="18" charset="0"/>
              </a:rPr>
              <a:t>data dengan cara memilih mana data yang menarik, penting berguna </a:t>
            </a:r>
            <a:r>
              <a:rPr lang="id-ID" sz="1400" dirty="0">
                <a:latin typeface="Cambria" panose="02040503050406030204" pitchFamily="18" charset="0"/>
              </a:rPr>
              <a:t>dan</a:t>
            </a:r>
            <a:r>
              <a:rPr lang="id-ID" sz="1400" b="1" dirty="0">
                <a:latin typeface="Cambria" panose="02040503050406030204" pitchFamily="18" charset="0"/>
              </a:rPr>
              <a:t> </a:t>
            </a:r>
            <a:r>
              <a:rPr lang="id-ID" sz="1400" dirty="0">
                <a:latin typeface="Cambria" panose="02040503050406030204" pitchFamily="18" charset="0"/>
              </a:rPr>
              <a:t>baru. Data yang dirasa tidak dipakai disingkirkan. Berdasarkan pertimbangan tersebut, maka data-data tersebut selankutnya dikelompokan menjadi berbagai kategori yang ditetapkan sebagai fokus penelitian. </a:t>
            </a:r>
          </a:p>
          <a:p>
            <a:pPr algn="just"/>
            <a:r>
              <a:rPr lang="id-ID" sz="1400" dirty="0">
                <a:latin typeface="Cambria" panose="02040503050406030204" pitchFamily="18" charset="0"/>
              </a:rPr>
              <a:t>3. Tahapan seleksi</a:t>
            </a:r>
          </a:p>
          <a:p>
            <a:pPr algn="just"/>
            <a:r>
              <a:rPr lang="id-ID" sz="1400" dirty="0">
                <a:latin typeface="Cambria" panose="02040503050406030204" pitchFamily="18" charset="0"/>
              </a:rPr>
              <a:t>Pada tahap ini peneliti </a:t>
            </a:r>
            <a:r>
              <a:rPr lang="id-ID" sz="1400" dirty="0" smtClean="0">
                <a:latin typeface="Cambria" panose="02040503050406030204" pitchFamily="18" charset="0"/>
              </a:rPr>
              <a:t>menguraikan </a:t>
            </a:r>
            <a:r>
              <a:rPr lang="id-ID" sz="1400" dirty="0">
                <a:latin typeface="Cambria" panose="02040503050406030204" pitchFamily="18" charset="0"/>
              </a:rPr>
              <a:t>fokus yang telah ditetapkan menjadi lebih rinci. Pada penelitian tahap ke 3 ini, </a:t>
            </a:r>
            <a:r>
              <a:rPr lang="id-ID" sz="1400" dirty="0" smtClean="0">
                <a:latin typeface="Cambria" panose="02040503050406030204" pitchFamily="18" charset="0"/>
              </a:rPr>
              <a:t>setelah </a:t>
            </a:r>
            <a:r>
              <a:rPr lang="id-ID" sz="1400" dirty="0">
                <a:latin typeface="Cambria" panose="02040503050406030204" pitchFamily="18" charset="0"/>
              </a:rPr>
              <a:t>peneliti melakukan analisis yang mendalam terhadap data dan informasi yang diperoleh, maka peneliti dapat menemukan tema dengan cara mengkonstruksikan data yang diperoleh menjadi sesuatu bangunan pengetahuan, hipotesisi atau ilmu yang baru.</a:t>
            </a:r>
          </a:p>
        </p:txBody>
      </p:sp>
      <p:pic>
        <p:nvPicPr>
          <p:cNvPr id="5" name="Content Placeholder 6"/>
          <p:cNvPicPr>
            <a:picLocks noGrp="1" noChangeAspect="1"/>
          </p:cNvPicPr>
          <p:nvPr>
            <p:ph idx="10"/>
          </p:nvPr>
        </p:nvPicPr>
        <p:blipFill rotWithShape="1">
          <a:blip r:embed="rId2" cstate="print">
            <a:extLst>
              <a:ext uri="{28A0092B-C50C-407E-A947-70E740481C1C}">
                <a14:useLocalDpi xmlns:a14="http://schemas.microsoft.com/office/drawing/2010/main" val="0"/>
              </a:ext>
            </a:extLst>
          </a:blip>
          <a:srcRect t="8308" b="12694"/>
          <a:stretch/>
        </p:blipFill>
        <p:spPr>
          <a:xfrm>
            <a:off x="8500057" y="1644264"/>
            <a:ext cx="3206838" cy="4497503"/>
          </a:xfrm>
        </p:spPr>
      </p:pic>
      <p:sp>
        <p:nvSpPr>
          <p:cNvPr id="3" name="TextBox 2"/>
          <p:cNvSpPr txBox="1"/>
          <p:nvPr/>
        </p:nvSpPr>
        <p:spPr>
          <a:xfrm>
            <a:off x="8851594" y="6193283"/>
            <a:ext cx="2550698" cy="338554"/>
          </a:xfrm>
          <a:prstGeom prst="rect">
            <a:avLst/>
          </a:prstGeom>
          <a:no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id-ID" sz="1600" dirty="0">
                <a:latin typeface="Cambria" panose="02040503050406030204" pitchFamily="18" charset="0"/>
              </a:rPr>
              <a:t>Proses Penelitian Kualitatif</a:t>
            </a:r>
          </a:p>
        </p:txBody>
      </p:sp>
    </p:spTree>
    <p:extLst>
      <p:ext uri="{BB962C8B-B14F-4D97-AF65-F5344CB8AC3E}">
        <p14:creationId xmlns:p14="http://schemas.microsoft.com/office/powerpoint/2010/main" val="288003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id-ID" sz="4000" dirty="0">
                <a:latin typeface="Comic Sans MS" panose="030F0702030302020204" pitchFamily="66" charset="0"/>
              </a:rPr>
              <a:t>Prinsip Dasar Penelitian Kualitatif</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835706" y="4730541"/>
            <a:ext cx="4297068" cy="1597628"/>
          </a:xfrm>
          <a:prstGeom prst="rect">
            <a:avLst/>
          </a:prstGeom>
        </p:spPr>
      </p:pic>
      <p:sp>
        <p:nvSpPr>
          <p:cNvPr id="6" name="Rectangle 5">
            <a:extLst>
              <a:ext uri="{FF2B5EF4-FFF2-40B4-BE49-F238E27FC236}">
                <a16:creationId xmlns:a16="http://schemas.microsoft.com/office/drawing/2014/main" xmlns="" id="{61DEE753-5835-4F59-9308-87C49437C548}"/>
              </a:ext>
            </a:extLst>
          </p:cNvPr>
          <p:cNvSpPr/>
          <p:nvPr/>
        </p:nvSpPr>
        <p:spPr>
          <a:xfrm>
            <a:off x="83539" y="1518238"/>
            <a:ext cx="12024921" cy="4401205"/>
          </a:xfrm>
          <a:prstGeom prst="rect">
            <a:avLst/>
          </a:prstGeom>
        </p:spPr>
        <p:txBody>
          <a:bodyPr wrap="square">
            <a:spAutoFit/>
          </a:bodyPr>
          <a:lstStyle/>
          <a:p>
            <a:pPr marL="342900" indent="-342900" algn="just" latinLnBrk="0">
              <a:buFont typeface="Wingdings" panose="05000000000000000000" pitchFamily="2" charset="2"/>
              <a:buChar char="Ø"/>
            </a:pPr>
            <a:r>
              <a:rPr lang="id-ID" sz="1400" kern="0" dirty="0">
                <a:solidFill>
                  <a:srgbClr val="002060"/>
                </a:solidFill>
                <a:latin typeface="Cambria" panose="02040503050406030204" pitchFamily="18" charset="0"/>
                <a:cs typeface="Arial"/>
                <a:sym typeface="Arial"/>
              </a:rPr>
              <a:t>Jenis Data</a:t>
            </a:r>
          </a:p>
          <a:p>
            <a:pPr algn="just" latinLnBrk="0"/>
            <a:r>
              <a:rPr lang="id-ID" sz="1400" kern="0" dirty="0">
                <a:solidFill>
                  <a:srgbClr val="002060"/>
                </a:solidFill>
                <a:latin typeface="Cambria" panose="02040503050406030204" pitchFamily="18" charset="0"/>
                <a:cs typeface="Arial"/>
                <a:sym typeface="Arial"/>
              </a:rPr>
              <a:t>	-Data kuantitatif berurusan dengan “Angka” (</a:t>
            </a:r>
            <a:r>
              <a:rPr lang="id-ID" sz="1400" i="1" kern="0" dirty="0">
                <a:solidFill>
                  <a:srgbClr val="002060"/>
                </a:solidFill>
                <a:latin typeface="Cambria" panose="02040503050406030204" pitchFamily="18" charset="0"/>
                <a:cs typeface="Arial"/>
                <a:sym typeface="Arial"/>
              </a:rPr>
              <a:t>numbering</a:t>
            </a:r>
            <a:r>
              <a:rPr lang="id-ID" sz="1400" kern="0" dirty="0">
                <a:solidFill>
                  <a:srgbClr val="002060"/>
                </a:solidFill>
                <a:latin typeface="Cambria" panose="02040503050406030204" pitchFamily="18" charset="0"/>
                <a:cs typeface="Arial"/>
                <a:sym typeface="Arial"/>
              </a:rPr>
              <a:t>)</a:t>
            </a:r>
          </a:p>
          <a:p>
            <a:pPr algn="just" latinLnBrk="0"/>
            <a:r>
              <a:rPr lang="id-ID" sz="1400" kern="0" dirty="0">
                <a:solidFill>
                  <a:srgbClr val="002060"/>
                </a:solidFill>
                <a:latin typeface="Cambria" panose="02040503050406030204" pitchFamily="18" charset="0"/>
                <a:cs typeface="Arial"/>
                <a:sym typeface="Arial"/>
              </a:rPr>
              <a:t>	-Data kualitatif berusan dengan “Makna” (</a:t>
            </a:r>
            <a:r>
              <a:rPr lang="id-ID" sz="1400" i="1" kern="0" dirty="0">
                <a:solidFill>
                  <a:srgbClr val="002060"/>
                </a:solidFill>
                <a:latin typeface="Cambria" panose="02040503050406030204" pitchFamily="18" charset="0"/>
                <a:cs typeface="Arial"/>
                <a:sym typeface="Arial"/>
              </a:rPr>
              <a:t>meaning</a:t>
            </a:r>
            <a:r>
              <a:rPr lang="id-ID" sz="1400" kern="0" dirty="0">
                <a:solidFill>
                  <a:srgbClr val="002060"/>
                </a:solidFill>
                <a:latin typeface="Cambria" panose="02040503050406030204" pitchFamily="18" charset="0"/>
                <a:cs typeface="Arial"/>
                <a:sym typeface="Arial"/>
              </a:rPr>
              <a:t>)</a:t>
            </a:r>
          </a:p>
          <a:p>
            <a:endParaRPr lang="id-ID" sz="1400" dirty="0">
              <a:solidFill>
                <a:srgbClr val="002060"/>
              </a:solidFill>
              <a:latin typeface="Cambria" panose="02040503050406030204" pitchFamily="18" charset="0"/>
            </a:endParaRPr>
          </a:p>
          <a:p>
            <a:pPr marL="342900" indent="-342900">
              <a:buFont typeface="Wingdings" panose="05000000000000000000" pitchFamily="2" charset="2"/>
              <a:buChar char="Ø"/>
            </a:pPr>
            <a:r>
              <a:rPr lang="id-ID" sz="1400" dirty="0">
                <a:solidFill>
                  <a:srgbClr val="002060"/>
                </a:solidFill>
                <a:latin typeface="Cambria" panose="02040503050406030204" pitchFamily="18" charset="0"/>
              </a:rPr>
              <a:t>Analisis Data Kualitatif </a:t>
            </a:r>
            <a:r>
              <a:rPr lang="id-ID" sz="1400" b="1" dirty="0">
                <a:solidFill>
                  <a:srgbClr val="002060"/>
                </a:solidFill>
                <a:latin typeface="Cambria" panose="02040503050406030204" pitchFamily="18" charset="0"/>
              </a:rPr>
              <a:t>(Bogdan &amp; Biklen, 1982) </a:t>
            </a:r>
            <a:r>
              <a:rPr lang="id-ID" sz="1400" dirty="0">
                <a:solidFill>
                  <a:srgbClr val="002060"/>
                </a:solidFill>
                <a:latin typeface="Cambria" panose="02040503050406030204" pitchFamily="18" charset="0"/>
              </a:rPr>
              <a:t>adalah proses mencari dan menyusun secara sistematis data yang diperoleh dari hasil wawancara atau catatan lapangan dan bahan lainnya sehingga mudah di pahami dan temuannya dapat dapat diinformasikan kepada orang lain. </a:t>
            </a:r>
          </a:p>
          <a:p>
            <a:pPr marL="342900" indent="-342900">
              <a:buFont typeface="Wingdings" panose="05000000000000000000" pitchFamily="2" charset="2"/>
              <a:buChar char="Ø"/>
            </a:pPr>
            <a:endParaRPr lang="id-ID" sz="1400" dirty="0">
              <a:solidFill>
                <a:srgbClr val="002060"/>
              </a:solidFill>
              <a:latin typeface="Cambria" panose="02040503050406030204" pitchFamily="18" charset="0"/>
            </a:endParaRPr>
          </a:p>
          <a:p>
            <a:pPr marL="342900" indent="-342900">
              <a:buFont typeface="Wingdings" panose="05000000000000000000" pitchFamily="2" charset="2"/>
              <a:buChar char="Ø"/>
            </a:pPr>
            <a:r>
              <a:rPr lang="id-ID" sz="1400" dirty="0">
                <a:solidFill>
                  <a:srgbClr val="002060"/>
                </a:solidFill>
                <a:latin typeface="Cambria" panose="02040503050406030204" pitchFamily="18" charset="0"/>
              </a:rPr>
              <a:t>Proses analisis data kualitatif (</a:t>
            </a:r>
            <a:r>
              <a:rPr lang="id-ID" sz="1400" b="1" dirty="0">
                <a:solidFill>
                  <a:srgbClr val="002060"/>
                </a:solidFill>
                <a:latin typeface="Cambria" panose="02040503050406030204" pitchFamily="18" charset="0"/>
              </a:rPr>
              <a:t>Nasution, 1988</a:t>
            </a:r>
            <a:r>
              <a:rPr lang="id-ID" sz="1400" dirty="0">
                <a:solidFill>
                  <a:srgbClr val="002060"/>
                </a:solidFill>
                <a:latin typeface="Cambria" panose="02040503050406030204" pitchFamily="18" charset="0"/>
              </a:rPr>
              <a:t>) adalah suatu proses analisis yang dimulai sejak merumuskan dan menjelaskan masalah, sebelum terjun ke lapangan dan berlangsung terus sampai penulisan hasil penelitian.</a:t>
            </a:r>
          </a:p>
          <a:p>
            <a:endParaRPr lang="id-ID" sz="1400" dirty="0">
              <a:solidFill>
                <a:srgbClr val="002060"/>
              </a:solidFill>
              <a:latin typeface="Cambria" panose="02040503050406030204" pitchFamily="18" charset="0"/>
            </a:endParaRPr>
          </a:p>
          <a:p>
            <a:pPr marL="342900" indent="-342900">
              <a:buFont typeface="Wingdings" panose="05000000000000000000" pitchFamily="2" charset="2"/>
              <a:buChar char="Ø"/>
            </a:pPr>
            <a:r>
              <a:rPr lang="id-ID" sz="1400" dirty="0">
                <a:solidFill>
                  <a:srgbClr val="002060"/>
                </a:solidFill>
                <a:latin typeface="Cambria" panose="02040503050406030204" pitchFamily="18" charset="0"/>
              </a:rPr>
              <a:t>Proses analisis data kualitatif (</a:t>
            </a:r>
            <a:r>
              <a:rPr lang="id-ID" sz="1400" b="1" dirty="0">
                <a:solidFill>
                  <a:srgbClr val="002060"/>
                </a:solidFill>
                <a:latin typeface="Cambria" panose="02040503050406030204" pitchFamily="18" charset="0"/>
              </a:rPr>
              <a:t>Seiddel, 1998</a:t>
            </a:r>
            <a:r>
              <a:rPr lang="id-ID" sz="1400" dirty="0">
                <a:solidFill>
                  <a:srgbClr val="002060"/>
                </a:solidFill>
                <a:latin typeface="Cambria" panose="02040503050406030204" pitchFamily="18" charset="0"/>
              </a:rPr>
              <a:t>) yaitu: </a:t>
            </a:r>
          </a:p>
          <a:p>
            <a:r>
              <a:rPr lang="id-ID" sz="1400" dirty="0">
                <a:solidFill>
                  <a:srgbClr val="002060"/>
                </a:solidFill>
                <a:latin typeface="Cambria" panose="02040503050406030204" pitchFamily="18" charset="0"/>
              </a:rPr>
              <a:t>	- Mencatat yang menghasilkan catatan lapangan, dengan hal itu diberi kode agar sumber datanya tetap ditelusuri; </a:t>
            </a:r>
          </a:p>
          <a:p>
            <a:r>
              <a:rPr lang="id-ID" sz="1400" dirty="0">
                <a:solidFill>
                  <a:srgbClr val="002060"/>
                </a:solidFill>
                <a:latin typeface="Cambria" panose="02040503050406030204" pitchFamily="18" charset="0"/>
              </a:rPr>
              <a:t>	- Mengumpulkan, memilah-milah, dan membuat indeksnya; </a:t>
            </a:r>
          </a:p>
          <a:p>
            <a:r>
              <a:rPr lang="id-ID" sz="1400" dirty="0">
                <a:solidFill>
                  <a:srgbClr val="002060"/>
                </a:solidFill>
                <a:latin typeface="Cambria" panose="02040503050406030204" pitchFamily="18" charset="0"/>
              </a:rPr>
              <a:t>	-Membuat kategori data agar mempunyai makna. </a:t>
            </a:r>
          </a:p>
          <a:p>
            <a:endParaRPr lang="id-ID" sz="1400" dirty="0">
              <a:solidFill>
                <a:srgbClr val="002060"/>
              </a:solidFill>
              <a:latin typeface="Cambria" panose="02040503050406030204" pitchFamily="18" charset="0"/>
            </a:endParaRPr>
          </a:p>
          <a:p>
            <a:pPr marL="285750" indent="-285750">
              <a:buFont typeface="Wingdings" panose="05000000000000000000" pitchFamily="2" charset="2"/>
              <a:buChar char="Ø"/>
            </a:pPr>
            <a:r>
              <a:rPr lang="id-ID" sz="1400" dirty="0">
                <a:solidFill>
                  <a:srgbClr val="002060"/>
                </a:solidFill>
                <a:latin typeface="Cambria" panose="02040503050406030204" pitchFamily="18" charset="0"/>
              </a:rPr>
              <a:t>Menurut </a:t>
            </a:r>
            <a:r>
              <a:rPr lang="id-ID" sz="1400" b="1" dirty="0">
                <a:solidFill>
                  <a:srgbClr val="002060"/>
                </a:solidFill>
                <a:latin typeface="Cambria" panose="02040503050406030204" pitchFamily="18" charset="0"/>
              </a:rPr>
              <a:t>Janice MacDurry </a:t>
            </a:r>
            <a:r>
              <a:rPr lang="id-ID" sz="1400" dirty="0">
                <a:solidFill>
                  <a:srgbClr val="002060"/>
                </a:solidFill>
                <a:latin typeface="Cambria" panose="02040503050406030204" pitchFamily="18" charset="0"/>
              </a:rPr>
              <a:t>(</a:t>
            </a:r>
            <a:r>
              <a:rPr lang="id-ID" sz="1400" b="1" dirty="0">
                <a:solidFill>
                  <a:srgbClr val="002060"/>
                </a:solidFill>
                <a:latin typeface="Cambria" panose="02040503050406030204" pitchFamily="18" charset="0"/>
              </a:rPr>
              <a:t>Collaborative Group Analysis of Data, 1999</a:t>
            </a:r>
            <a:r>
              <a:rPr lang="id-ID" sz="1400" dirty="0">
                <a:solidFill>
                  <a:srgbClr val="002060"/>
                </a:solidFill>
                <a:latin typeface="Cambria" panose="02040503050406030204" pitchFamily="18" charset="0"/>
              </a:rPr>
              <a:t>), tahapan analisis data kualitatif adalah: </a:t>
            </a:r>
          </a:p>
          <a:p>
            <a:r>
              <a:rPr lang="id-ID" sz="1400" dirty="0">
                <a:solidFill>
                  <a:srgbClr val="002060"/>
                </a:solidFill>
                <a:latin typeface="Cambria" panose="02040503050406030204" pitchFamily="18" charset="0"/>
              </a:rPr>
              <a:t>	1) Membaca/ mempelajari data, menandai kata-kata kunci yang ada dalam data; </a:t>
            </a:r>
          </a:p>
          <a:p>
            <a:r>
              <a:rPr lang="id-ID" sz="1400" dirty="0">
                <a:solidFill>
                  <a:srgbClr val="002060"/>
                </a:solidFill>
                <a:latin typeface="Cambria" panose="02040503050406030204" pitchFamily="18" charset="0"/>
              </a:rPr>
              <a:t>	2) Mempelajari kata-kata kunci itu, berupaya menemukan tema-tema yang berasal dari data </a:t>
            </a:r>
          </a:p>
          <a:p>
            <a:r>
              <a:rPr lang="id-ID" sz="1400" dirty="0">
                <a:solidFill>
                  <a:srgbClr val="002060"/>
                </a:solidFill>
                <a:latin typeface="Cambria" panose="02040503050406030204" pitchFamily="18" charset="0"/>
              </a:rPr>
              <a:t>	3) Merumuskan ‘model’ yang ditemukan </a:t>
            </a:r>
          </a:p>
          <a:p>
            <a:r>
              <a:rPr lang="id-ID" sz="1400" dirty="0">
                <a:solidFill>
                  <a:srgbClr val="002060"/>
                </a:solidFill>
                <a:latin typeface="Cambria" panose="02040503050406030204" pitchFamily="18" charset="0"/>
              </a:rPr>
              <a:t>	</a:t>
            </a:r>
            <a:r>
              <a:rPr lang="nn-NO" sz="1400" dirty="0">
                <a:solidFill>
                  <a:srgbClr val="002060"/>
                </a:solidFill>
                <a:latin typeface="Cambria" panose="02040503050406030204" pitchFamily="18" charset="0"/>
              </a:rPr>
              <a:t>4) Koding yang telah dilakukan </a:t>
            </a:r>
            <a:endParaRPr lang="id-ID" sz="1400" kern="0" dirty="0">
              <a:solidFill>
                <a:srgbClr val="002060"/>
              </a:solidFill>
              <a:latin typeface="Cambria" panose="02040503050406030204" pitchFamily="18" charset="0"/>
              <a:cs typeface="Arial"/>
              <a:sym typeface="Arial"/>
            </a:endParaRPr>
          </a:p>
        </p:txBody>
      </p:sp>
      <p:graphicFrame>
        <p:nvGraphicFramePr>
          <p:cNvPr id="7" name="Diagram 6"/>
          <p:cNvGraphicFramePr/>
          <p:nvPr>
            <p:extLst>
              <p:ext uri="{D42A27DB-BD31-4B8C-83A1-F6EECF244321}">
                <p14:modId xmlns:p14="http://schemas.microsoft.com/office/powerpoint/2010/main" val="4225208725"/>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1115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id-ID" sz="3200" dirty="0">
                <a:latin typeface="Comic Sans MS" panose="030F0702030302020204" pitchFamily="66" charset="0"/>
              </a:rPr>
              <a:t>Jangka Waktu Penelitian Kualitatif</a:t>
            </a:r>
          </a:p>
        </p:txBody>
      </p:sp>
      <p:graphicFrame>
        <p:nvGraphicFramePr>
          <p:cNvPr id="6" name="Diagram 5"/>
          <p:cNvGraphicFramePr/>
          <p:nvPr>
            <p:extLst>
              <p:ext uri="{D42A27DB-BD31-4B8C-83A1-F6EECF244321}">
                <p14:modId xmlns:p14="http://schemas.microsoft.com/office/powerpoint/2010/main" val="1496363715"/>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xmlns="" id="{61DEE753-5835-4F59-9308-87C49437C548}"/>
              </a:ext>
            </a:extLst>
          </p:cNvPr>
          <p:cNvSpPr/>
          <p:nvPr/>
        </p:nvSpPr>
        <p:spPr>
          <a:xfrm>
            <a:off x="290484" y="2180862"/>
            <a:ext cx="11856640" cy="3046603"/>
          </a:xfrm>
          <a:prstGeom prst="rect">
            <a:avLst/>
          </a:prstGeom>
        </p:spPr>
        <p:txBody>
          <a:bodyPr wrap="square">
            <a:spAutoFit/>
          </a:bodyPr>
          <a:lstStyle/>
          <a:p>
            <a:pPr algn="just" latinLnBrk="0">
              <a:lnSpc>
                <a:spcPct val="150000"/>
              </a:lnSpc>
            </a:pPr>
            <a:r>
              <a:rPr lang="id-ID" sz="2133" kern="0" dirty="0">
                <a:solidFill>
                  <a:srgbClr val="000000"/>
                </a:solidFill>
                <a:latin typeface="Cambria" panose="02040503050406030204" pitchFamily="18" charset="0"/>
                <a:cs typeface="Arial"/>
                <a:sym typeface="Arial"/>
              </a:rPr>
              <a:t>Pada umumnya jangka waktu penelitian kualitatif </a:t>
            </a:r>
            <a:r>
              <a:rPr lang="id-ID" sz="2133" b="1" kern="0" dirty="0">
                <a:solidFill>
                  <a:srgbClr val="0070C0"/>
                </a:solidFill>
                <a:latin typeface="Cambria" panose="02040503050406030204" pitchFamily="18" charset="0"/>
                <a:cs typeface="Arial"/>
                <a:sym typeface="Arial"/>
              </a:rPr>
              <a:t>cukup lama</a:t>
            </a:r>
            <a:r>
              <a:rPr lang="id-ID" sz="2133" kern="0" dirty="0">
                <a:solidFill>
                  <a:srgbClr val="000000"/>
                </a:solidFill>
                <a:latin typeface="Cambria" panose="02040503050406030204" pitchFamily="18" charset="0"/>
                <a:cs typeface="Arial"/>
                <a:sym typeface="Arial"/>
              </a:rPr>
              <a:t>, karena tujuan penelitian kualitatif adalah </a:t>
            </a:r>
            <a:r>
              <a:rPr lang="id-ID" sz="2133" b="1" kern="0" dirty="0">
                <a:solidFill>
                  <a:srgbClr val="0070C0"/>
                </a:solidFill>
                <a:latin typeface="Cambria" panose="02040503050406030204" pitchFamily="18" charset="0"/>
                <a:cs typeface="Arial"/>
                <a:sym typeface="Arial"/>
              </a:rPr>
              <a:t>bersifat penemuan</a:t>
            </a:r>
            <a:r>
              <a:rPr lang="id-ID" sz="2133" kern="0" dirty="0">
                <a:solidFill>
                  <a:srgbClr val="000000"/>
                </a:solidFill>
                <a:latin typeface="Cambria" panose="02040503050406030204" pitchFamily="18" charset="0"/>
                <a:cs typeface="Arial"/>
                <a:sym typeface="Arial"/>
              </a:rPr>
              <a:t>.  Dalam hal ini Susan Stainback menyatakan bahwa “ tidak ada cara yang mudah untuk menentukan berapa lama penelitian kualitatif dilaksanakan. Pada umumnya penelitian dilaksanakan dalam tahunan. Tetapi </a:t>
            </a:r>
            <a:r>
              <a:rPr lang="id-ID" sz="2133" b="1" kern="0" dirty="0">
                <a:solidFill>
                  <a:srgbClr val="0070C0"/>
                </a:solidFill>
                <a:latin typeface="Cambria" panose="02040503050406030204" pitchFamily="18" charset="0"/>
                <a:cs typeface="Arial"/>
                <a:sym typeface="Arial"/>
              </a:rPr>
              <a:t>lamanya penelitian </a:t>
            </a:r>
            <a:r>
              <a:rPr lang="id-ID" sz="2133" kern="0" dirty="0">
                <a:solidFill>
                  <a:srgbClr val="000000"/>
                </a:solidFill>
                <a:latin typeface="Cambria" panose="02040503050406030204" pitchFamily="18" charset="0"/>
                <a:cs typeface="Arial"/>
                <a:sym typeface="Arial"/>
              </a:rPr>
              <a:t>akan tergantung pada </a:t>
            </a:r>
            <a:r>
              <a:rPr lang="id-ID" sz="2133" b="1" kern="0" dirty="0">
                <a:solidFill>
                  <a:srgbClr val="0070C0"/>
                </a:solidFill>
                <a:latin typeface="Cambria" panose="02040503050406030204" pitchFamily="18" charset="0"/>
                <a:cs typeface="Arial"/>
                <a:sym typeface="Arial"/>
              </a:rPr>
              <a:t>keberadaan sumber data, interest, dan tujuan penelitian</a:t>
            </a:r>
            <a:r>
              <a:rPr lang="id-ID" sz="2133" kern="0" dirty="0">
                <a:solidFill>
                  <a:srgbClr val="000000"/>
                </a:solidFill>
                <a:latin typeface="Cambria" panose="02040503050406030204" pitchFamily="18" charset="0"/>
                <a:cs typeface="Arial"/>
                <a:sym typeface="Arial"/>
              </a:rPr>
              <a:t>. Selain itu juga akan tergantung cakupan penelitian dan bagaimana peneliti mengatur waktu yang digunakan dalam setiap hari atau tiap minggu”.</a:t>
            </a:r>
          </a:p>
        </p:txBody>
      </p:sp>
    </p:spTree>
    <p:extLst>
      <p:ext uri="{BB962C8B-B14F-4D97-AF65-F5344CB8AC3E}">
        <p14:creationId xmlns:p14="http://schemas.microsoft.com/office/powerpoint/2010/main" val="1816515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id-ID" sz="4000" dirty="0">
                <a:latin typeface="Comic Sans MS" panose="030F0702030302020204" pitchFamily="66" charset="0"/>
              </a:rPr>
              <a:t>Kompetensi Peneliti Kualitatif</a:t>
            </a:r>
          </a:p>
        </p:txBody>
      </p:sp>
      <p:graphicFrame>
        <p:nvGraphicFramePr>
          <p:cNvPr id="6" name="Diagram 5"/>
          <p:cNvGraphicFramePr/>
          <p:nvPr>
            <p:extLst>
              <p:ext uri="{D42A27DB-BD31-4B8C-83A1-F6EECF244321}">
                <p14:modId xmlns:p14="http://schemas.microsoft.com/office/powerpoint/2010/main" val="276542295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xmlns="" id="{61DEE753-5835-4F59-9308-87C49437C548}"/>
              </a:ext>
            </a:extLst>
          </p:cNvPr>
          <p:cNvSpPr/>
          <p:nvPr/>
        </p:nvSpPr>
        <p:spPr>
          <a:xfrm>
            <a:off x="167680" y="1562674"/>
            <a:ext cx="11856640" cy="4616648"/>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algn="just" latinLnBrk="0">
              <a:lnSpc>
                <a:spcPct val="150000"/>
              </a:lnSpc>
            </a:pPr>
            <a:r>
              <a:rPr lang="id-ID" sz="1600" kern="0" dirty="0">
                <a:solidFill>
                  <a:srgbClr val="000000"/>
                </a:solidFill>
                <a:latin typeface="Cambria" panose="02040503050406030204" pitchFamily="18" charset="0"/>
                <a:cs typeface="Arial"/>
                <a:sym typeface="Arial"/>
              </a:rPr>
              <a:t>Berikut ini dikemukakan kompetensi yang perlu dimiliki oleh peneliti yaitu:</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Memiliki wawasan yang luas dan mendalam tentang bidang yang akan diteliti</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menciptakan </a:t>
            </a:r>
            <a:r>
              <a:rPr lang="id-ID" sz="1600" i="1" kern="0" dirty="0">
                <a:solidFill>
                  <a:srgbClr val="000000"/>
                </a:solidFill>
                <a:latin typeface="Cambria" panose="02040503050406030204" pitchFamily="18" charset="0"/>
                <a:cs typeface="Arial"/>
                <a:sym typeface="Arial"/>
              </a:rPr>
              <a:t>rapport</a:t>
            </a:r>
            <a:r>
              <a:rPr lang="id-ID" sz="1600" kern="0" dirty="0">
                <a:solidFill>
                  <a:srgbClr val="000000"/>
                </a:solidFill>
                <a:latin typeface="Cambria" panose="02040503050406030204" pitchFamily="18" charset="0"/>
                <a:cs typeface="Arial"/>
                <a:sym typeface="Arial"/>
              </a:rPr>
              <a:t> kepada setiap orang yang ada pada konteks sosial yang akan diteliti. Menciptakan </a:t>
            </a:r>
            <a:r>
              <a:rPr lang="id-ID" sz="1600" i="1" kern="0" dirty="0">
                <a:solidFill>
                  <a:srgbClr val="000000"/>
                </a:solidFill>
                <a:latin typeface="Cambria" panose="02040503050406030204" pitchFamily="18" charset="0"/>
                <a:cs typeface="Arial"/>
                <a:sym typeface="Arial"/>
              </a:rPr>
              <a:t>rapport</a:t>
            </a:r>
            <a:r>
              <a:rPr lang="id-ID" sz="1600" kern="0" dirty="0">
                <a:solidFill>
                  <a:srgbClr val="000000"/>
                </a:solidFill>
                <a:latin typeface="Cambria" panose="02040503050406030204" pitchFamily="18" charset="0"/>
                <a:cs typeface="Arial"/>
                <a:sym typeface="Arial"/>
              </a:rPr>
              <a:t> berarti mampu membangun hubungan yang akrab dengan setiap orang yang ada pada konteks sosial</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Memiliki kepekaan untuk melihat setiap gejala yang ada pada obyek penelitian (konteks sosial)</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menggali sumber data dengan observasi partisipan, dan wawancara mendalam secara tiangulasi serta sumber-sumber lain.</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menganalisis data kualitatif secara induktif berkesinambungan mulai dari analisis deskripsi, domain, komponensial, dan tema kultural atau budaya</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menguju kredibilitas, dependabilitas, konfirmabilitas dan transferabilitas hasil penelitian</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menghasilkan temuan pengetahuan, hipotesi atau ilmu baru</a:t>
            </a:r>
          </a:p>
          <a:p>
            <a:pPr marL="457189" indent="-457189" algn="just">
              <a:lnSpc>
                <a:spcPct val="150000"/>
              </a:lnSpc>
              <a:buFont typeface="+mj-lt"/>
              <a:buAutoNum type="arabicPeriod"/>
            </a:pPr>
            <a:r>
              <a:rPr lang="id-ID" sz="1600" kern="0" dirty="0">
                <a:solidFill>
                  <a:srgbClr val="000000"/>
                </a:solidFill>
                <a:latin typeface="Cambria" panose="02040503050406030204" pitchFamily="18" charset="0"/>
                <a:cs typeface="Arial"/>
                <a:sym typeface="Arial"/>
              </a:rPr>
              <a:t>Mampu membuat laporan secara sistematis, jelas, lengkap dan rinci</a:t>
            </a:r>
          </a:p>
        </p:txBody>
      </p:sp>
    </p:spTree>
    <p:extLst>
      <p:ext uri="{BB962C8B-B14F-4D97-AF65-F5344CB8AC3E}">
        <p14:creationId xmlns:p14="http://schemas.microsoft.com/office/powerpoint/2010/main" val="1787541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lvl="0" algn="ctr"/>
            <a:r>
              <a:rPr lang="id-ID" sz="3200" dirty="0">
                <a:latin typeface="Comic Sans MS" panose="030F0702030302020204" pitchFamily="66" charset="0"/>
              </a:rPr>
              <a:t>Apakah metode kualitatif dan kuantitatif dapat digabungkan</a:t>
            </a:r>
            <a:r>
              <a:rPr lang="en-US" sz="3200" dirty="0"/>
              <a:t>?</a:t>
            </a:r>
            <a:endParaRPr lang="id-ID" sz="3200" dirty="0">
              <a:latin typeface="Comic Sans MS" panose="030F0702030302020204" pitchFamily="66" charset="0"/>
            </a:endParaRPr>
          </a:p>
        </p:txBody>
      </p:sp>
      <p:graphicFrame>
        <p:nvGraphicFramePr>
          <p:cNvPr id="6" name="Diagram 5"/>
          <p:cNvGraphicFramePr/>
          <p:nvPr>
            <p:extLst>
              <p:ext uri="{D42A27DB-BD31-4B8C-83A1-F6EECF244321}">
                <p14:modId xmlns:p14="http://schemas.microsoft.com/office/powerpoint/2010/main" val="4055854455"/>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xmlns="" id="{61DEE753-5835-4F59-9308-87C49437C548}"/>
              </a:ext>
            </a:extLst>
          </p:cNvPr>
          <p:cNvSpPr/>
          <p:nvPr/>
        </p:nvSpPr>
        <p:spPr>
          <a:xfrm>
            <a:off x="167680" y="1369492"/>
            <a:ext cx="11856640" cy="5546198"/>
          </a:xfrm>
          <a:prstGeom prst="rect">
            <a:avLst/>
          </a:prstGeom>
        </p:spPr>
        <p:txBody>
          <a:bodyPr wrap="square">
            <a:spAutoFit/>
          </a:bodyPr>
          <a:lstStyle/>
          <a:p>
            <a:pPr algn="just" latinLnBrk="0">
              <a:lnSpc>
                <a:spcPct val="150000"/>
              </a:lnSpc>
            </a:pPr>
            <a:r>
              <a:rPr lang="id-ID" sz="1400" kern="0" dirty="0">
                <a:solidFill>
                  <a:srgbClr val="000000"/>
                </a:solidFill>
                <a:latin typeface="Cambria" panose="02040503050406030204" pitchFamily="18" charset="0"/>
                <a:cs typeface="Arial"/>
                <a:sym typeface="Arial"/>
              </a:rPr>
              <a:t>Menurut Prof. Dr. Sugiono, metode kualitatif dan kuantitatif dapat digunakan bersama-sama tetapi dengan catatan sebagai berikut:</a:t>
            </a:r>
          </a:p>
          <a:p>
            <a:pPr marL="457200" indent="-457200" algn="just" latinLnBrk="0">
              <a:lnSpc>
                <a:spcPct val="150000"/>
              </a:lnSpc>
              <a:buFont typeface="+mj-lt"/>
              <a:buAutoNum type="arabicPeriod"/>
            </a:pPr>
            <a:r>
              <a:rPr lang="id-ID" sz="1400" kern="0" dirty="0">
                <a:solidFill>
                  <a:srgbClr val="000000"/>
                </a:solidFill>
                <a:latin typeface="Cambria" panose="02040503050406030204" pitchFamily="18" charset="0"/>
                <a:cs typeface="Arial"/>
                <a:sym typeface="Arial"/>
              </a:rPr>
              <a:t>Dapat digunakan bersama untuk meneliti pada obyek yang sama, tetapi tujuan yang berbeda. Metode kualitatif digunakan untuk menemukan hipotesis, sedangkan metode kuantitatif digunakan untuk menguji hipotesis.</a:t>
            </a:r>
          </a:p>
          <a:p>
            <a:pPr marL="457200" indent="-457200" algn="just" latinLnBrk="0">
              <a:lnSpc>
                <a:spcPct val="150000"/>
              </a:lnSpc>
              <a:buFont typeface="+mj-lt"/>
              <a:buAutoNum type="arabicPeriod"/>
            </a:pPr>
            <a:r>
              <a:rPr lang="id-ID" sz="1400" kern="0" dirty="0">
                <a:solidFill>
                  <a:srgbClr val="000000"/>
                </a:solidFill>
                <a:latin typeface="Cambria" panose="02040503050406030204" pitchFamily="18" charset="0"/>
                <a:cs typeface="Arial"/>
                <a:sym typeface="Arial"/>
              </a:rPr>
              <a:t>Digunakan secara bergantian. Pada tahap pertaman menggunakan metode kualitatif, sehingga ditemukan hipotesis. Selanjutnya hipotesis tersebut diuji dengan metode kuantitatif.</a:t>
            </a:r>
          </a:p>
          <a:p>
            <a:pPr marL="457200" indent="-457200" algn="just" latinLnBrk="0">
              <a:lnSpc>
                <a:spcPct val="150000"/>
              </a:lnSpc>
              <a:buFont typeface="+mj-lt"/>
              <a:buAutoNum type="arabicPeriod"/>
            </a:pPr>
            <a:r>
              <a:rPr lang="id-ID" sz="1400" kern="0" dirty="0">
                <a:solidFill>
                  <a:srgbClr val="000000"/>
                </a:solidFill>
                <a:latin typeface="Cambria" panose="02040503050406030204" pitchFamily="18" charset="0"/>
                <a:cs typeface="Arial"/>
                <a:sym typeface="Arial"/>
              </a:rPr>
              <a:t>Metode penelitian tidak dapat digabungkan karena paradigmanya berbeda. Tetapi dalam penelitian kuantitatif dapat menggabungkan penggunaan teknik pengumpulan data (bukan metodenya), sepertinya penggunaan triangulasi dalam penelitian kualitatif. Dalam penelitian kuantitatif misalnya, teknik pengumpulam data yang utama misalnya menggunakan kuesioner, data yang diperoleh adalah data kuantitatif. Selanjutnya untuk memperkuat dan mengecek validitas data hasil kuesioner tersebut, maka dapat dilengkapi dengan observasi atau wawancara kepada responden yang telah memberikan angket tersebut atau orang lain yang memahami terhadap masalah yang diteliti. Bila data antara kuesioner dan wawancara tidak sama, maka dilacak terus sampai ditemukan kebenarannya data tersebut. Bila sudah demikian maka proses pengumpulan data seperti triangulasi dalam penelitian kualitatif .</a:t>
            </a:r>
          </a:p>
          <a:p>
            <a:pPr marL="457200" indent="-457200" algn="just" latinLnBrk="0">
              <a:lnSpc>
                <a:spcPct val="150000"/>
              </a:lnSpc>
              <a:buFont typeface="+mj-lt"/>
              <a:buAutoNum type="arabicPeriod"/>
            </a:pPr>
            <a:r>
              <a:rPr lang="id-ID" sz="1400" kern="0" dirty="0">
                <a:solidFill>
                  <a:srgbClr val="000000"/>
                </a:solidFill>
                <a:latin typeface="Cambria" panose="02040503050406030204" pitchFamily="18" charset="0"/>
                <a:cs typeface="Arial"/>
                <a:sym typeface="Arial"/>
              </a:rPr>
              <a:t>Dapat menggunakan metode terebut secara bersamaan, asal kedua metode tersebut telah difahami dengan jelas, dan seseorang telah berpengalaman luas dalam melakukan penelitian. Bagi peneliti baru sebaiknya tidak berfikir untuk menggunakan metode tersebut dengan cara menggabungkan.</a:t>
            </a:r>
          </a:p>
          <a:p>
            <a:pPr algn="just" latinLnBrk="0">
              <a:lnSpc>
                <a:spcPct val="150000"/>
              </a:lnSpc>
            </a:pPr>
            <a:endParaRPr lang="id-ID" sz="1400" kern="0" dirty="0">
              <a:solidFill>
                <a:srgbClr val="000000"/>
              </a:solidFill>
              <a:latin typeface="Cambria" panose="02040503050406030204" pitchFamily="18" charset="0"/>
              <a:cs typeface="Arial"/>
              <a:sym typeface="Arial"/>
            </a:endParaRPr>
          </a:p>
          <a:p>
            <a:pPr algn="just" latinLnBrk="0">
              <a:lnSpc>
                <a:spcPct val="150000"/>
              </a:lnSpc>
            </a:pPr>
            <a:endParaRPr lang="id-ID" sz="1400" kern="0" dirty="0">
              <a:solidFill>
                <a:srgbClr val="000000"/>
              </a:solidFill>
              <a:latin typeface="Cambria" panose="02040503050406030204" pitchFamily="18" charset="0"/>
              <a:cs typeface="Arial"/>
              <a:sym typeface="Arial"/>
            </a:endParaRPr>
          </a:p>
        </p:txBody>
      </p:sp>
    </p:spTree>
    <p:extLst>
      <p:ext uri="{BB962C8B-B14F-4D97-AF65-F5344CB8AC3E}">
        <p14:creationId xmlns:p14="http://schemas.microsoft.com/office/powerpoint/2010/main" val="2757181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sz="3200" dirty="0">
                <a:latin typeface="Comic Sans MS" panose="030F0702030302020204" pitchFamily="66" charset="0"/>
              </a:rPr>
              <a:t>Penelitian Kualitatif dan PWK</a:t>
            </a:r>
            <a:br>
              <a:rPr lang="id-ID" sz="3200" dirty="0">
                <a:latin typeface="Comic Sans MS" panose="030F0702030302020204" pitchFamily="66" charset="0"/>
              </a:rPr>
            </a:br>
            <a:r>
              <a:rPr lang="id-ID" sz="3200" dirty="0">
                <a:latin typeface="Comic Sans MS" panose="030F0702030302020204" pitchFamily="66" charset="0"/>
              </a:rPr>
              <a:t>Mengapaa penelitian kualitatif digunakan dalam PWK</a:t>
            </a:r>
            <a:r>
              <a:rPr lang="en-US" sz="3200" dirty="0">
                <a:latin typeface="Comic Sans MS" panose="030F0702030302020204" pitchFamily="66" charset="0"/>
              </a:rPr>
              <a:t>?</a:t>
            </a:r>
            <a:endParaRPr lang="id-ID" sz="3200" dirty="0">
              <a:latin typeface="Comic Sans MS" panose="030F0702030302020204" pitchFamily="66" charset="0"/>
            </a:endParaRPr>
          </a:p>
        </p:txBody>
      </p:sp>
      <p:sp>
        <p:nvSpPr>
          <p:cNvPr id="5" name="TextBox 4"/>
          <p:cNvSpPr txBox="1"/>
          <p:nvPr/>
        </p:nvSpPr>
        <p:spPr>
          <a:xfrm>
            <a:off x="0" y="1365856"/>
            <a:ext cx="5856375" cy="830997"/>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id-ID" sz="1600" dirty="0">
                <a:solidFill>
                  <a:schemeClr val="tx1"/>
                </a:solidFill>
                <a:latin typeface="Cambria" panose="02040503050406030204" pitchFamily="18" charset="0"/>
              </a:rPr>
              <a:t>Perencanaan wilayah dan kota bukan hanya merencanakan fisik wilayah atau ekonomi tetapi juga terkait dengan kondisi sosial yang telah dan sedang terjadi</a:t>
            </a:r>
          </a:p>
        </p:txBody>
      </p:sp>
      <p:sp>
        <p:nvSpPr>
          <p:cNvPr id="6" name="Oval 5"/>
          <p:cNvSpPr/>
          <p:nvPr/>
        </p:nvSpPr>
        <p:spPr>
          <a:xfrm>
            <a:off x="1759930" y="4949687"/>
            <a:ext cx="2420944" cy="1908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b="1" dirty="0">
                <a:solidFill>
                  <a:schemeClr val="tx1"/>
                </a:solidFill>
                <a:latin typeface="Cambria" panose="02040503050406030204" pitchFamily="18" charset="0"/>
              </a:rPr>
              <a:t>Apa alasan planner untuk menggunakan metode kualitatif dalam pengumpulan informasi</a:t>
            </a:r>
          </a:p>
        </p:txBody>
      </p:sp>
      <p:sp>
        <p:nvSpPr>
          <p:cNvPr id="9" name="TextBox 8"/>
          <p:cNvSpPr txBox="1"/>
          <p:nvPr/>
        </p:nvSpPr>
        <p:spPr>
          <a:xfrm>
            <a:off x="61074" y="3361270"/>
            <a:ext cx="1868557" cy="1384995"/>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id-ID" sz="1200" b="1" dirty="0">
                <a:solidFill>
                  <a:schemeClr val="tx1"/>
                </a:solidFill>
                <a:latin typeface="Cambria" panose="02040503050406030204" pitchFamily="18" charset="0"/>
              </a:rPr>
              <a:t>Waktu </a:t>
            </a:r>
          </a:p>
          <a:p>
            <a:pPr algn="ctr"/>
            <a:r>
              <a:rPr lang="id-ID" sz="1200" dirty="0">
                <a:solidFill>
                  <a:schemeClr val="tx1"/>
                </a:solidFill>
                <a:latin typeface="Cambria" panose="02040503050406030204" pitchFamily="18" charset="0"/>
              </a:rPr>
              <a:t>(kurangnya waktu dalam mengidentifikasi masalah-rekomendasi kebijakan perencanaan sangat cepat -&gt; metode kualitatif</a:t>
            </a:r>
          </a:p>
        </p:txBody>
      </p:sp>
      <p:sp>
        <p:nvSpPr>
          <p:cNvPr id="10" name="TextBox 9"/>
          <p:cNvSpPr txBox="1"/>
          <p:nvPr/>
        </p:nvSpPr>
        <p:spPr>
          <a:xfrm>
            <a:off x="2015026" y="2322873"/>
            <a:ext cx="1910753"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id-ID" sz="1200" b="1" dirty="0">
                <a:solidFill>
                  <a:schemeClr val="tx1"/>
                </a:solidFill>
                <a:latin typeface="Cambria" panose="02040503050406030204" pitchFamily="18" charset="0"/>
              </a:rPr>
              <a:t>Kelengkapan Data</a:t>
            </a:r>
          </a:p>
          <a:p>
            <a:pPr algn="ctr"/>
            <a:r>
              <a:rPr lang="id-ID" sz="1200" dirty="0">
                <a:solidFill>
                  <a:schemeClr val="tx1"/>
                </a:solidFill>
                <a:latin typeface="Cambria" panose="02040503050406030204" pitchFamily="18" charset="0"/>
              </a:rPr>
              <a:t>(Terkadang data kuantitatif jarang dan sudah tidak </a:t>
            </a:r>
            <a:r>
              <a:rPr lang="id-ID" sz="1200" i="1" dirty="0">
                <a:solidFill>
                  <a:schemeClr val="tx1"/>
                </a:solidFill>
                <a:latin typeface="Cambria" panose="02040503050406030204" pitchFamily="18" charset="0"/>
              </a:rPr>
              <a:t>up to date</a:t>
            </a:r>
            <a:r>
              <a:rPr lang="id-ID" sz="1200" dirty="0">
                <a:solidFill>
                  <a:schemeClr val="tx1"/>
                </a:solidFill>
                <a:latin typeface="Cambria" panose="02040503050406030204" pitchFamily="18" charset="0"/>
              </a:rPr>
              <a:t> -&gt;</a:t>
            </a:r>
            <a:r>
              <a:rPr lang="id-ID" sz="1200" i="1" dirty="0">
                <a:solidFill>
                  <a:schemeClr val="tx1"/>
                </a:solidFill>
                <a:latin typeface="Cambria" panose="02040503050406030204" pitchFamily="18" charset="0"/>
              </a:rPr>
              <a:t> case study</a:t>
            </a:r>
            <a:r>
              <a:rPr lang="id-ID" sz="1200" dirty="0">
                <a:solidFill>
                  <a:schemeClr val="tx1"/>
                </a:solidFill>
                <a:latin typeface="Cambria" panose="02040503050406030204" pitchFamily="18" charset="0"/>
              </a:rPr>
              <a:t> &amp; observasi dibutuhkan)</a:t>
            </a:r>
          </a:p>
        </p:txBody>
      </p:sp>
      <p:sp>
        <p:nvSpPr>
          <p:cNvPr id="11" name="TextBox 10"/>
          <p:cNvSpPr txBox="1"/>
          <p:nvPr/>
        </p:nvSpPr>
        <p:spPr>
          <a:xfrm>
            <a:off x="4010136" y="3245528"/>
            <a:ext cx="1846239" cy="1015663"/>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id-ID" sz="1200" b="1" dirty="0">
                <a:solidFill>
                  <a:schemeClr val="tx1"/>
                </a:solidFill>
                <a:latin typeface="Cambria" panose="02040503050406030204" pitchFamily="18" charset="0"/>
              </a:rPr>
              <a:t>Subjektivitas</a:t>
            </a:r>
          </a:p>
          <a:p>
            <a:pPr algn="ctr"/>
            <a:r>
              <a:rPr lang="id-ID" sz="1200" dirty="0">
                <a:solidFill>
                  <a:schemeClr val="tx1"/>
                </a:solidFill>
                <a:latin typeface="Cambria" panose="02040503050406030204" pitchFamily="18" charset="0"/>
              </a:rPr>
              <a:t>(Manusia atau masyarakt sebagai subjek yang terlibat dalam pengambilan keputusan)</a:t>
            </a:r>
          </a:p>
        </p:txBody>
      </p:sp>
      <p:sp>
        <p:nvSpPr>
          <p:cNvPr id="12" name="Oval 11"/>
          <p:cNvSpPr/>
          <p:nvPr/>
        </p:nvSpPr>
        <p:spPr>
          <a:xfrm>
            <a:off x="7738886" y="3546185"/>
            <a:ext cx="2420944" cy="19083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200" b="1" dirty="0">
                <a:solidFill>
                  <a:schemeClr val="tx1"/>
                </a:solidFill>
                <a:latin typeface="Cambria" panose="02040503050406030204" pitchFamily="18" charset="0"/>
              </a:rPr>
              <a:t>Kategori Metoda Kualitatif Dalam PWK Berdasarkan Karakteristik Aktifitas</a:t>
            </a:r>
          </a:p>
        </p:txBody>
      </p:sp>
      <p:sp>
        <p:nvSpPr>
          <p:cNvPr id="13" name="TextBox 12"/>
          <p:cNvSpPr txBox="1"/>
          <p:nvPr/>
        </p:nvSpPr>
        <p:spPr>
          <a:xfrm>
            <a:off x="6334563" y="2287108"/>
            <a:ext cx="1499153" cy="1015663"/>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id-ID" sz="1200" b="1" dirty="0">
                <a:solidFill>
                  <a:schemeClr val="tx1"/>
                </a:solidFill>
                <a:latin typeface="Cambria" panose="02040503050406030204" pitchFamily="18" charset="0"/>
              </a:rPr>
              <a:t>Study Of Built Form</a:t>
            </a:r>
          </a:p>
          <a:p>
            <a:pPr algn="ctr"/>
            <a:r>
              <a:rPr lang="id-ID" sz="1200" dirty="0">
                <a:solidFill>
                  <a:schemeClr val="tx1"/>
                </a:solidFill>
                <a:latin typeface="Cambria" panose="02040503050406030204" pitchFamily="18" charset="0"/>
              </a:rPr>
              <a:t>Dampak dari adanya intervensi pembangunan fisik</a:t>
            </a:r>
          </a:p>
        </p:txBody>
      </p:sp>
      <p:sp>
        <p:nvSpPr>
          <p:cNvPr id="15" name="TextBox 14"/>
          <p:cNvSpPr txBox="1"/>
          <p:nvPr/>
        </p:nvSpPr>
        <p:spPr>
          <a:xfrm>
            <a:off x="8082419" y="1365856"/>
            <a:ext cx="1733877" cy="83099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id-ID" sz="1200" b="1" dirty="0">
                <a:solidFill>
                  <a:schemeClr val="tx1"/>
                </a:solidFill>
                <a:latin typeface="Cambria" panose="02040503050406030204" pitchFamily="18" charset="0"/>
              </a:rPr>
              <a:t>Study of Human Interaction </a:t>
            </a:r>
          </a:p>
          <a:p>
            <a:pPr algn="ctr"/>
            <a:r>
              <a:rPr lang="id-ID" sz="1200" dirty="0">
                <a:solidFill>
                  <a:schemeClr val="tx1"/>
                </a:solidFill>
                <a:latin typeface="Cambria" panose="02040503050406030204" pitchFamily="18" charset="0"/>
              </a:rPr>
              <a:t>(wawancara untuk memahami isu penting)</a:t>
            </a:r>
          </a:p>
        </p:txBody>
      </p:sp>
      <p:sp>
        <p:nvSpPr>
          <p:cNvPr id="16" name="TextBox 15"/>
          <p:cNvSpPr txBox="1"/>
          <p:nvPr/>
        </p:nvSpPr>
        <p:spPr>
          <a:xfrm>
            <a:off x="10227098" y="1365856"/>
            <a:ext cx="1733246" cy="2123658"/>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id-ID" sz="1200" b="1" i="1" dirty="0">
                <a:solidFill>
                  <a:schemeClr val="tx1"/>
                </a:solidFill>
                <a:latin typeface="Cambria" panose="02040503050406030204" pitchFamily="18" charset="0"/>
              </a:rPr>
              <a:t>Study of Planning Process and Organization Structures </a:t>
            </a:r>
          </a:p>
          <a:p>
            <a:pPr algn="ctr"/>
            <a:r>
              <a:rPr lang="id-ID" sz="1200" dirty="0">
                <a:solidFill>
                  <a:schemeClr val="tx1"/>
                </a:solidFill>
                <a:latin typeface="Cambria" panose="02040503050406030204" pitchFamily="18" charset="0"/>
              </a:rPr>
              <a:t>(Metode kualitatif digunakan dalam berbagai aspek proses perencanaan, termasuk partisipasi dalam menentukan tujuan) -&gt; </a:t>
            </a:r>
            <a:r>
              <a:rPr lang="id-ID" sz="1200" i="1" dirty="0">
                <a:solidFill>
                  <a:schemeClr val="tx1"/>
                </a:solidFill>
                <a:latin typeface="Cambria" panose="02040503050406030204" pitchFamily="18" charset="0"/>
              </a:rPr>
              <a:t>Focus Group Discussion)</a:t>
            </a:r>
            <a:endParaRPr lang="id-ID" sz="1200" dirty="0">
              <a:solidFill>
                <a:schemeClr val="tx1"/>
              </a:solidFill>
              <a:latin typeface="Cambria" panose="02040503050406030204" pitchFamily="18" charset="0"/>
            </a:endParaRPr>
          </a:p>
        </p:txBody>
      </p:sp>
      <p:sp>
        <p:nvSpPr>
          <p:cNvPr id="17" name="TextBox 16"/>
          <p:cNvSpPr txBox="1"/>
          <p:nvPr/>
        </p:nvSpPr>
        <p:spPr>
          <a:xfrm>
            <a:off x="5392632" y="5693215"/>
            <a:ext cx="6799368" cy="1077218"/>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id-ID" sz="1600" dirty="0">
                <a:solidFill>
                  <a:schemeClr val="tx1"/>
                </a:solidFill>
                <a:latin typeface="Cambria" panose="02040503050406030204" pitchFamily="18" charset="0"/>
              </a:rPr>
              <a:t>Metode kualitatif yang umum digunakan dalam PWK: </a:t>
            </a:r>
            <a:r>
              <a:rPr lang="id-ID" sz="1600" i="1" dirty="0">
                <a:solidFill>
                  <a:schemeClr val="tx1"/>
                </a:solidFill>
                <a:latin typeface="Cambria" panose="02040503050406030204" pitchFamily="18" charset="0"/>
              </a:rPr>
              <a:t>site rennaissance,</a:t>
            </a:r>
            <a:r>
              <a:rPr lang="id-ID" sz="1600" dirty="0">
                <a:solidFill>
                  <a:schemeClr val="tx1"/>
                </a:solidFill>
                <a:latin typeface="Cambria" panose="02040503050406030204" pitchFamily="18" charset="0"/>
              </a:rPr>
              <a:t> pengamtan terhadap suatu wilayah, menggambarkan keadaan, wawancara lapangan, penelitian kecil</a:t>
            </a:r>
            <a:r>
              <a:rPr lang="en-US" sz="1600" dirty="0">
                <a:solidFill>
                  <a:schemeClr val="tx1"/>
                </a:solidFill>
                <a:latin typeface="Cambria" panose="02040503050406030204" pitchFamily="18" charset="0"/>
              </a:rPr>
              <a:t>/ </a:t>
            </a:r>
            <a:r>
              <a:rPr lang="id-ID" sz="1600" dirty="0">
                <a:solidFill>
                  <a:schemeClr val="tx1"/>
                </a:solidFill>
                <a:latin typeface="Cambria" panose="02040503050406030204" pitchFamily="18" charset="0"/>
              </a:rPr>
              <a:t>studi kasus</a:t>
            </a:r>
            <a:r>
              <a:rPr lang="en-US" sz="1600" dirty="0">
                <a:solidFill>
                  <a:schemeClr val="tx1"/>
                </a:solidFill>
                <a:latin typeface="Cambria" panose="02040503050406030204" pitchFamily="18" charset="0"/>
              </a:rPr>
              <a:t>/</a:t>
            </a:r>
            <a:r>
              <a:rPr lang="id-ID" sz="1600" dirty="0">
                <a:solidFill>
                  <a:schemeClr val="tx1"/>
                </a:solidFill>
                <a:latin typeface="Cambria" panose="02040503050406030204" pitchFamily="18" charset="0"/>
              </a:rPr>
              <a:t>, observasi partisipan, survey opini ahli dan permainan</a:t>
            </a:r>
            <a:r>
              <a:rPr lang="en-US" sz="1600" dirty="0">
                <a:solidFill>
                  <a:schemeClr val="tx1"/>
                </a:solidFill>
                <a:latin typeface="Cambria" panose="02040503050406030204" pitchFamily="18" charset="0"/>
              </a:rPr>
              <a:t>/ </a:t>
            </a:r>
            <a:r>
              <a:rPr lang="id-ID" sz="1600" dirty="0">
                <a:solidFill>
                  <a:schemeClr val="tx1"/>
                </a:solidFill>
                <a:latin typeface="Cambria" panose="02040503050406030204" pitchFamily="18" charset="0"/>
              </a:rPr>
              <a:t> simulasi</a:t>
            </a:r>
            <a:r>
              <a:rPr lang="id-ID" sz="1600" i="1" dirty="0">
                <a:solidFill>
                  <a:schemeClr val="tx1"/>
                </a:solidFill>
                <a:latin typeface="Cambria" panose="02040503050406030204" pitchFamily="18" charset="0"/>
              </a:rPr>
              <a:t> </a:t>
            </a:r>
            <a:endParaRPr lang="id-ID" sz="1600" dirty="0">
              <a:solidFill>
                <a:schemeClr val="tx1"/>
              </a:solidFill>
              <a:latin typeface="Cambria" panose="02040503050406030204" pitchFamily="18" charset="0"/>
            </a:endParaRPr>
          </a:p>
        </p:txBody>
      </p:sp>
      <p:cxnSp>
        <p:nvCxnSpPr>
          <p:cNvPr id="19" name="Straight Arrow Connector 18"/>
          <p:cNvCxnSpPr>
            <a:stCxn id="9" idx="2"/>
            <a:endCxn id="6" idx="2"/>
          </p:cNvCxnSpPr>
          <p:nvPr/>
        </p:nvCxnSpPr>
        <p:spPr>
          <a:xfrm>
            <a:off x="995353" y="4746265"/>
            <a:ext cx="764577" cy="1157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10" idx="2"/>
            <a:endCxn id="6" idx="0"/>
          </p:cNvCxnSpPr>
          <p:nvPr/>
        </p:nvCxnSpPr>
        <p:spPr>
          <a:xfrm flipH="1">
            <a:off x="2970402" y="3523202"/>
            <a:ext cx="1" cy="14264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1" idx="2"/>
            <a:endCxn id="6" idx="6"/>
          </p:cNvCxnSpPr>
          <p:nvPr/>
        </p:nvCxnSpPr>
        <p:spPr>
          <a:xfrm flipH="1">
            <a:off x="4180874" y="4261191"/>
            <a:ext cx="752382" cy="1642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13" idx="2"/>
            <a:endCxn id="12" idx="2"/>
          </p:cNvCxnSpPr>
          <p:nvPr/>
        </p:nvCxnSpPr>
        <p:spPr>
          <a:xfrm>
            <a:off x="7084140" y="3302771"/>
            <a:ext cx="654746" cy="119757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5" idx="2"/>
            <a:endCxn id="12" idx="0"/>
          </p:cNvCxnSpPr>
          <p:nvPr/>
        </p:nvCxnSpPr>
        <p:spPr>
          <a:xfrm>
            <a:off x="8949358" y="2196853"/>
            <a:ext cx="0" cy="13493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6" idx="2"/>
            <a:endCxn id="12" idx="6"/>
          </p:cNvCxnSpPr>
          <p:nvPr/>
        </p:nvCxnSpPr>
        <p:spPr>
          <a:xfrm flipH="1">
            <a:off x="10159830" y="3489514"/>
            <a:ext cx="933891" cy="1010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0" y="6581001"/>
            <a:ext cx="1713481" cy="276999"/>
          </a:xfrm>
          <a:prstGeom prst="rect">
            <a:avLst/>
          </a:prstGeom>
          <a:noFill/>
        </p:spPr>
        <p:txBody>
          <a:bodyPr wrap="none" rtlCol="0">
            <a:spAutoFit/>
          </a:bodyPr>
          <a:lstStyle/>
          <a:p>
            <a:pPr algn="ctr"/>
            <a:r>
              <a:rPr lang="id-ID" sz="1200" i="1" dirty="0"/>
              <a:t>Sumber: Dandekar, 1986</a:t>
            </a:r>
          </a:p>
        </p:txBody>
      </p:sp>
    </p:spTree>
    <p:extLst>
      <p:ext uri="{BB962C8B-B14F-4D97-AF65-F5344CB8AC3E}">
        <p14:creationId xmlns:p14="http://schemas.microsoft.com/office/powerpoint/2010/main" val="500367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altLang="ko-KR" dirty="0" err="1">
                <a:latin typeface="Comic Sans MS" panose="030F0702030302020204" pitchFamily="66" charset="0"/>
              </a:rPr>
              <a:t>Jenis</a:t>
            </a:r>
            <a:r>
              <a:rPr lang="en-US" altLang="ko-KR" dirty="0">
                <a:latin typeface="Comic Sans MS" panose="030F0702030302020204" pitchFamily="66" charset="0"/>
              </a:rPr>
              <a:t> </a:t>
            </a:r>
            <a:r>
              <a:rPr lang="en-US" altLang="ko-KR" dirty="0" err="1">
                <a:latin typeface="Comic Sans MS" panose="030F0702030302020204" pitchFamily="66" charset="0"/>
              </a:rPr>
              <a:t>dan</a:t>
            </a:r>
            <a:r>
              <a:rPr lang="en-US" altLang="ko-KR" dirty="0">
                <a:latin typeface="Comic Sans MS" panose="030F0702030302020204" pitchFamily="66" charset="0"/>
              </a:rPr>
              <a:t> </a:t>
            </a:r>
            <a:r>
              <a:rPr lang="en-US" altLang="ko-KR" dirty="0" err="1">
                <a:latin typeface="Comic Sans MS" panose="030F0702030302020204" pitchFamily="66" charset="0"/>
              </a:rPr>
              <a:t>Tipe</a:t>
            </a:r>
            <a:r>
              <a:rPr lang="en-US" altLang="ko-KR" dirty="0">
                <a:latin typeface="Comic Sans MS" panose="030F0702030302020204" pitchFamily="66" charset="0"/>
              </a:rPr>
              <a:t> </a:t>
            </a:r>
            <a:r>
              <a:rPr lang="en-US" altLang="ko-KR" dirty="0" err="1">
                <a:latin typeface="Comic Sans MS" panose="030F0702030302020204" pitchFamily="66" charset="0"/>
              </a:rPr>
              <a:t>Penelitian</a:t>
            </a:r>
            <a:r>
              <a:rPr lang="en-US" altLang="ko-KR" dirty="0">
                <a:latin typeface="Comic Sans MS" panose="030F0702030302020204" pitchFamily="66" charset="0"/>
              </a:rPr>
              <a:t> </a:t>
            </a:r>
            <a:r>
              <a:rPr lang="en-US" altLang="ko-KR" dirty="0" err="1">
                <a:latin typeface="Comic Sans MS" panose="030F0702030302020204" pitchFamily="66" charset="0"/>
              </a:rPr>
              <a:t>Kualitatif</a:t>
            </a:r>
            <a:endParaRPr lang="ko-KR" altLang="en-US" dirty="0">
              <a:latin typeface="Comic Sans MS" panose="030F0702030302020204" pitchFamily="66" charset="0"/>
            </a:endParaRPr>
          </a:p>
        </p:txBody>
      </p:sp>
      <p:sp>
        <p:nvSpPr>
          <p:cNvPr id="2" name="Content Placeholder 1"/>
          <p:cNvSpPr>
            <a:spLocks noGrp="1"/>
          </p:cNvSpPr>
          <p:nvPr>
            <p:ph idx="1"/>
          </p:nvPr>
        </p:nvSpPr>
        <p:spPr>
          <a:xfrm>
            <a:off x="794667" y="2338779"/>
            <a:ext cx="3200557" cy="614197"/>
          </a:xfrm>
        </p:spPr>
        <p:txBody>
          <a:bodyPr/>
          <a:lstStyle/>
          <a:p>
            <a:pPr lvl="0"/>
            <a:r>
              <a:rPr lang="en-US" altLang="ko-KR" b="1" dirty="0" err="1">
                <a:latin typeface="Cambria" panose="02040503050406030204" pitchFamily="18" charset="0"/>
              </a:rPr>
              <a:t>Secara</a:t>
            </a:r>
            <a:r>
              <a:rPr lang="en-US" altLang="ko-KR" b="1" dirty="0">
                <a:latin typeface="Cambria" panose="02040503050406030204" pitchFamily="18" charset="0"/>
              </a:rPr>
              <a:t> </a:t>
            </a:r>
            <a:r>
              <a:rPr lang="en-US" altLang="ko-KR" b="1" dirty="0" err="1">
                <a:latin typeface="Cambria" panose="02040503050406030204" pitchFamily="18" charset="0"/>
              </a:rPr>
              <a:t>Umum</a:t>
            </a:r>
            <a:endParaRPr lang="en-US" b="1" dirty="0">
              <a:latin typeface="Cambria" panose="02040503050406030204" pitchFamily="18" charset="0"/>
            </a:endParaRPr>
          </a:p>
        </p:txBody>
      </p:sp>
      <p:sp>
        <p:nvSpPr>
          <p:cNvPr id="5" name="Content Placeholder 4"/>
          <p:cNvSpPr>
            <a:spLocks noGrp="1"/>
          </p:cNvSpPr>
          <p:nvPr>
            <p:ph idx="10"/>
          </p:nvPr>
        </p:nvSpPr>
        <p:spPr>
          <a:xfrm>
            <a:off x="527382" y="3028019"/>
            <a:ext cx="5031590" cy="2695557"/>
          </a:xfrm>
        </p:spPr>
        <p:txBody>
          <a:bodyPr>
            <a:normAutofit/>
          </a:bodyPr>
          <a:lstStyle/>
          <a:p>
            <a:r>
              <a:rPr lang="en-US" dirty="0" err="1">
                <a:latin typeface="Cambria" panose="02040503050406030204" pitchFamily="18" charset="0"/>
              </a:rPr>
              <a:t>terdapat</a:t>
            </a:r>
            <a:r>
              <a:rPr lang="en-US" dirty="0">
                <a:latin typeface="Cambria" panose="02040503050406030204" pitchFamily="18" charset="0"/>
              </a:rPr>
              <a:t> 6 </a:t>
            </a:r>
            <a:r>
              <a:rPr lang="en-US" dirty="0" err="1">
                <a:latin typeface="Cambria" panose="02040503050406030204" pitchFamily="18" charset="0"/>
              </a:rPr>
              <a:t>tipe</a:t>
            </a:r>
            <a:r>
              <a:rPr lang="en-US" dirty="0">
                <a:latin typeface="Cambria" panose="02040503050406030204" pitchFamily="18" charset="0"/>
              </a:rPr>
              <a:t> </a:t>
            </a:r>
            <a:r>
              <a:rPr lang="en-US" dirty="0" err="1">
                <a:latin typeface="Cambria" panose="02040503050406030204" pitchFamily="18" charset="0"/>
              </a:rPr>
              <a:t>umum</a:t>
            </a:r>
            <a:r>
              <a:rPr lang="en-US" dirty="0">
                <a:latin typeface="Cambria" panose="02040503050406030204" pitchFamily="18" charset="0"/>
              </a:rPr>
              <a:t> </a:t>
            </a:r>
            <a:r>
              <a:rPr lang="en-US" dirty="0" err="1">
                <a:latin typeface="Cambria" panose="02040503050406030204" pitchFamily="18" charset="0"/>
              </a:rPr>
              <a:t>penelitian</a:t>
            </a:r>
            <a:r>
              <a:rPr lang="en-US" dirty="0">
                <a:latin typeface="Cambria" panose="02040503050406030204" pitchFamily="18" charset="0"/>
              </a:rPr>
              <a:t> </a:t>
            </a:r>
            <a:r>
              <a:rPr lang="en-US" dirty="0" err="1">
                <a:latin typeface="Cambria" panose="02040503050406030204" pitchFamily="18" charset="0"/>
              </a:rPr>
              <a:t>kualitatif</a:t>
            </a:r>
            <a:r>
              <a:rPr lang="en-US" dirty="0">
                <a:latin typeface="Cambria" panose="02040503050406030204" pitchFamily="18" charset="0"/>
              </a:rPr>
              <a:t>:</a:t>
            </a:r>
          </a:p>
          <a:p>
            <a:pPr marL="342900" lvl="0" indent="-342900">
              <a:buFont typeface="Wingdings" panose="05000000000000000000" pitchFamily="2" charset="2"/>
              <a:buChar char="§"/>
            </a:pPr>
            <a:r>
              <a:rPr lang="id-ID" dirty="0">
                <a:latin typeface="Cambria" panose="02040503050406030204" pitchFamily="18" charset="0"/>
              </a:rPr>
              <a:t>Basic qualitative research</a:t>
            </a:r>
          </a:p>
          <a:p>
            <a:pPr marL="342900" lvl="0" indent="-342900">
              <a:buFont typeface="Wingdings" panose="05000000000000000000" pitchFamily="2" charset="2"/>
              <a:buChar char="§"/>
            </a:pPr>
            <a:r>
              <a:rPr lang="id-ID" dirty="0">
                <a:latin typeface="Cambria" panose="02040503050406030204" pitchFamily="18" charset="0"/>
              </a:rPr>
              <a:t>Phenomenology</a:t>
            </a:r>
          </a:p>
          <a:p>
            <a:pPr marL="342900" lvl="0" indent="-342900">
              <a:buFont typeface="Wingdings" panose="05000000000000000000" pitchFamily="2" charset="2"/>
              <a:buChar char="§"/>
            </a:pPr>
            <a:r>
              <a:rPr lang="id-ID" dirty="0">
                <a:latin typeface="Cambria" panose="02040503050406030204" pitchFamily="18" charset="0"/>
              </a:rPr>
              <a:t>Grounded theory</a:t>
            </a:r>
          </a:p>
          <a:p>
            <a:pPr marL="342900" lvl="0" indent="-342900">
              <a:buFont typeface="Wingdings" panose="05000000000000000000" pitchFamily="2" charset="2"/>
              <a:buChar char="§"/>
            </a:pPr>
            <a:r>
              <a:rPr lang="id-ID" dirty="0">
                <a:latin typeface="Cambria" panose="02040503050406030204" pitchFamily="18" charset="0"/>
              </a:rPr>
              <a:t>Ethnography,</a:t>
            </a:r>
          </a:p>
          <a:p>
            <a:pPr marL="342900" lvl="0" indent="-342900">
              <a:buFont typeface="Wingdings" panose="05000000000000000000" pitchFamily="2" charset="2"/>
              <a:buChar char="§"/>
            </a:pPr>
            <a:r>
              <a:rPr lang="id-ID" dirty="0">
                <a:latin typeface="Cambria" panose="02040503050406030204" pitchFamily="18" charset="0"/>
              </a:rPr>
              <a:t>Narrative analysis</a:t>
            </a:r>
          </a:p>
          <a:p>
            <a:pPr marL="342900" lvl="0" indent="-342900">
              <a:buFont typeface="Wingdings" panose="05000000000000000000" pitchFamily="2" charset="2"/>
              <a:buChar char="§"/>
            </a:pPr>
            <a:r>
              <a:rPr lang="id-ID" dirty="0">
                <a:latin typeface="Cambria" panose="02040503050406030204" pitchFamily="18" charset="0"/>
              </a:rPr>
              <a:t>Qualitative case study</a:t>
            </a:r>
          </a:p>
          <a:p>
            <a:endParaRPr lang="ko-KR" altLang="en-US" dirty="0">
              <a:latin typeface="Cambria" panose="02040503050406030204" pitchFamily="18" charset="0"/>
            </a:endParaRPr>
          </a:p>
        </p:txBody>
      </p:sp>
      <p:sp>
        <p:nvSpPr>
          <p:cNvPr id="6" name="Content Placeholder 1">
            <a:extLst>
              <a:ext uri="{FF2B5EF4-FFF2-40B4-BE49-F238E27FC236}">
                <a16:creationId xmlns:a16="http://schemas.microsoft.com/office/drawing/2014/main" xmlns="" id="{5214B569-4E7C-4CEE-9352-56604AF146CB}"/>
              </a:ext>
            </a:extLst>
          </p:cNvPr>
          <p:cNvSpPr txBox="1">
            <a:spLocks/>
          </p:cNvSpPr>
          <p:nvPr/>
        </p:nvSpPr>
        <p:spPr>
          <a:xfrm>
            <a:off x="6424757" y="2376300"/>
            <a:ext cx="4986642" cy="61419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b="1" dirty="0" err="1">
                <a:latin typeface="Cambria" panose="02040503050406030204" pitchFamily="18" charset="0"/>
              </a:rPr>
              <a:t>Pengembangan</a:t>
            </a:r>
            <a:r>
              <a:rPr lang="en-US" altLang="ko-KR" b="1" dirty="0">
                <a:latin typeface="Cambria" panose="02040503050406030204" pitchFamily="18" charset="0"/>
              </a:rPr>
              <a:t> </a:t>
            </a:r>
            <a:r>
              <a:rPr lang="en-US" altLang="ko-KR" b="1" dirty="0" err="1">
                <a:latin typeface="Cambria" panose="02040503050406030204" pitchFamily="18" charset="0"/>
              </a:rPr>
              <a:t>Metode</a:t>
            </a:r>
            <a:r>
              <a:rPr lang="en-US" altLang="ko-KR" b="1" dirty="0">
                <a:latin typeface="Cambria" panose="02040503050406030204" pitchFamily="18" charset="0"/>
              </a:rPr>
              <a:t> Lain</a:t>
            </a:r>
            <a:endParaRPr lang="en-US" b="1" dirty="0">
              <a:latin typeface="Cambria" panose="02040503050406030204" pitchFamily="18" charset="0"/>
            </a:endParaRPr>
          </a:p>
        </p:txBody>
      </p:sp>
      <p:sp>
        <p:nvSpPr>
          <p:cNvPr id="4" name="Rectangle 3">
            <a:extLst>
              <a:ext uri="{FF2B5EF4-FFF2-40B4-BE49-F238E27FC236}">
                <a16:creationId xmlns:a16="http://schemas.microsoft.com/office/drawing/2014/main" xmlns="" id="{6DFE6CA2-5F03-4A60-921E-6405E1750B66}"/>
              </a:ext>
            </a:extLst>
          </p:cNvPr>
          <p:cNvSpPr/>
          <p:nvPr/>
        </p:nvSpPr>
        <p:spPr>
          <a:xfrm>
            <a:off x="6424247" y="3028018"/>
            <a:ext cx="6096000" cy="1754326"/>
          </a:xfrm>
          <a:prstGeom prst="rect">
            <a:avLst/>
          </a:prstGeom>
        </p:spPr>
        <p:txBody>
          <a:bodyPr>
            <a:spAutoFit/>
          </a:bodyPr>
          <a:lstStyle/>
          <a:p>
            <a:pPr marL="342900" lvl="0" indent="-342900" algn="just">
              <a:lnSpc>
                <a:spcPct val="150000"/>
              </a:lnSpc>
              <a:spcAft>
                <a:spcPts val="0"/>
              </a:spcAft>
              <a:buFont typeface="Wingdings" panose="05000000000000000000" pitchFamily="2" charset="2"/>
              <a:buChar char="§"/>
            </a:pPr>
            <a:r>
              <a:rPr lang="en-US" dirty="0">
                <a:solidFill>
                  <a:srgbClr val="000000"/>
                </a:solidFill>
                <a:latin typeface="Cambria" panose="02040503050406030204" pitchFamily="18" charset="0"/>
                <a:ea typeface="Calibri" panose="020F0502020204030204" pitchFamily="34" charset="0"/>
                <a:cs typeface="Calibri" panose="020F0502020204030204" pitchFamily="34" charset="0"/>
              </a:rPr>
              <a:t>Mixed </a:t>
            </a:r>
            <a:r>
              <a:rPr lang="en-US" dirty="0" err="1">
                <a:solidFill>
                  <a:srgbClr val="000000"/>
                </a:solidFill>
                <a:latin typeface="Cambria" panose="02040503050406030204" pitchFamily="18" charset="0"/>
                <a:ea typeface="Calibri" panose="020F0502020204030204" pitchFamily="34" charset="0"/>
                <a:cs typeface="Calibri" panose="020F0502020204030204" pitchFamily="34" charset="0"/>
              </a:rPr>
              <a:t>Metode</a:t>
            </a:r>
            <a:r>
              <a:rPr lang="en-US" dirty="0">
                <a:solidFill>
                  <a:srgbClr val="000000"/>
                </a:solidFill>
                <a:latin typeface="Cambria" panose="02040503050406030204" pitchFamily="18" charset="0"/>
                <a:ea typeface="Calibri" panose="020F0502020204030204" pitchFamily="34" charset="0"/>
                <a:cs typeface="Calibri" panose="020F0502020204030204" pitchFamily="34" charset="0"/>
              </a:rPr>
              <a:t> Researches</a:t>
            </a:r>
            <a:endParaRPr lang="id-ID" sz="1600"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dirty="0">
                <a:solidFill>
                  <a:srgbClr val="000000"/>
                </a:solidFill>
                <a:latin typeface="Cambria" panose="02040503050406030204" pitchFamily="18" charset="0"/>
                <a:ea typeface="Calibri" panose="020F0502020204030204" pitchFamily="34" charset="0"/>
                <a:cs typeface="Calibri" panose="020F0502020204030204" pitchFamily="34" charset="0"/>
              </a:rPr>
              <a:t>Action Research</a:t>
            </a:r>
            <a:endParaRPr lang="id-ID" sz="1600"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dirty="0">
                <a:solidFill>
                  <a:srgbClr val="000000"/>
                </a:solidFill>
                <a:latin typeface="Cambria" panose="02040503050406030204" pitchFamily="18" charset="0"/>
                <a:ea typeface="Calibri" panose="020F0502020204030204" pitchFamily="34" charset="0"/>
                <a:cs typeface="Calibri" panose="020F0502020204030204" pitchFamily="34" charset="0"/>
              </a:rPr>
              <a:t>Critical Research</a:t>
            </a:r>
            <a:endParaRPr lang="id-ID" sz="1600"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dirty="0">
                <a:solidFill>
                  <a:srgbClr val="000000"/>
                </a:solidFill>
                <a:latin typeface="Cambria" panose="02040503050406030204" pitchFamily="18" charset="0"/>
                <a:ea typeface="Calibri" panose="020F0502020204030204" pitchFamily="34" charset="0"/>
                <a:cs typeface="Calibri" panose="020F0502020204030204" pitchFamily="34" charset="0"/>
              </a:rPr>
              <a:t>Art Based Research</a:t>
            </a:r>
            <a:endParaRPr lang="id-ID" sz="1600" dirty="0">
              <a:effectLst/>
              <a:latin typeface="Cambria" panose="02040503050406030204" pitchFamily="18"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xmlns="" id="{CD70E3B4-035B-4D56-AB71-9BF21CAE385B}"/>
              </a:ext>
            </a:extLst>
          </p:cNvPr>
          <p:cNvSpPr/>
          <p:nvPr/>
        </p:nvSpPr>
        <p:spPr>
          <a:xfrm>
            <a:off x="791214" y="1894404"/>
            <a:ext cx="5591980" cy="369332"/>
          </a:xfrm>
          <a:prstGeom prst="rect">
            <a:avLst/>
          </a:prstGeom>
        </p:spPr>
        <p:txBody>
          <a:bodyPr wrap="none">
            <a:spAutoFit/>
          </a:bodyPr>
          <a:lstStyle/>
          <a:p>
            <a:r>
              <a:rPr lang="en-US" dirty="0" err="1">
                <a:latin typeface="Cambria" panose="02040503050406030204" pitchFamily="18" charset="0"/>
              </a:rPr>
              <a:t>Menurut</a:t>
            </a:r>
            <a:r>
              <a:rPr lang="en-US" dirty="0">
                <a:latin typeface="Cambria" panose="02040503050406030204" pitchFamily="18" charset="0"/>
              </a:rPr>
              <a:t> Meriam </a:t>
            </a:r>
            <a:r>
              <a:rPr lang="en-US" dirty="0" err="1">
                <a:latin typeface="Cambria" panose="02040503050406030204" pitchFamily="18" charset="0"/>
              </a:rPr>
              <a:t>Dkk</a:t>
            </a:r>
            <a:r>
              <a:rPr lang="en-US" dirty="0">
                <a:latin typeface="Cambria" panose="02040503050406030204" pitchFamily="18" charset="0"/>
              </a:rPr>
              <a:t> (2016), </a:t>
            </a:r>
            <a:r>
              <a:rPr lang="en-US" dirty="0" err="1">
                <a:latin typeface="Cambria" panose="02040503050406030204" pitchFamily="18" charset="0"/>
              </a:rPr>
              <a:t>tipe</a:t>
            </a:r>
            <a:r>
              <a:rPr lang="en-US" dirty="0">
                <a:latin typeface="Cambria" panose="02040503050406030204" pitchFamily="18" charset="0"/>
              </a:rPr>
              <a:t> </a:t>
            </a:r>
            <a:r>
              <a:rPr lang="en-US" dirty="0" err="1">
                <a:latin typeface="Cambria" panose="02040503050406030204" pitchFamily="18" charset="0"/>
              </a:rPr>
              <a:t>penelitian</a:t>
            </a:r>
            <a:r>
              <a:rPr lang="en-US" dirty="0">
                <a:latin typeface="Cambria" panose="02040503050406030204" pitchFamily="18" charset="0"/>
              </a:rPr>
              <a:t> </a:t>
            </a:r>
            <a:r>
              <a:rPr lang="en-US" dirty="0" err="1">
                <a:latin typeface="Cambria" panose="02040503050406030204" pitchFamily="18" charset="0"/>
              </a:rPr>
              <a:t>kualtitatif</a:t>
            </a:r>
            <a:endParaRPr lang="id-ID" dirty="0">
              <a:latin typeface="Cambria" panose="02040503050406030204" pitchFamily="18" charset="0"/>
            </a:endParaRPr>
          </a:p>
        </p:txBody>
      </p:sp>
      <p:graphicFrame>
        <p:nvGraphicFramePr>
          <p:cNvPr id="8" name="Diagram 7"/>
          <p:cNvGraphicFramePr/>
          <p:nvPr>
            <p:extLst>
              <p:ext uri="{D42A27DB-BD31-4B8C-83A1-F6EECF244321}">
                <p14:modId xmlns:p14="http://schemas.microsoft.com/office/powerpoint/2010/main" val="4188831773"/>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052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0"/>
            <p:extLst/>
          </p:nvPr>
        </p:nvGraphicFramePr>
        <p:xfrm>
          <a:off x="541867" y="1604798"/>
          <a:ext cx="11328400" cy="4800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id-ID" dirty="0"/>
              <a:t>Outline Pembahasan</a:t>
            </a:r>
            <a:endParaRPr lang="en-US" dirty="0"/>
          </a:p>
        </p:txBody>
      </p:sp>
      <p:graphicFrame>
        <p:nvGraphicFramePr>
          <p:cNvPr id="2" name="Diagram 1"/>
          <p:cNvGraphicFramePr/>
          <p:nvPr>
            <p:extLst>
              <p:ext uri="{D42A27DB-BD31-4B8C-83A1-F6EECF244321}">
                <p14:modId xmlns:p14="http://schemas.microsoft.com/office/powerpoint/2010/main" val="4032931477"/>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12977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35C260-15EC-4AFC-B445-AE8749F1F793}"/>
              </a:ext>
            </a:extLst>
          </p:cNvPr>
          <p:cNvSpPr>
            <a:spLocks noGrp="1"/>
          </p:cNvSpPr>
          <p:nvPr>
            <p:ph type="title"/>
          </p:nvPr>
        </p:nvSpPr>
        <p:spPr/>
        <p:txBody>
          <a:bodyPr/>
          <a:lstStyle/>
          <a:p>
            <a:pPr algn="ctr"/>
            <a:r>
              <a:rPr lang="en-US" dirty="0">
                <a:latin typeface="Comic Sans MS" panose="030F0702030302020204" pitchFamily="66" charset="0"/>
              </a:rPr>
              <a:t>Basic Qualitative </a:t>
            </a:r>
            <a:endParaRPr lang="id-ID"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50384B06-AEBB-4CCB-92DA-122A40DDCC23}"/>
              </a:ext>
            </a:extLst>
          </p:cNvPr>
          <p:cNvSpPr>
            <a:spLocks noGrp="1"/>
          </p:cNvSpPr>
          <p:nvPr>
            <p:ph idx="10"/>
          </p:nvPr>
        </p:nvSpPr>
        <p:spPr>
          <a:xfrm>
            <a:off x="431370" y="2122984"/>
            <a:ext cx="11329259" cy="3994316"/>
          </a:xfrm>
        </p:spPr>
        <p:txBody>
          <a:bodyPr/>
          <a:lstStyle/>
          <a:p>
            <a:pPr marL="342900" indent="-342900">
              <a:buFont typeface="Arial" panose="020B0604020202020204" pitchFamily="34" charset="0"/>
              <a:buChar char="•"/>
            </a:pPr>
            <a:r>
              <a:rPr lang="id-ID" b="1" dirty="0" err="1">
                <a:latin typeface="Cambria" panose="02040503050406030204" pitchFamily="18" charset="0"/>
              </a:rPr>
              <a:t>T</a:t>
            </a:r>
            <a:r>
              <a:rPr lang="en-US" b="1" dirty="0" err="1">
                <a:latin typeface="Cambria" panose="02040503050406030204" pitchFamily="18" charset="0"/>
              </a:rPr>
              <a:t>idak</a:t>
            </a:r>
            <a:r>
              <a:rPr lang="en-US" b="1" dirty="0">
                <a:latin typeface="Cambria" panose="02040503050406030204" pitchFamily="18" charset="0"/>
              </a:rPr>
              <a:t> </a:t>
            </a:r>
            <a:r>
              <a:rPr lang="en-US" b="1" dirty="0" err="1">
                <a:latin typeface="Cambria" panose="02040503050406030204" pitchFamily="18" charset="0"/>
              </a:rPr>
              <a:t>menyatakan</a:t>
            </a:r>
            <a:r>
              <a:rPr lang="en-US" b="1" dirty="0">
                <a:latin typeface="Cambria" panose="02040503050406030204" pitchFamily="18" charset="0"/>
              </a:rPr>
              <a:t> </a:t>
            </a:r>
            <a:r>
              <a:rPr lang="en-US" dirty="0" err="1">
                <a:latin typeface="Cambria" panose="02040503050406030204" pitchFamily="18" charset="0"/>
              </a:rPr>
              <a:t>bahwa</a:t>
            </a:r>
            <a:r>
              <a:rPr lang="en-US" dirty="0">
                <a:latin typeface="Cambria" panose="02040503050406030204" pitchFamily="18" charset="0"/>
              </a:rPr>
              <a:t> </a:t>
            </a:r>
            <a:r>
              <a:rPr lang="en-US" dirty="0" err="1">
                <a:latin typeface="Cambria" panose="02040503050406030204" pitchFamily="18" charset="0"/>
              </a:rPr>
              <a:t>penelitian</a:t>
            </a:r>
            <a:r>
              <a:rPr lang="en-US" dirty="0">
                <a:latin typeface="Cambria" panose="02040503050406030204" pitchFamily="18" charset="0"/>
              </a:rPr>
              <a:t> </a:t>
            </a:r>
            <a:r>
              <a:rPr lang="en-US" dirty="0" err="1">
                <a:latin typeface="Cambria" panose="02040503050406030204" pitchFamily="18" charset="0"/>
              </a:rPr>
              <a:t>tersebut</a:t>
            </a:r>
            <a:r>
              <a:rPr lang="en-US" dirty="0">
                <a:latin typeface="Cambria" panose="02040503050406030204" pitchFamily="18" charset="0"/>
              </a:rPr>
              <a:t> </a:t>
            </a:r>
            <a:r>
              <a:rPr lang="en-US" dirty="0" err="1">
                <a:latin typeface="Cambria" panose="02040503050406030204" pitchFamily="18" charset="0"/>
              </a:rPr>
              <a:t>adalah</a:t>
            </a:r>
            <a:r>
              <a:rPr lang="en-US" dirty="0">
                <a:latin typeface="Cambria" panose="02040503050406030204" pitchFamily="18" charset="0"/>
              </a:rPr>
              <a:t> </a:t>
            </a:r>
            <a:r>
              <a:rPr lang="en-US" b="1" dirty="0" err="1">
                <a:latin typeface="Cambria" panose="02040503050406030204" pitchFamily="18" charset="0"/>
              </a:rPr>
              <a:t>penelitian</a:t>
            </a:r>
            <a:r>
              <a:rPr lang="en-US" b="1" dirty="0">
                <a:latin typeface="Cambria" panose="02040503050406030204" pitchFamily="18" charset="0"/>
              </a:rPr>
              <a:t> </a:t>
            </a:r>
            <a:r>
              <a:rPr lang="id-ID" b="1" dirty="0">
                <a:latin typeface="Cambria" panose="02040503050406030204" pitchFamily="18" charset="0"/>
              </a:rPr>
              <a:t>phenomenological, grounded theory, narrative analysis, </a:t>
            </a:r>
            <a:r>
              <a:rPr lang="en-US" b="1" dirty="0" err="1">
                <a:latin typeface="Cambria" panose="02040503050406030204" pitchFamily="18" charset="0"/>
              </a:rPr>
              <a:t>ataupun</a:t>
            </a:r>
            <a:r>
              <a:rPr lang="id-ID" b="1" dirty="0">
                <a:latin typeface="Cambria" panose="02040503050406030204" pitchFamily="18" charset="0"/>
              </a:rPr>
              <a:t> ethnographic study.</a:t>
            </a:r>
            <a:endParaRPr lang="en-US" b="1" dirty="0">
              <a:latin typeface="Cambria" panose="02040503050406030204" pitchFamily="18" charset="0"/>
            </a:endParaRPr>
          </a:p>
          <a:p>
            <a:pPr marL="342900" indent="-342900">
              <a:buFont typeface="Arial" panose="020B0604020202020204" pitchFamily="34" charset="0"/>
              <a:buChar char="•"/>
            </a:pPr>
            <a:r>
              <a:rPr lang="id-ID" dirty="0" err="1">
                <a:latin typeface="Cambria" panose="02040503050406030204" pitchFamily="18" charset="0"/>
              </a:rPr>
              <a:t>D</a:t>
            </a:r>
            <a:r>
              <a:rPr lang="en-US" dirty="0" err="1">
                <a:latin typeface="Cambria" panose="02040503050406030204" pitchFamily="18" charset="0"/>
              </a:rPr>
              <a:t>apat</a:t>
            </a:r>
            <a:r>
              <a:rPr lang="en-US" dirty="0">
                <a:latin typeface="Cambria" panose="02040503050406030204" pitchFamily="18" charset="0"/>
              </a:rPr>
              <a:t> </a:t>
            </a:r>
            <a:r>
              <a:rPr lang="en-US" dirty="0" err="1">
                <a:latin typeface="Cambria" panose="02040503050406030204" pitchFamily="18" charset="0"/>
              </a:rPr>
              <a:t>diaplikasikan</a:t>
            </a:r>
            <a:r>
              <a:rPr lang="en-US" dirty="0">
                <a:latin typeface="Cambria" panose="02040503050406030204" pitchFamily="18" charset="0"/>
              </a:rPr>
              <a:t> </a:t>
            </a:r>
            <a:r>
              <a:rPr lang="en-US" dirty="0" err="1">
                <a:latin typeface="Cambria" panose="02040503050406030204" pitchFamily="18" charset="0"/>
              </a:rPr>
              <a:t>dalam</a:t>
            </a:r>
            <a:r>
              <a:rPr lang="en-US" dirty="0">
                <a:latin typeface="Cambria" panose="02040503050406030204" pitchFamily="18" charset="0"/>
              </a:rPr>
              <a:t> </a:t>
            </a:r>
            <a:r>
              <a:rPr lang="en-US" dirty="0" err="1">
                <a:latin typeface="Cambria" panose="02040503050406030204" pitchFamily="18" charset="0"/>
              </a:rPr>
              <a:t>berbagai</a:t>
            </a:r>
            <a:r>
              <a:rPr lang="en-US" dirty="0">
                <a:latin typeface="Cambria" panose="02040503050406030204" pitchFamily="18" charset="0"/>
              </a:rPr>
              <a:t> </a:t>
            </a:r>
            <a:r>
              <a:rPr lang="en-US" b="1" dirty="0" err="1">
                <a:latin typeface="Cambria" panose="02040503050406030204" pitchFamily="18" charset="0"/>
              </a:rPr>
              <a:t>disiplin</a:t>
            </a:r>
            <a:r>
              <a:rPr lang="en-US" b="1" dirty="0">
                <a:latin typeface="Cambria" panose="02040503050406030204" pitchFamily="18" charset="0"/>
              </a:rPr>
              <a:t> </a:t>
            </a:r>
            <a:r>
              <a:rPr lang="en-US" b="1" dirty="0" err="1">
                <a:latin typeface="Cambria" panose="02040503050406030204" pitchFamily="18" charset="0"/>
              </a:rPr>
              <a:t>ilmu</a:t>
            </a:r>
            <a:endParaRPr lang="en-US" b="1" dirty="0">
              <a:latin typeface="Cambria" panose="02040503050406030204" pitchFamily="18" charset="0"/>
            </a:endParaRPr>
          </a:p>
          <a:p>
            <a:pPr marL="342900" indent="-342900">
              <a:buFont typeface="Arial" panose="020B0604020202020204" pitchFamily="34" charset="0"/>
              <a:buChar char="•"/>
            </a:pPr>
            <a:r>
              <a:rPr lang="en-US" dirty="0" err="1">
                <a:latin typeface="Cambria" panose="02040503050406030204" pitchFamily="18" charset="0"/>
              </a:rPr>
              <a:t>Keseluruhan</a:t>
            </a:r>
            <a:r>
              <a:rPr lang="en-US" dirty="0">
                <a:latin typeface="Cambria" panose="02040503050406030204" pitchFamily="18" charset="0"/>
              </a:rPr>
              <a:t> </a:t>
            </a:r>
            <a:r>
              <a:rPr lang="en-US" dirty="0" err="1">
                <a:latin typeface="Cambria" panose="02040503050406030204" pitchFamily="18" charset="0"/>
              </a:rPr>
              <a:t>interpretasi</a:t>
            </a:r>
            <a:r>
              <a:rPr lang="en-US" dirty="0">
                <a:latin typeface="Cambria" panose="02040503050406030204" pitchFamily="18" charset="0"/>
              </a:rPr>
              <a:t> </a:t>
            </a:r>
            <a:r>
              <a:rPr lang="en-US" dirty="0" err="1">
                <a:latin typeface="Cambria" panose="02040503050406030204" pitchFamily="18" charset="0"/>
              </a:rPr>
              <a:t>akan</a:t>
            </a:r>
            <a:r>
              <a:rPr lang="en-US" dirty="0">
                <a:latin typeface="Cambria" panose="02040503050406030204" pitchFamily="18" charset="0"/>
              </a:rPr>
              <a:t> </a:t>
            </a:r>
            <a:r>
              <a:rPr lang="en-US" dirty="0" err="1">
                <a:latin typeface="Cambria" panose="02040503050406030204" pitchFamily="18" charset="0"/>
              </a:rPr>
              <a:t>menjadi</a:t>
            </a:r>
            <a:r>
              <a:rPr lang="en-US" dirty="0">
                <a:latin typeface="Cambria" panose="02040503050406030204" pitchFamily="18" charset="0"/>
              </a:rPr>
              <a:t> </a:t>
            </a:r>
            <a:r>
              <a:rPr lang="en-US" dirty="0" err="1">
                <a:latin typeface="Cambria" panose="02040503050406030204" pitchFamily="18" charset="0"/>
              </a:rPr>
              <a:t>pemahaman</a:t>
            </a:r>
            <a:r>
              <a:rPr lang="en-US" dirty="0">
                <a:latin typeface="Cambria" panose="02040503050406030204" pitchFamily="18" charset="0"/>
              </a:rPr>
              <a:t> </a:t>
            </a:r>
            <a:r>
              <a:rPr lang="en-US" dirty="0" err="1">
                <a:latin typeface="Cambria" panose="02040503050406030204" pitchFamily="18" charset="0"/>
              </a:rPr>
              <a:t>peneliti</a:t>
            </a:r>
            <a:r>
              <a:rPr lang="en-US" dirty="0">
                <a:latin typeface="Cambria" panose="02040503050406030204" pitchFamily="18" charset="0"/>
              </a:rPr>
              <a:t> </a:t>
            </a:r>
            <a:r>
              <a:rPr lang="en-US" dirty="0" err="1">
                <a:latin typeface="Cambria" panose="02040503050406030204" pitchFamily="18" charset="0"/>
              </a:rPr>
              <a:t>terhadap</a:t>
            </a:r>
            <a:r>
              <a:rPr lang="en-US" dirty="0">
                <a:latin typeface="Cambria" panose="02040503050406030204" pitchFamily="18" charset="0"/>
              </a:rPr>
              <a:t> </a:t>
            </a:r>
            <a:r>
              <a:rPr lang="en-US" dirty="0" err="1">
                <a:latin typeface="Cambria" panose="02040503050406030204" pitchFamily="18" charset="0"/>
              </a:rPr>
              <a:t>pemahaman</a:t>
            </a:r>
            <a:r>
              <a:rPr lang="en-US" dirty="0">
                <a:latin typeface="Cambria" panose="02040503050406030204" pitchFamily="18" charset="0"/>
              </a:rPr>
              <a:t> </a:t>
            </a:r>
            <a:r>
              <a:rPr lang="en-US" dirty="0" err="1">
                <a:latin typeface="Cambria" panose="02040503050406030204" pitchFamily="18" charset="0"/>
              </a:rPr>
              <a:t>peserta</a:t>
            </a:r>
            <a:r>
              <a:rPr lang="en-US" dirty="0">
                <a:latin typeface="Cambria" panose="02040503050406030204" pitchFamily="18" charset="0"/>
              </a:rPr>
              <a:t> </a:t>
            </a:r>
            <a:r>
              <a:rPr lang="en-US" dirty="0" err="1">
                <a:latin typeface="Cambria" panose="02040503050406030204" pitchFamily="18" charset="0"/>
              </a:rPr>
              <a:t>tentang</a:t>
            </a:r>
            <a:r>
              <a:rPr lang="en-US" dirty="0">
                <a:latin typeface="Cambria" panose="02040503050406030204" pitchFamily="18" charset="0"/>
              </a:rPr>
              <a:t> </a:t>
            </a:r>
            <a:r>
              <a:rPr lang="en-US" b="1" dirty="0" err="1">
                <a:latin typeface="Cambria" panose="02040503050406030204" pitchFamily="18" charset="0"/>
              </a:rPr>
              <a:t>fenomena</a:t>
            </a:r>
            <a:r>
              <a:rPr lang="en-US" b="1" dirty="0">
                <a:latin typeface="Cambria" panose="02040503050406030204" pitchFamily="18" charset="0"/>
              </a:rPr>
              <a:t> yang </a:t>
            </a:r>
            <a:r>
              <a:rPr lang="en-US" b="1" dirty="0" err="1">
                <a:latin typeface="Cambria" panose="02040503050406030204" pitchFamily="18" charset="0"/>
              </a:rPr>
              <a:t>diteliti</a:t>
            </a:r>
            <a:r>
              <a:rPr lang="en-US" dirty="0">
                <a:latin typeface="Cambria" panose="02040503050406030204" pitchFamily="18" charset="0"/>
              </a:rPr>
              <a:t>.</a:t>
            </a:r>
            <a:endParaRPr lang="id-ID" dirty="0">
              <a:latin typeface="Cambria" panose="02040503050406030204" pitchFamily="18" charset="0"/>
            </a:endParaRPr>
          </a:p>
          <a:p>
            <a:pPr marL="342900" indent="-342900">
              <a:buFont typeface="Arial" panose="020B0604020202020204" pitchFamily="34" charset="0"/>
              <a:buChar char="•"/>
            </a:pPr>
            <a:r>
              <a:rPr lang="en-US" dirty="0" err="1">
                <a:latin typeface="Cambria" panose="02040503050406030204" pitchFamily="18" charset="0"/>
              </a:rPr>
              <a:t>Hasil</a:t>
            </a:r>
            <a:r>
              <a:rPr lang="en-US" dirty="0">
                <a:latin typeface="Cambria" panose="02040503050406030204" pitchFamily="18" charset="0"/>
              </a:rPr>
              <a:t> </a:t>
            </a:r>
            <a:r>
              <a:rPr lang="en-US" dirty="0" err="1">
                <a:latin typeface="Cambria" panose="02040503050406030204" pitchFamily="18" charset="0"/>
              </a:rPr>
              <a:t>temuan</a:t>
            </a:r>
            <a:r>
              <a:rPr lang="en-US" dirty="0">
                <a:latin typeface="Cambria" panose="02040503050406030204" pitchFamily="18" charset="0"/>
              </a:rPr>
              <a:t> </a:t>
            </a:r>
            <a:r>
              <a:rPr lang="en-US" dirty="0" err="1">
                <a:latin typeface="Cambria" panose="02040503050406030204" pitchFamily="18" charset="0"/>
              </a:rPr>
              <a:t>ialah</a:t>
            </a:r>
            <a:r>
              <a:rPr lang="en-US" dirty="0">
                <a:latin typeface="Cambria" panose="02040503050406030204" pitchFamily="18" charset="0"/>
              </a:rPr>
              <a:t> </a:t>
            </a:r>
            <a:r>
              <a:rPr lang="en-US" b="1" dirty="0" err="1">
                <a:latin typeface="Cambria" panose="02040503050406030204" pitchFamily="18" charset="0"/>
              </a:rPr>
              <a:t>pola</a:t>
            </a:r>
            <a:r>
              <a:rPr lang="en-US" b="1" dirty="0">
                <a:latin typeface="Cambria" panose="02040503050406030204" pitchFamily="18" charset="0"/>
              </a:rPr>
              <a:t> </a:t>
            </a:r>
            <a:r>
              <a:rPr lang="en-US" b="1" dirty="0" err="1">
                <a:latin typeface="Cambria" panose="02040503050406030204" pitchFamily="18" charset="0"/>
              </a:rPr>
              <a:t>atau</a:t>
            </a:r>
            <a:r>
              <a:rPr lang="en-US" b="1" dirty="0">
                <a:latin typeface="Cambria" panose="02040503050406030204" pitchFamily="18" charset="0"/>
              </a:rPr>
              <a:t> </a:t>
            </a:r>
            <a:r>
              <a:rPr lang="en-US" b="1" dirty="0" err="1">
                <a:latin typeface="Cambria" panose="02040503050406030204" pitchFamily="18" charset="0"/>
              </a:rPr>
              <a:t>topik</a:t>
            </a:r>
            <a:r>
              <a:rPr lang="en-US" b="1" dirty="0">
                <a:latin typeface="Cambria" panose="02040503050406030204" pitchFamily="18" charset="0"/>
              </a:rPr>
              <a:t> </a:t>
            </a:r>
            <a:r>
              <a:rPr lang="en-US" dirty="0">
                <a:latin typeface="Cambria" panose="02040503050406030204" pitchFamily="18" charset="0"/>
              </a:rPr>
              <a:t>yang </a:t>
            </a:r>
            <a:r>
              <a:rPr lang="en-US" dirty="0" err="1">
                <a:latin typeface="Cambria" panose="02040503050406030204" pitchFamily="18" charset="0"/>
              </a:rPr>
              <a:t>didukung</a:t>
            </a:r>
            <a:r>
              <a:rPr lang="en-US" dirty="0">
                <a:latin typeface="Cambria" panose="02040503050406030204" pitchFamily="18" charset="0"/>
              </a:rPr>
              <a:t> </a:t>
            </a:r>
            <a:r>
              <a:rPr lang="en-US" dirty="0" err="1">
                <a:latin typeface="Cambria" panose="02040503050406030204" pitchFamily="18" charset="0"/>
              </a:rPr>
              <a:t>dari</a:t>
            </a:r>
            <a:r>
              <a:rPr lang="en-US" dirty="0">
                <a:latin typeface="Cambria" panose="02040503050406030204" pitchFamily="18" charset="0"/>
              </a:rPr>
              <a:t> data </a:t>
            </a:r>
            <a:r>
              <a:rPr lang="en-US" dirty="0" err="1">
                <a:latin typeface="Cambria" panose="02040503050406030204" pitchFamily="18" charset="0"/>
              </a:rPr>
              <a:t>didapatkan</a:t>
            </a:r>
            <a:endParaRPr lang="en-US" dirty="0">
              <a:latin typeface="Cambria" panose="02040503050406030204" pitchFamily="18" charset="0"/>
            </a:endParaRPr>
          </a:p>
          <a:p>
            <a:pPr marL="342900" indent="-342900">
              <a:buFont typeface="Arial" panose="020B0604020202020204" pitchFamily="34" charset="0"/>
              <a:buChar char="•"/>
            </a:pPr>
            <a:r>
              <a:rPr lang="en-US" dirty="0">
                <a:latin typeface="Cambria" panose="02040503050406030204" pitchFamily="18" charset="0"/>
              </a:rPr>
              <a:t>Proses </a:t>
            </a:r>
            <a:r>
              <a:rPr lang="en-US" dirty="0" err="1">
                <a:latin typeface="Cambria" panose="02040503050406030204" pitchFamily="18" charset="0"/>
              </a:rPr>
              <a:t>pengambilan</a:t>
            </a:r>
            <a:r>
              <a:rPr lang="en-US" dirty="0">
                <a:latin typeface="Cambria" panose="02040503050406030204" pitchFamily="18" charset="0"/>
              </a:rPr>
              <a:t> </a:t>
            </a:r>
            <a:r>
              <a:rPr lang="en-US" b="1" dirty="0">
                <a:latin typeface="Cambria" panose="02040503050406030204" pitchFamily="18" charset="0"/>
              </a:rPr>
              <a:t>data </a:t>
            </a:r>
            <a:r>
              <a:rPr lang="id-ID" b="1" dirty="0">
                <a:latin typeface="Cambria" panose="02040503050406030204" pitchFamily="18" charset="0"/>
              </a:rPr>
              <a:t>interview, observa</a:t>
            </a:r>
            <a:r>
              <a:rPr lang="en-US" b="1" dirty="0" err="1">
                <a:latin typeface="Cambria" panose="02040503050406030204" pitchFamily="18" charset="0"/>
              </a:rPr>
              <a:t>si</a:t>
            </a:r>
            <a:r>
              <a:rPr lang="id-ID" dirty="0">
                <a:latin typeface="Cambria" panose="02040503050406030204" pitchFamily="18" charset="0"/>
              </a:rPr>
              <a:t>, </a:t>
            </a:r>
            <a:r>
              <a:rPr lang="en-US" dirty="0" err="1">
                <a:latin typeface="Cambria" panose="02040503050406030204" pitchFamily="18" charset="0"/>
              </a:rPr>
              <a:t>atau</a:t>
            </a:r>
            <a:r>
              <a:rPr lang="en-US" dirty="0">
                <a:latin typeface="Cambria" panose="02040503050406030204" pitchFamily="18" charset="0"/>
              </a:rPr>
              <a:t> </a:t>
            </a:r>
            <a:r>
              <a:rPr lang="en-US" b="1" dirty="0" err="1">
                <a:latin typeface="Cambria" panose="02040503050406030204" pitchFamily="18" charset="0"/>
              </a:rPr>
              <a:t>analisis</a:t>
            </a:r>
            <a:r>
              <a:rPr lang="en-US" b="1" dirty="0">
                <a:latin typeface="Cambria" panose="02040503050406030204" pitchFamily="18" charset="0"/>
              </a:rPr>
              <a:t> </a:t>
            </a:r>
            <a:r>
              <a:rPr lang="id-ID" b="1" dirty="0">
                <a:latin typeface="Cambria" panose="02040503050406030204" pitchFamily="18" charset="0"/>
              </a:rPr>
              <a:t>do</a:t>
            </a:r>
            <a:r>
              <a:rPr lang="en-US" b="1" dirty="0">
                <a:latin typeface="Cambria" panose="02040503050406030204" pitchFamily="18" charset="0"/>
              </a:rPr>
              <a:t>k</a:t>
            </a:r>
            <a:r>
              <a:rPr lang="id-ID" b="1" dirty="0">
                <a:latin typeface="Cambria" panose="02040503050406030204" pitchFamily="18" charset="0"/>
              </a:rPr>
              <a:t>umen</a:t>
            </a:r>
            <a:r>
              <a:rPr lang="en-US" dirty="0">
                <a:latin typeface="Cambria" panose="02040503050406030204" pitchFamily="18" charset="0"/>
              </a:rPr>
              <a:t>.</a:t>
            </a:r>
            <a:endParaRPr lang="id-ID"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287B4D48-860A-4FD4-BDCA-26C1C6CB00B2}"/>
              </a:ext>
            </a:extLst>
          </p:cNvPr>
          <p:cNvSpPr txBox="1">
            <a:spLocks/>
          </p:cNvSpPr>
          <p:nvPr/>
        </p:nvSpPr>
        <p:spPr>
          <a:xfrm>
            <a:off x="720733" y="1344037"/>
            <a:ext cx="2254288"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2000" dirty="0" err="1">
                <a:solidFill>
                  <a:schemeClr val="bg1"/>
                </a:solidFill>
                <a:latin typeface="Cambria" panose="02040503050406030204" pitchFamily="18" charset="0"/>
              </a:rPr>
              <a:t>Maksud</a:t>
            </a:r>
            <a:r>
              <a:rPr lang="en-US" sz="2000" dirty="0">
                <a:solidFill>
                  <a:schemeClr val="bg1"/>
                </a:solidFill>
                <a:latin typeface="Cambria" panose="02040503050406030204" pitchFamily="18" charset="0"/>
              </a:rPr>
              <a:t> </a:t>
            </a:r>
            <a:r>
              <a:rPr lang="en-US" sz="2000" dirty="0" err="1">
                <a:solidFill>
                  <a:schemeClr val="bg1"/>
                </a:solidFill>
                <a:latin typeface="Cambria" panose="02040503050406030204" pitchFamily="18" charset="0"/>
              </a:rPr>
              <a:t>Penelitian</a:t>
            </a:r>
            <a:endParaRPr lang="id-ID" sz="2000" dirty="0">
              <a:solidFill>
                <a:schemeClr val="bg1"/>
              </a:solidFill>
              <a:latin typeface="Cambria" panose="02040503050406030204" pitchFamily="18" charset="0"/>
            </a:endParaRPr>
          </a:p>
        </p:txBody>
      </p:sp>
      <p:sp>
        <p:nvSpPr>
          <p:cNvPr id="5" name="Content Placeholder 2">
            <a:extLst>
              <a:ext uri="{FF2B5EF4-FFF2-40B4-BE49-F238E27FC236}">
                <a16:creationId xmlns:a16="http://schemas.microsoft.com/office/drawing/2014/main" xmlns="" id="{DF8B14D3-0640-42E3-83A5-C69E089DD301}"/>
              </a:ext>
            </a:extLst>
          </p:cNvPr>
          <p:cNvSpPr txBox="1">
            <a:spLocks/>
          </p:cNvSpPr>
          <p:nvPr/>
        </p:nvSpPr>
        <p:spPr>
          <a:xfrm>
            <a:off x="5350411" y="4971245"/>
            <a:ext cx="1491175" cy="47068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2000" dirty="0" err="1">
                <a:solidFill>
                  <a:schemeClr val="bg1"/>
                </a:solidFill>
                <a:latin typeface="Cambria" panose="02040503050406030204" pitchFamily="18" charset="0"/>
              </a:rPr>
              <a:t>Contoh</a:t>
            </a:r>
            <a:endParaRPr lang="id-ID" sz="2000" dirty="0">
              <a:solidFill>
                <a:schemeClr val="bg1"/>
              </a:solidFill>
              <a:latin typeface="Cambria" panose="02040503050406030204" pitchFamily="18" charset="0"/>
            </a:endParaRPr>
          </a:p>
        </p:txBody>
      </p:sp>
      <p:sp>
        <p:nvSpPr>
          <p:cNvPr id="6" name="Rectangle 5">
            <a:extLst>
              <a:ext uri="{FF2B5EF4-FFF2-40B4-BE49-F238E27FC236}">
                <a16:creationId xmlns:a16="http://schemas.microsoft.com/office/drawing/2014/main" xmlns="" id="{42C33356-C84D-48BD-A38E-CA650929446E}"/>
              </a:ext>
            </a:extLst>
          </p:cNvPr>
          <p:cNvSpPr/>
          <p:nvPr/>
        </p:nvSpPr>
        <p:spPr>
          <a:xfrm>
            <a:off x="780072" y="5441933"/>
            <a:ext cx="11093060" cy="646331"/>
          </a:xfrm>
          <a:prstGeom prst="rect">
            <a:avLst/>
          </a:prstGeom>
        </p:spPr>
        <p:txBody>
          <a:bodyPr wrap="square">
            <a:spAutoFit/>
          </a:bodyPr>
          <a:lstStyle/>
          <a:p>
            <a:pPr algn="ctr"/>
            <a:r>
              <a:rPr lang="en-US" dirty="0" err="1">
                <a:latin typeface="Cambria" panose="02040503050406030204" pitchFamily="18" charset="0"/>
                <a:cs typeface="Arial" panose="020B0604020202020204" pitchFamily="34" charset="0"/>
              </a:rPr>
              <a:t>Penelitian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mengenai</a:t>
            </a:r>
            <a:r>
              <a:rPr lang="en-US" dirty="0">
                <a:latin typeface="Cambria" panose="02040503050406030204" pitchFamily="18" charset="0"/>
                <a:cs typeface="Arial" panose="020B0604020202020204" pitchFamily="34" charset="0"/>
              </a:rPr>
              <a:t> </a:t>
            </a:r>
            <a:r>
              <a:rPr lang="id-ID" dirty="0"/>
              <a:t>Penelitian mengenai </a:t>
            </a:r>
            <a:r>
              <a:rPr lang="en-US" dirty="0" err="1"/>
              <a:t>aspek</a:t>
            </a:r>
            <a:r>
              <a:rPr lang="en-US" dirty="0"/>
              <a:t> </a:t>
            </a:r>
            <a:r>
              <a:rPr lang="en-US" dirty="0" err="1"/>
              <a:t>pertimbangan</a:t>
            </a:r>
            <a:r>
              <a:rPr lang="en-US" dirty="0"/>
              <a:t> </a:t>
            </a:r>
            <a:r>
              <a:rPr lang="en-US" dirty="0" err="1"/>
              <a:t>lokasi</a:t>
            </a:r>
            <a:r>
              <a:rPr lang="en-US" dirty="0"/>
              <a:t> yang </a:t>
            </a:r>
            <a:r>
              <a:rPr lang="en-US" dirty="0" err="1"/>
              <a:t>menentukan</a:t>
            </a:r>
            <a:r>
              <a:rPr lang="en-US" dirty="0"/>
              <a:t> </a:t>
            </a:r>
            <a:r>
              <a:rPr lang="id-ID" dirty="0"/>
              <a:t>pola perkembangan perumahan nelayan di lokasi X</a:t>
            </a:r>
            <a:endParaRPr lang="id-ID" dirty="0">
              <a:latin typeface="Cambria" panose="02040503050406030204" pitchFamily="18" charset="0"/>
              <a:cs typeface="Arial" panose="020B0604020202020204" pitchFamily="34" charset="0"/>
            </a:endParaRPr>
          </a:p>
        </p:txBody>
      </p:sp>
      <p:graphicFrame>
        <p:nvGraphicFramePr>
          <p:cNvPr id="8" name="Diagram 7"/>
          <p:cNvGraphicFramePr/>
          <p:nvPr>
            <p:extLst>
              <p:ext uri="{D42A27DB-BD31-4B8C-83A1-F6EECF244321}">
                <p14:modId xmlns:p14="http://schemas.microsoft.com/office/powerpoint/2010/main" val="425500091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0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p:txBody>
          <a:bodyPr/>
          <a:lstStyle/>
          <a:p>
            <a:pPr algn="ctr"/>
            <a:r>
              <a:rPr lang="en-US" dirty="0">
                <a:latin typeface="Comic Sans MS" panose="030F0702030302020204" pitchFamily="66" charset="0"/>
              </a:rPr>
              <a:t>Phenomenology</a:t>
            </a:r>
            <a:endParaRPr lang="id-ID" dirty="0">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91D1DBC1-1738-433E-BE84-F063904E8F65}"/>
              </a:ext>
            </a:extLst>
          </p:cNvPr>
          <p:cNvSpPr>
            <a:spLocks noGrp="1"/>
          </p:cNvSpPr>
          <p:nvPr>
            <p:ph idx="1"/>
          </p:nvPr>
        </p:nvSpPr>
        <p:spPr>
          <a:xfrm>
            <a:off x="326837" y="1015180"/>
            <a:ext cx="2236059"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000" dirty="0" err="1">
                <a:solidFill>
                  <a:schemeClr val="bg1"/>
                </a:solidFill>
                <a:latin typeface="Cambria" panose="02040503050406030204" pitchFamily="18" charset="0"/>
              </a:rPr>
              <a:t>Maksud</a:t>
            </a:r>
            <a:r>
              <a:rPr lang="en-US" sz="2000" dirty="0">
                <a:solidFill>
                  <a:schemeClr val="bg1"/>
                </a:solidFill>
                <a:latin typeface="Cambria" panose="02040503050406030204" pitchFamily="18" charset="0"/>
              </a:rPr>
              <a:t> </a:t>
            </a:r>
            <a:r>
              <a:rPr lang="en-US" sz="2000" dirty="0" err="1">
                <a:solidFill>
                  <a:schemeClr val="bg1"/>
                </a:solidFill>
                <a:latin typeface="Cambria" panose="02040503050406030204" pitchFamily="18" charset="0"/>
              </a:rPr>
              <a:t>Penelitian</a:t>
            </a:r>
            <a:endParaRPr lang="id-ID" sz="2000" dirty="0">
              <a:solidFill>
                <a:schemeClr val="bg1"/>
              </a:solidFill>
              <a:latin typeface="Cambria" panose="02040503050406030204" pitchFamily="18"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0" y="1644683"/>
            <a:ext cx="12192000" cy="1497762"/>
          </a:xfrm>
        </p:spPr>
        <p:txBody>
          <a:bodyPr>
            <a:normAutofit/>
          </a:bodyPr>
          <a:lstStyle/>
          <a:p>
            <a:pPr marL="342900" indent="-342900" algn="just">
              <a:buFont typeface="Wingdings" panose="05000000000000000000" pitchFamily="2" charset="2"/>
              <a:buChar char="§"/>
            </a:pPr>
            <a:r>
              <a:rPr lang="en-US" sz="1600" dirty="0" err="1">
                <a:latin typeface="Cambria" panose="02040503050406030204" pitchFamily="18" charset="0"/>
              </a:rPr>
              <a:t>Kondisi</a:t>
            </a:r>
            <a:r>
              <a:rPr lang="en-US" sz="1600" dirty="0">
                <a:latin typeface="Cambria" panose="02040503050406030204" pitchFamily="18" charset="0"/>
              </a:rPr>
              <a:t> yang </a:t>
            </a:r>
            <a:r>
              <a:rPr lang="en-US" sz="1600" dirty="0" err="1">
                <a:latin typeface="Cambria" panose="02040503050406030204" pitchFamily="18" charset="0"/>
              </a:rPr>
              <a:t>cocok</a:t>
            </a:r>
            <a:r>
              <a:rPr lang="en-US" sz="1600" dirty="0">
                <a:latin typeface="Cambria" panose="02040503050406030204" pitchFamily="18" charset="0"/>
              </a:rPr>
              <a:t> </a:t>
            </a:r>
            <a:r>
              <a:rPr lang="en-US" sz="1600" dirty="0" err="1">
                <a:latin typeface="Cambria" panose="02040503050406030204" pitchFamily="18" charset="0"/>
              </a:rPr>
              <a:t>menggunakan</a:t>
            </a:r>
            <a:r>
              <a:rPr lang="en-US" sz="1600" dirty="0">
                <a:latin typeface="Cambria" panose="02040503050406030204" pitchFamily="18" charset="0"/>
              </a:rPr>
              <a:t> </a:t>
            </a:r>
            <a:r>
              <a:rPr lang="en-US" sz="1600" dirty="0" err="1">
                <a:latin typeface="Cambria" panose="02040503050406030204" pitchFamily="18" charset="0"/>
              </a:rPr>
              <a:t>metode</a:t>
            </a:r>
            <a:r>
              <a:rPr lang="en-US" sz="1600" dirty="0">
                <a:latin typeface="Cambria" panose="02040503050406030204" pitchFamily="18" charset="0"/>
              </a:rPr>
              <a:t> </a:t>
            </a:r>
            <a:r>
              <a:rPr lang="en-US" sz="1600" dirty="0" err="1">
                <a:latin typeface="Cambria" panose="02040503050406030204" pitchFamily="18" charset="0"/>
              </a:rPr>
              <a:t>ini</a:t>
            </a:r>
            <a:r>
              <a:rPr lang="en-US" sz="1600" dirty="0">
                <a:latin typeface="Cambria" panose="02040503050406030204" pitchFamily="18" charset="0"/>
              </a:rPr>
              <a:t> </a:t>
            </a:r>
            <a:r>
              <a:rPr lang="en-US" sz="1600" dirty="0" err="1">
                <a:latin typeface="Cambria" panose="02040503050406030204" pitchFamily="18" charset="0"/>
              </a:rPr>
              <a:t>ialah</a:t>
            </a:r>
            <a:r>
              <a:rPr lang="en-US" sz="1600" dirty="0">
                <a:latin typeface="Cambria" panose="02040503050406030204" pitchFamily="18" charset="0"/>
              </a:rPr>
              <a:t> </a:t>
            </a:r>
            <a:r>
              <a:rPr lang="en-US" sz="1600" dirty="0" err="1">
                <a:latin typeface="Cambria" panose="02040503050406030204" pitchFamily="18" charset="0"/>
              </a:rPr>
              <a:t>bila</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ingin</a:t>
            </a:r>
            <a:r>
              <a:rPr lang="en-US" sz="1600" dirty="0">
                <a:latin typeface="Cambria" panose="02040503050406030204" pitchFamily="18" charset="0"/>
              </a:rPr>
              <a:t> </a:t>
            </a:r>
            <a:r>
              <a:rPr lang="en-US" sz="1600" dirty="0" err="1">
                <a:latin typeface="Cambria" panose="02040503050406030204" pitchFamily="18" charset="0"/>
              </a:rPr>
              <a:t>memahami</a:t>
            </a:r>
            <a:r>
              <a:rPr lang="en-US" sz="1600" dirty="0">
                <a:latin typeface="Cambria" panose="02040503050406030204" pitchFamily="18" charset="0"/>
              </a:rPr>
              <a:t> </a:t>
            </a:r>
            <a:r>
              <a:rPr lang="en-US" sz="1600" dirty="0" err="1">
                <a:latin typeface="Cambria" panose="02040503050406030204" pitchFamily="18" charset="0"/>
              </a:rPr>
              <a:t>pengalaman</a:t>
            </a:r>
            <a:r>
              <a:rPr lang="en-US" sz="1600" dirty="0">
                <a:latin typeface="Cambria" panose="02040503050406030204" pitchFamily="18" charset="0"/>
              </a:rPr>
              <a:t> </a:t>
            </a:r>
            <a:r>
              <a:rPr lang="en-US" sz="1600" dirty="0" err="1">
                <a:latin typeface="Cambria" panose="02040503050406030204" pitchFamily="18" charset="0"/>
              </a:rPr>
              <a:t>batin</a:t>
            </a:r>
            <a:r>
              <a:rPr lang="en-US" sz="1600" dirty="0">
                <a:latin typeface="Cambria" panose="02040503050406030204" pitchFamily="18" charset="0"/>
              </a:rPr>
              <a:t> </a:t>
            </a:r>
            <a:r>
              <a:rPr lang="en-US" sz="1600" dirty="0" err="1">
                <a:latin typeface="Cambria" panose="02040503050406030204" pitchFamily="18" charset="0"/>
              </a:rPr>
              <a:t>beberapa</a:t>
            </a:r>
            <a:r>
              <a:rPr lang="en-US" sz="1600" dirty="0">
                <a:latin typeface="Cambria" panose="02040503050406030204" pitchFamily="18" charset="0"/>
              </a:rPr>
              <a:t> </a:t>
            </a:r>
            <a:r>
              <a:rPr lang="en-US" sz="1600" dirty="0" err="1">
                <a:latin typeface="Cambria" panose="02040503050406030204" pitchFamily="18" charset="0"/>
              </a:rPr>
              <a:t>individu</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b="1" dirty="0" err="1">
                <a:latin typeface="Cambria" panose="02040503050406030204" pitchFamily="18" charset="0"/>
              </a:rPr>
              <a:t>pengalaman</a:t>
            </a:r>
            <a:r>
              <a:rPr lang="en-US" sz="1600" b="1" dirty="0">
                <a:latin typeface="Cambria" panose="02040503050406030204" pitchFamily="18" charset="0"/>
              </a:rPr>
              <a:t> </a:t>
            </a:r>
            <a:r>
              <a:rPr lang="en-US" sz="1600" b="1" dirty="0" err="1">
                <a:latin typeface="Cambria" panose="02040503050406030204" pitchFamily="18" charset="0"/>
              </a:rPr>
              <a:t>dari</a:t>
            </a:r>
            <a:r>
              <a:rPr lang="en-US" sz="1600" b="1" dirty="0">
                <a:latin typeface="Cambria" panose="02040503050406030204" pitchFamily="18" charset="0"/>
              </a:rPr>
              <a:t> </a:t>
            </a:r>
            <a:r>
              <a:rPr lang="en-US" sz="1600" b="1" dirty="0" err="1">
                <a:latin typeface="Cambria" panose="02040503050406030204" pitchFamily="18" charset="0"/>
              </a:rPr>
              <a:t>suatu</a:t>
            </a:r>
            <a:r>
              <a:rPr lang="en-US" sz="1600" b="1" dirty="0">
                <a:latin typeface="Cambria" panose="02040503050406030204" pitchFamily="18" charset="0"/>
              </a:rPr>
              <a:t> </a:t>
            </a:r>
            <a:r>
              <a:rPr lang="en-US" sz="1600" b="1" dirty="0" err="1">
                <a:latin typeface="Cambria" panose="02040503050406030204" pitchFamily="18" charset="0"/>
              </a:rPr>
              <a:t>fenomena</a:t>
            </a:r>
            <a:endParaRPr lang="en-US" sz="1600" b="1" dirty="0">
              <a:latin typeface="Cambria" panose="02040503050406030204" pitchFamily="18" charset="0"/>
            </a:endParaRPr>
          </a:p>
          <a:p>
            <a:pPr marL="342900" indent="-342900" algn="just">
              <a:buFont typeface="Wingdings" panose="05000000000000000000" pitchFamily="2" charset="2"/>
              <a:buChar char="§"/>
            </a:pPr>
            <a:r>
              <a:rPr lang="en-US" sz="1600" dirty="0">
                <a:latin typeface="Cambria" panose="02040503050406030204" pitchFamily="18" charset="0"/>
              </a:rPr>
              <a:t>Proses </a:t>
            </a:r>
            <a:r>
              <a:rPr lang="id-ID" sz="1600" b="1" dirty="0">
                <a:latin typeface="Cambria" panose="02040503050406030204" pitchFamily="18" charset="0"/>
              </a:rPr>
              <a:t>interview</a:t>
            </a:r>
            <a:r>
              <a:rPr lang="id-ID" sz="1600" dirty="0">
                <a:latin typeface="Cambria" panose="02040503050406030204" pitchFamily="18" charset="0"/>
              </a:rPr>
              <a:t> </a:t>
            </a:r>
            <a:r>
              <a:rPr lang="en-US" sz="1600" dirty="0" err="1">
                <a:latin typeface="Cambria" panose="02040503050406030204" pitchFamily="18" charset="0"/>
              </a:rPr>
              <a:t>adalah</a:t>
            </a:r>
            <a:r>
              <a:rPr lang="en-US" sz="1600" dirty="0">
                <a:latin typeface="Cambria" panose="02040503050406030204" pitchFamily="18" charset="0"/>
              </a:rPr>
              <a:t> </a:t>
            </a:r>
            <a:r>
              <a:rPr lang="en-US" sz="1600" b="1" dirty="0" err="1">
                <a:latin typeface="Cambria" panose="02040503050406030204" pitchFamily="18" charset="0"/>
              </a:rPr>
              <a:t>metode</a:t>
            </a:r>
            <a:r>
              <a:rPr lang="en-US" sz="1600" b="1" dirty="0">
                <a:latin typeface="Cambria" panose="02040503050406030204" pitchFamily="18" charset="0"/>
              </a:rPr>
              <a:t> </a:t>
            </a:r>
            <a:r>
              <a:rPr lang="en-US" sz="1600" b="1" dirty="0" err="1">
                <a:latin typeface="Cambria" panose="02040503050406030204" pitchFamily="18" charset="0"/>
              </a:rPr>
              <a:t>utama</a:t>
            </a:r>
            <a:r>
              <a:rPr lang="en-US" sz="1600" b="1"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pengumpulan</a:t>
            </a:r>
            <a:r>
              <a:rPr lang="en-US" sz="1600" dirty="0">
                <a:latin typeface="Cambria" panose="02040503050406030204" pitchFamily="18" charset="0"/>
              </a:rPr>
              <a:t> data</a:t>
            </a:r>
          </a:p>
          <a:p>
            <a:pPr marL="342900" indent="-342900" algn="just">
              <a:buFont typeface="Wingdings" panose="05000000000000000000" pitchFamily="2" charset="2"/>
              <a:buChar char="§"/>
            </a:pPr>
            <a:r>
              <a:rPr lang="en-US" sz="1600" dirty="0" err="1">
                <a:latin typeface="Cambria" panose="02040503050406030204" pitchFamily="18" charset="0"/>
              </a:rPr>
              <a:t>Mengenal</a:t>
            </a:r>
            <a:r>
              <a:rPr lang="en-US" sz="1600" dirty="0">
                <a:latin typeface="Cambria" panose="02040503050406030204" pitchFamily="18" charset="0"/>
              </a:rPr>
              <a:t> proses </a:t>
            </a:r>
            <a:r>
              <a:rPr lang="en-US" sz="1600" b="1" i="1" dirty="0" err="1">
                <a:latin typeface="Cambria" panose="02040503050406030204" pitchFamily="18" charset="0"/>
              </a:rPr>
              <a:t>epoch</a:t>
            </a:r>
            <a:r>
              <a:rPr lang="en-US" sz="1600" b="1" dirty="0" err="1">
                <a:latin typeface="Cambria" panose="02040503050406030204" pitchFamily="18" charset="0"/>
              </a:rPr>
              <a:t>e</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mengekplorasi</a:t>
            </a:r>
            <a:r>
              <a:rPr lang="en-US" sz="1600" dirty="0">
                <a:latin typeface="Cambria" panose="02040503050406030204" pitchFamily="18" charset="0"/>
              </a:rPr>
              <a:t> </a:t>
            </a:r>
            <a:r>
              <a:rPr lang="en-US" sz="1600" dirty="0" err="1">
                <a:latin typeface="Cambria" panose="02040503050406030204" pitchFamily="18" charset="0"/>
              </a:rPr>
              <a:t>pengalamannya</a:t>
            </a:r>
            <a:r>
              <a:rPr lang="en-US" sz="1600" dirty="0">
                <a:latin typeface="Cambria" panose="02040503050406030204" pitchFamily="18" charset="0"/>
              </a:rPr>
              <a:t> </a:t>
            </a:r>
            <a:r>
              <a:rPr lang="en-US" sz="1600" dirty="0" err="1">
                <a:latin typeface="Cambria" panose="02040503050406030204" pitchFamily="18" charset="0"/>
              </a:rPr>
              <a:t>sendiri</a:t>
            </a:r>
            <a:r>
              <a:rPr lang="id-ID"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maksud</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meninjau</a:t>
            </a:r>
            <a:r>
              <a:rPr lang="en-US" sz="1600" dirty="0">
                <a:latin typeface="Cambria" panose="02040503050406030204" pitchFamily="18" charset="0"/>
              </a:rPr>
              <a:t> </a:t>
            </a:r>
            <a:r>
              <a:rPr lang="en-US" sz="1600" dirty="0" err="1">
                <a:latin typeface="Cambria" panose="02040503050406030204" pitchFamily="18" charset="0"/>
              </a:rPr>
              <a:t>dimensi</a:t>
            </a:r>
            <a:r>
              <a:rPr lang="en-US" sz="1600" dirty="0">
                <a:latin typeface="Cambria" panose="02040503050406030204" pitchFamily="18" charset="0"/>
              </a:rPr>
              <a:t> </a:t>
            </a:r>
            <a:r>
              <a:rPr lang="en-US" sz="1600" dirty="0" err="1">
                <a:latin typeface="Cambria" panose="02040503050406030204" pitchFamily="18" charset="0"/>
              </a:rPr>
              <a:t>pengalaman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menyadari</a:t>
            </a:r>
            <a:r>
              <a:rPr lang="en-US" sz="1600" dirty="0">
                <a:latin typeface="Cambria" panose="02040503050406030204" pitchFamily="18" charset="0"/>
              </a:rPr>
              <a:t> </a:t>
            </a:r>
            <a:r>
              <a:rPr lang="en-US" sz="1600" dirty="0" err="1">
                <a:latin typeface="Cambria" panose="02040503050406030204" pitchFamily="18" charset="0"/>
              </a:rPr>
              <a:t>prasangka</a:t>
            </a:r>
            <a:r>
              <a:rPr lang="en-US" sz="1600" dirty="0">
                <a:latin typeface="Cambria" panose="02040503050406030204" pitchFamily="18" charset="0"/>
              </a:rPr>
              <a:t> </a:t>
            </a:r>
            <a:r>
              <a:rPr lang="en-US" sz="1600" dirty="0" err="1">
                <a:latin typeface="Cambria" panose="02040503050406030204" pitchFamily="18" charset="0"/>
              </a:rPr>
              <a:t>pribadi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b="1" i="1" dirty="0">
                <a:latin typeface="Cambria" panose="02040503050406030204" pitchFamily="18" charset="0"/>
              </a:rPr>
              <a:t>bracket</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pengelompokan</a:t>
            </a:r>
            <a:r>
              <a:rPr lang="en-US" sz="1600" dirty="0">
                <a:latin typeface="Cambria" panose="02040503050406030204" pitchFamily="18" charset="0"/>
              </a:rPr>
              <a:t> </a:t>
            </a:r>
            <a:r>
              <a:rPr lang="en-US" sz="1600" dirty="0" err="1">
                <a:latin typeface="Cambria" panose="02040503050406030204" pitchFamily="18" charset="0"/>
              </a:rPr>
              <a:t>asumsi</a:t>
            </a:r>
            <a:r>
              <a:rPr lang="en-US" sz="1600" dirty="0">
                <a:latin typeface="Cambria" panose="02040503050406030204" pitchFamily="18" charset="0"/>
              </a:rPr>
              <a:t> </a:t>
            </a:r>
            <a:r>
              <a:rPr lang="en-US" sz="1600" dirty="0" err="1">
                <a:latin typeface="Cambria" panose="02040503050406030204" pitchFamily="18" charset="0"/>
              </a:rPr>
              <a:t>tersebut</a:t>
            </a:r>
            <a:endParaRPr lang="en-US" sz="1600" dirty="0">
              <a:latin typeface="Cambria" panose="02040503050406030204" pitchFamily="18" charset="0"/>
            </a:endParaRPr>
          </a:p>
          <a:p>
            <a:pPr marL="342900" indent="-342900" algn="just">
              <a:buFont typeface="Wingdings" panose="05000000000000000000" pitchFamily="2" charset="2"/>
              <a:buChar char="§"/>
            </a:pPr>
            <a:endParaRPr lang="id-ID" sz="1600" dirty="0">
              <a:latin typeface="Cambria" panose="02040503050406030204" pitchFamily="18" charset="0"/>
            </a:endParaRPr>
          </a:p>
        </p:txBody>
      </p:sp>
      <p:sp>
        <p:nvSpPr>
          <p:cNvPr id="7" name="TextBox 6">
            <a:extLst>
              <a:ext uri="{FF2B5EF4-FFF2-40B4-BE49-F238E27FC236}">
                <a16:creationId xmlns:a16="http://schemas.microsoft.com/office/drawing/2014/main" xmlns="" id="{AB588C9F-2001-456F-85FD-074D10D5A9A8}"/>
              </a:ext>
            </a:extLst>
          </p:cNvPr>
          <p:cNvSpPr txBox="1"/>
          <p:nvPr/>
        </p:nvSpPr>
        <p:spPr>
          <a:xfrm>
            <a:off x="309490" y="4191460"/>
            <a:ext cx="1828799"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err="1">
                <a:latin typeface="Cambria" panose="02040503050406030204" pitchFamily="18" charset="0"/>
              </a:rPr>
              <a:t>Peneliti</a:t>
            </a:r>
            <a:r>
              <a:rPr lang="en-US" dirty="0">
                <a:latin typeface="Cambria" panose="02040503050406030204" pitchFamily="18" charset="0"/>
              </a:rPr>
              <a:t> </a:t>
            </a:r>
            <a:r>
              <a:rPr lang="en-US" dirty="0" err="1">
                <a:latin typeface="Cambria" panose="02040503050406030204" pitchFamily="18" charset="0"/>
              </a:rPr>
              <a:t>mengenali</a:t>
            </a:r>
            <a:r>
              <a:rPr lang="en-US" dirty="0">
                <a:latin typeface="Cambria" panose="02040503050406030204" pitchFamily="18" charset="0"/>
              </a:rPr>
              <a:t> </a:t>
            </a:r>
            <a:r>
              <a:rPr lang="en-US" dirty="0" err="1">
                <a:latin typeface="Cambria" panose="02040503050406030204" pitchFamily="18" charset="0"/>
              </a:rPr>
              <a:t>dan</a:t>
            </a:r>
            <a:r>
              <a:rPr lang="en-US" dirty="0">
                <a:latin typeface="Cambria" panose="02040503050406030204" pitchFamily="18" charset="0"/>
              </a:rPr>
              <a:t> </a:t>
            </a:r>
            <a:r>
              <a:rPr lang="en-US" dirty="0" err="1">
                <a:latin typeface="Cambria" panose="02040503050406030204" pitchFamily="18" charset="0"/>
              </a:rPr>
              <a:t>mengspesifikasi</a:t>
            </a:r>
            <a:r>
              <a:rPr lang="en-US" dirty="0">
                <a:latin typeface="Cambria" panose="02040503050406030204" pitchFamily="18" charset="0"/>
              </a:rPr>
              <a:t> </a:t>
            </a:r>
            <a:r>
              <a:rPr lang="en-US" dirty="0" err="1">
                <a:latin typeface="Cambria" panose="02040503050406030204" pitchFamily="18" charset="0"/>
              </a:rPr>
              <a:t>jangkauan</a:t>
            </a:r>
            <a:r>
              <a:rPr lang="en-US" dirty="0">
                <a:latin typeface="Cambria" panose="02040503050406030204" pitchFamily="18" charset="0"/>
              </a:rPr>
              <a:t> </a:t>
            </a:r>
            <a:r>
              <a:rPr lang="en-US" dirty="0" err="1">
                <a:latin typeface="Cambria" panose="02040503050406030204" pitchFamily="18" charset="0"/>
              </a:rPr>
              <a:t>asumsi</a:t>
            </a:r>
            <a:r>
              <a:rPr lang="en-US" dirty="0">
                <a:latin typeface="Cambria" panose="02040503050406030204" pitchFamily="18" charset="0"/>
              </a:rPr>
              <a:t> </a:t>
            </a:r>
            <a:r>
              <a:rPr lang="en-US" dirty="0" err="1">
                <a:latin typeface="Cambria" panose="02040503050406030204" pitchFamily="18" charset="0"/>
              </a:rPr>
              <a:t>filosofis</a:t>
            </a:r>
            <a:endParaRPr lang="id-ID" dirty="0">
              <a:latin typeface="Cambria" panose="02040503050406030204" pitchFamily="18" charset="0"/>
            </a:endParaRPr>
          </a:p>
        </p:txBody>
      </p:sp>
      <p:sp>
        <p:nvSpPr>
          <p:cNvPr id="8" name="TextBox 7">
            <a:extLst>
              <a:ext uri="{FF2B5EF4-FFF2-40B4-BE49-F238E27FC236}">
                <a16:creationId xmlns:a16="http://schemas.microsoft.com/office/drawing/2014/main" xmlns="" id="{ED6158B8-B2A3-4ABE-91D4-03CF83A433F5}"/>
              </a:ext>
            </a:extLst>
          </p:cNvPr>
          <p:cNvSpPr txBox="1"/>
          <p:nvPr/>
        </p:nvSpPr>
        <p:spPr>
          <a:xfrm>
            <a:off x="2866216" y="4191460"/>
            <a:ext cx="2489982"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latin typeface="Cambria" panose="02040503050406030204" pitchFamily="18" charset="0"/>
              </a:rPr>
              <a:t>Data </a:t>
            </a:r>
            <a:r>
              <a:rPr lang="en-US" dirty="0" err="1">
                <a:latin typeface="Cambria" panose="02040503050406030204" pitchFamily="18" charset="0"/>
              </a:rPr>
              <a:t>dikumpulkan</a:t>
            </a:r>
            <a:r>
              <a:rPr lang="en-US" dirty="0">
                <a:latin typeface="Cambria" panose="02040503050406030204" pitchFamily="18" charset="0"/>
              </a:rPr>
              <a:t> </a:t>
            </a:r>
            <a:r>
              <a:rPr lang="en-US" dirty="0" err="1">
                <a:latin typeface="Cambria" panose="02040503050406030204" pitchFamily="18" charset="0"/>
              </a:rPr>
              <a:t>dari</a:t>
            </a:r>
            <a:r>
              <a:rPr lang="en-US" dirty="0">
                <a:latin typeface="Cambria" panose="02040503050406030204" pitchFamily="18" charset="0"/>
              </a:rPr>
              <a:t> individual-individual yang </a:t>
            </a:r>
            <a:r>
              <a:rPr lang="en-US" dirty="0" err="1">
                <a:latin typeface="Cambria" panose="02040503050406030204" pitchFamily="18" charset="0"/>
              </a:rPr>
              <a:t>memiliki</a:t>
            </a:r>
            <a:r>
              <a:rPr lang="en-US" dirty="0">
                <a:latin typeface="Cambria" panose="02040503050406030204" pitchFamily="18" charset="0"/>
              </a:rPr>
              <a:t> </a:t>
            </a:r>
            <a:r>
              <a:rPr lang="en-US" dirty="0" err="1">
                <a:latin typeface="Cambria" panose="02040503050406030204" pitchFamily="18" charset="0"/>
              </a:rPr>
              <a:t>pengalaman</a:t>
            </a:r>
            <a:r>
              <a:rPr lang="en-US" dirty="0">
                <a:latin typeface="Cambria" panose="02040503050406030204" pitchFamily="18" charset="0"/>
              </a:rPr>
              <a:t> </a:t>
            </a:r>
            <a:r>
              <a:rPr lang="en-US" dirty="0" err="1">
                <a:latin typeface="Cambria" panose="02040503050406030204" pitchFamily="18" charset="0"/>
              </a:rPr>
              <a:t>dengan</a:t>
            </a:r>
            <a:r>
              <a:rPr lang="en-US" dirty="0">
                <a:latin typeface="Cambria" panose="02040503050406030204" pitchFamily="18" charset="0"/>
              </a:rPr>
              <a:t> </a:t>
            </a:r>
            <a:r>
              <a:rPr lang="en-US" dirty="0" err="1">
                <a:latin typeface="Cambria" panose="02040503050406030204" pitchFamily="18" charset="0"/>
              </a:rPr>
              <a:t>fenomena</a:t>
            </a:r>
            <a:r>
              <a:rPr lang="en-US" dirty="0">
                <a:latin typeface="Cambria" panose="02040503050406030204" pitchFamily="18" charset="0"/>
              </a:rPr>
              <a:t> yang </a:t>
            </a:r>
            <a:r>
              <a:rPr lang="en-US" dirty="0" err="1">
                <a:latin typeface="Cambria" panose="02040503050406030204" pitchFamily="18" charset="0"/>
              </a:rPr>
              <a:t>diteliti</a:t>
            </a:r>
            <a:endParaRPr lang="id-ID" dirty="0">
              <a:latin typeface="Cambria" panose="02040503050406030204" pitchFamily="18" charset="0"/>
            </a:endParaRPr>
          </a:p>
        </p:txBody>
      </p:sp>
      <p:sp>
        <p:nvSpPr>
          <p:cNvPr id="9" name="TextBox 8">
            <a:extLst>
              <a:ext uri="{FF2B5EF4-FFF2-40B4-BE49-F238E27FC236}">
                <a16:creationId xmlns:a16="http://schemas.microsoft.com/office/drawing/2014/main" xmlns="" id="{AA33FA0C-54D1-4FD3-9C6F-530E202EB220}"/>
              </a:ext>
            </a:extLst>
          </p:cNvPr>
          <p:cNvSpPr txBox="1"/>
          <p:nvPr/>
        </p:nvSpPr>
        <p:spPr>
          <a:xfrm>
            <a:off x="6096000" y="3429000"/>
            <a:ext cx="2923893"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id-ID" dirty="0" smtClean="0">
                <a:latin typeface="Cambria" panose="02040503050406030204" pitchFamily="18" charset="0"/>
              </a:rPr>
              <a:t>Mem</a:t>
            </a:r>
            <a:r>
              <a:rPr lang="en-US" dirty="0" err="1" smtClean="0">
                <a:latin typeface="Cambria" panose="02040503050406030204" pitchFamily="18" charset="0"/>
              </a:rPr>
              <a:t>pertanya</a:t>
            </a:r>
            <a:r>
              <a:rPr lang="en-US" dirty="0" smtClean="0">
                <a:latin typeface="Cambria" panose="02040503050406030204" pitchFamily="18" charset="0"/>
              </a:rPr>
              <a:t> </a:t>
            </a:r>
            <a:r>
              <a:rPr lang="en-US" dirty="0" err="1">
                <a:latin typeface="Cambria" panose="02040503050406030204" pitchFamily="18" charset="0"/>
              </a:rPr>
              <a:t>penelitian</a:t>
            </a:r>
            <a:r>
              <a:rPr lang="en-US" dirty="0">
                <a:latin typeface="Cambria" panose="02040503050406030204" pitchFamily="18" charset="0"/>
              </a:rPr>
              <a:t>, </a:t>
            </a:r>
          </a:p>
          <a:p>
            <a:pPr marL="285750" indent="-285750">
              <a:buFont typeface="Arial" panose="020B0604020202020204" pitchFamily="34" charset="0"/>
              <a:buChar char="•"/>
            </a:pPr>
            <a:r>
              <a:rPr lang="id-ID" dirty="0" err="1">
                <a:latin typeface="Cambria" panose="02040503050406030204" pitchFamily="18" charset="0"/>
              </a:rPr>
              <a:t>M</a:t>
            </a:r>
            <a:r>
              <a:rPr lang="en-US" dirty="0" err="1">
                <a:latin typeface="Cambria" panose="02040503050406030204" pitchFamily="18" charset="0"/>
              </a:rPr>
              <a:t>encatat</a:t>
            </a:r>
            <a:r>
              <a:rPr lang="en-US" dirty="0">
                <a:latin typeface="Cambria" panose="02040503050406030204" pitchFamily="18" charset="0"/>
              </a:rPr>
              <a:t> </a:t>
            </a:r>
            <a:r>
              <a:rPr lang="en-US" dirty="0" err="1">
                <a:latin typeface="Cambria" panose="02040503050406030204" pitchFamily="18" charset="0"/>
              </a:rPr>
              <a:t>pernyataan</a:t>
            </a:r>
            <a:r>
              <a:rPr lang="en-US" dirty="0">
                <a:latin typeface="Cambria" panose="02040503050406030204" pitchFamily="18" charset="0"/>
              </a:rPr>
              <a:t> yang </a:t>
            </a:r>
            <a:r>
              <a:rPr lang="en-US" dirty="0" err="1">
                <a:latin typeface="Cambria" panose="02040503050406030204" pitchFamily="18" charset="0"/>
              </a:rPr>
              <a:t>menggambarkan</a:t>
            </a:r>
            <a:r>
              <a:rPr lang="en-US" dirty="0">
                <a:latin typeface="Cambria" panose="02040503050406030204" pitchFamily="18" charset="0"/>
              </a:rPr>
              <a:t> </a:t>
            </a:r>
            <a:r>
              <a:rPr lang="en-US" dirty="0" err="1">
                <a:latin typeface="Cambria" panose="02040503050406030204" pitchFamily="18" charset="0"/>
              </a:rPr>
              <a:t>pemahaman</a:t>
            </a:r>
            <a:r>
              <a:rPr lang="en-US" dirty="0">
                <a:latin typeface="Cambria" panose="02040503050406030204" pitchFamily="18" charset="0"/>
              </a:rPr>
              <a:t> </a:t>
            </a:r>
            <a:r>
              <a:rPr lang="en-US" dirty="0" err="1">
                <a:latin typeface="Cambria" panose="02040503050406030204" pitchFamily="18" charset="0"/>
              </a:rPr>
              <a:t>pengalaman</a:t>
            </a:r>
            <a:r>
              <a:rPr lang="en-US" dirty="0">
                <a:latin typeface="Cambria" panose="02040503050406030204" pitchFamily="18" charset="0"/>
              </a:rPr>
              <a:t> </a:t>
            </a:r>
            <a:r>
              <a:rPr lang="en-US" dirty="0" err="1">
                <a:latin typeface="Cambria" panose="02040503050406030204" pitchFamily="18" charset="0"/>
              </a:rPr>
              <a:t>responden</a:t>
            </a:r>
            <a:r>
              <a:rPr lang="en-US" dirty="0">
                <a:latin typeface="Cambria" panose="02040503050406030204" pitchFamily="18" charset="0"/>
              </a:rPr>
              <a:t> </a:t>
            </a:r>
            <a:r>
              <a:rPr lang="en-US" dirty="0" err="1">
                <a:latin typeface="Cambria" panose="02040503050406030204" pitchFamily="18" charset="0"/>
              </a:rPr>
              <a:t>akan</a:t>
            </a:r>
            <a:r>
              <a:rPr lang="en-US" dirty="0">
                <a:latin typeface="Cambria" panose="02040503050406030204" pitchFamily="18" charset="0"/>
              </a:rPr>
              <a:t> </a:t>
            </a:r>
            <a:r>
              <a:rPr lang="en-US" dirty="0" err="1">
                <a:latin typeface="Cambria" panose="02040503050406030204" pitchFamily="18" charset="0"/>
              </a:rPr>
              <a:t>fenomena</a:t>
            </a:r>
            <a:r>
              <a:rPr lang="en-US" dirty="0">
                <a:latin typeface="Cambria" panose="02040503050406030204" pitchFamily="18" charset="0"/>
              </a:rPr>
              <a:t>. </a:t>
            </a:r>
          </a:p>
          <a:p>
            <a:pPr marL="285750" indent="-285750">
              <a:buFont typeface="Arial" panose="020B0604020202020204" pitchFamily="34" charset="0"/>
              <a:buChar char="•"/>
            </a:pPr>
            <a:r>
              <a:rPr lang="id-ID" dirty="0" err="1">
                <a:latin typeface="Cambria" panose="02040503050406030204" pitchFamily="18" charset="0"/>
              </a:rPr>
              <a:t>M</a:t>
            </a:r>
            <a:r>
              <a:rPr lang="en-US" dirty="0" err="1">
                <a:latin typeface="Cambria" panose="02040503050406030204" pitchFamily="18" charset="0"/>
              </a:rPr>
              <a:t>embuat</a:t>
            </a:r>
            <a:r>
              <a:rPr lang="en-US" dirty="0">
                <a:latin typeface="Cambria" panose="02040503050406030204" pitchFamily="18" charset="0"/>
              </a:rPr>
              <a:t> cluster </a:t>
            </a:r>
            <a:r>
              <a:rPr lang="en-US" dirty="0" err="1">
                <a:latin typeface="Cambria" panose="02040503050406030204" pitchFamily="18" charset="0"/>
              </a:rPr>
              <a:t>dari</a:t>
            </a:r>
            <a:r>
              <a:rPr lang="en-US" dirty="0">
                <a:latin typeface="Cambria" panose="02040503050406030204" pitchFamily="18" charset="0"/>
              </a:rPr>
              <a:t> </a:t>
            </a:r>
            <a:r>
              <a:rPr lang="en-US" dirty="0" err="1">
                <a:latin typeface="Cambria" panose="02040503050406030204" pitchFamily="18" charset="0"/>
              </a:rPr>
              <a:t>kesimpulan</a:t>
            </a:r>
            <a:r>
              <a:rPr lang="en-US" dirty="0">
                <a:latin typeface="Cambria" panose="02040503050406030204" pitchFamily="18" charset="0"/>
              </a:rPr>
              <a:t> yang </a:t>
            </a:r>
            <a:r>
              <a:rPr lang="en-US" dirty="0" err="1">
                <a:latin typeface="Cambria" panose="02040503050406030204" pitchFamily="18" charset="0"/>
              </a:rPr>
              <a:t>didaparkan</a:t>
            </a:r>
            <a:r>
              <a:rPr lang="en-US" dirty="0">
                <a:latin typeface="Cambria" panose="02040503050406030204" pitchFamily="18" charset="0"/>
              </a:rPr>
              <a:t> </a:t>
            </a:r>
            <a:r>
              <a:rPr lang="en-US" dirty="0" err="1">
                <a:latin typeface="Cambria" panose="02040503050406030204" pitchFamily="18" charset="0"/>
              </a:rPr>
              <a:t>ke</a:t>
            </a:r>
            <a:r>
              <a:rPr lang="en-US" dirty="0">
                <a:latin typeface="Cambria" panose="02040503050406030204" pitchFamily="18" charset="0"/>
              </a:rPr>
              <a:t> </a:t>
            </a:r>
            <a:r>
              <a:rPr lang="en-US" dirty="0" err="1">
                <a:latin typeface="Cambria" panose="02040503050406030204" pitchFamily="18" charset="0"/>
              </a:rPr>
              <a:t>tema-tema</a:t>
            </a:r>
            <a:r>
              <a:rPr lang="en-US" dirty="0">
                <a:latin typeface="Cambria" panose="02040503050406030204" pitchFamily="18" charset="0"/>
              </a:rPr>
              <a:t> </a:t>
            </a:r>
            <a:r>
              <a:rPr lang="en-US" dirty="0" err="1">
                <a:latin typeface="Cambria" panose="02040503050406030204" pitchFamily="18" charset="0"/>
              </a:rPr>
              <a:t>tertentu</a:t>
            </a:r>
            <a:endParaRPr lang="id-ID" dirty="0">
              <a:latin typeface="Cambria" panose="02040503050406030204" pitchFamily="18" charset="0"/>
            </a:endParaRPr>
          </a:p>
        </p:txBody>
      </p:sp>
      <p:sp>
        <p:nvSpPr>
          <p:cNvPr id="10" name="TextBox 9">
            <a:extLst>
              <a:ext uri="{FF2B5EF4-FFF2-40B4-BE49-F238E27FC236}">
                <a16:creationId xmlns:a16="http://schemas.microsoft.com/office/drawing/2014/main" xmlns="" id="{BB168DF8-ABDF-4D3A-870F-0A25A813F359}"/>
              </a:ext>
            </a:extLst>
          </p:cNvPr>
          <p:cNvSpPr txBox="1"/>
          <p:nvPr/>
        </p:nvSpPr>
        <p:spPr>
          <a:xfrm>
            <a:off x="9677398" y="4055305"/>
            <a:ext cx="2015198"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err="1">
                <a:latin typeface="Cambria" panose="02040503050406030204" pitchFamily="18" charset="0"/>
              </a:rPr>
              <a:t>Membuat</a:t>
            </a:r>
            <a:r>
              <a:rPr lang="en-US" dirty="0">
                <a:latin typeface="Cambria" panose="02040503050406030204" pitchFamily="18" charset="0"/>
              </a:rPr>
              <a:t> </a:t>
            </a:r>
            <a:r>
              <a:rPr lang="en-US" dirty="0" err="1">
                <a:latin typeface="Cambria" panose="02040503050406030204" pitchFamily="18" charset="0"/>
              </a:rPr>
              <a:t>deskripsi</a:t>
            </a:r>
            <a:r>
              <a:rPr lang="en-US" dirty="0">
                <a:latin typeface="Cambria" panose="02040503050406030204" pitchFamily="18" charset="0"/>
              </a:rPr>
              <a:t> </a:t>
            </a:r>
            <a:r>
              <a:rPr lang="en-US" dirty="0" err="1">
                <a:latin typeface="Cambria" panose="02040503050406030204" pitchFamily="18" charset="0"/>
              </a:rPr>
              <a:t>dari</a:t>
            </a:r>
            <a:r>
              <a:rPr lang="en-US" dirty="0">
                <a:latin typeface="Cambria" panose="02040503050406030204" pitchFamily="18" charset="0"/>
              </a:rPr>
              <a:t> </a:t>
            </a:r>
            <a:r>
              <a:rPr lang="en-US" dirty="0" err="1">
                <a:latin typeface="Cambria" panose="02040503050406030204" pitchFamily="18" charset="0"/>
              </a:rPr>
              <a:t>tema-tema</a:t>
            </a:r>
            <a:r>
              <a:rPr lang="en-US" dirty="0">
                <a:latin typeface="Cambria" panose="02040503050406030204" pitchFamily="18" charset="0"/>
              </a:rPr>
              <a:t> yang </a:t>
            </a:r>
            <a:r>
              <a:rPr lang="en-US" dirty="0" err="1">
                <a:latin typeface="Cambria" panose="02040503050406030204" pitchFamily="18" charset="0"/>
              </a:rPr>
              <a:t>telah</a:t>
            </a:r>
            <a:r>
              <a:rPr lang="en-US" dirty="0">
                <a:latin typeface="Cambria" panose="02040503050406030204" pitchFamily="18" charset="0"/>
              </a:rPr>
              <a:t> </a:t>
            </a:r>
            <a:r>
              <a:rPr lang="en-US" dirty="0" err="1">
                <a:latin typeface="Cambria" panose="02040503050406030204" pitchFamily="18" charset="0"/>
              </a:rPr>
              <a:t>terbentuk</a:t>
            </a:r>
            <a:r>
              <a:rPr lang="en-US" dirty="0">
                <a:latin typeface="Cambria" panose="02040503050406030204" pitchFamily="18" charset="0"/>
              </a:rPr>
              <a:t>  yang </a:t>
            </a:r>
            <a:r>
              <a:rPr lang="en-US" dirty="0" err="1">
                <a:latin typeface="Cambria" panose="02040503050406030204" pitchFamily="18" charset="0"/>
              </a:rPr>
              <a:t>siaftnya</a:t>
            </a:r>
            <a:r>
              <a:rPr lang="en-US" dirty="0">
                <a:latin typeface="Cambria" panose="02040503050406030204" pitchFamily="18" charset="0"/>
              </a:rPr>
              <a:t> </a:t>
            </a:r>
            <a:r>
              <a:rPr lang="en-US" dirty="0" err="1">
                <a:latin typeface="Cambria" panose="02040503050406030204" pitchFamily="18" charset="0"/>
              </a:rPr>
              <a:t>esensial</a:t>
            </a:r>
            <a:endParaRPr lang="id-ID" dirty="0">
              <a:latin typeface="Cambria" panose="02040503050406030204" pitchFamily="18" charset="0"/>
            </a:endParaRPr>
          </a:p>
        </p:txBody>
      </p:sp>
      <p:sp>
        <p:nvSpPr>
          <p:cNvPr id="11" name="Content Placeholder 2">
            <a:extLst>
              <a:ext uri="{FF2B5EF4-FFF2-40B4-BE49-F238E27FC236}">
                <a16:creationId xmlns:a16="http://schemas.microsoft.com/office/drawing/2014/main" xmlns="" id="{E7D059B5-D975-493D-8724-43066700CDA0}"/>
              </a:ext>
            </a:extLst>
          </p:cNvPr>
          <p:cNvSpPr txBox="1">
            <a:spLocks/>
          </p:cNvSpPr>
          <p:nvPr/>
        </p:nvSpPr>
        <p:spPr>
          <a:xfrm>
            <a:off x="309490" y="3419150"/>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2000" dirty="0" err="1">
                <a:solidFill>
                  <a:schemeClr val="bg1"/>
                </a:solidFill>
                <a:latin typeface="Cambria" panose="02040503050406030204" pitchFamily="18" charset="0"/>
              </a:rPr>
              <a:t>Prosedur</a:t>
            </a:r>
            <a:endParaRPr lang="id-ID" sz="2000" dirty="0">
              <a:solidFill>
                <a:schemeClr val="bg1"/>
              </a:solidFill>
              <a:latin typeface="Cambria" panose="02040503050406030204" pitchFamily="18" charset="0"/>
            </a:endParaRPr>
          </a:p>
        </p:txBody>
      </p:sp>
      <p:sp>
        <p:nvSpPr>
          <p:cNvPr id="12" name="Arrow: Right 11">
            <a:extLst>
              <a:ext uri="{FF2B5EF4-FFF2-40B4-BE49-F238E27FC236}">
                <a16:creationId xmlns:a16="http://schemas.microsoft.com/office/drawing/2014/main" xmlns="" id="{1EC75D73-8794-424B-834C-C6209246E354}"/>
              </a:ext>
            </a:extLst>
          </p:cNvPr>
          <p:cNvSpPr/>
          <p:nvPr/>
        </p:nvSpPr>
        <p:spPr>
          <a:xfrm>
            <a:off x="2293034" y="4797083"/>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Arrow: Right 12">
            <a:extLst>
              <a:ext uri="{FF2B5EF4-FFF2-40B4-BE49-F238E27FC236}">
                <a16:creationId xmlns:a16="http://schemas.microsoft.com/office/drawing/2014/main" xmlns="" id="{8C95A7B8-5C27-41F7-9444-8AE71AE8ADCB}"/>
              </a:ext>
            </a:extLst>
          </p:cNvPr>
          <p:cNvSpPr/>
          <p:nvPr/>
        </p:nvSpPr>
        <p:spPr>
          <a:xfrm>
            <a:off x="5458112" y="4753004"/>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rrow: Right 13">
            <a:extLst>
              <a:ext uri="{FF2B5EF4-FFF2-40B4-BE49-F238E27FC236}">
                <a16:creationId xmlns:a16="http://schemas.microsoft.com/office/drawing/2014/main" xmlns="" id="{B586C522-7DE6-439F-B356-7B818BBDA9D3}"/>
              </a:ext>
            </a:extLst>
          </p:cNvPr>
          <p:cNvSpPr/>
          <p:nvPr/>
        </p:nvSpPr>
        <p:spPr>
          <a:xfrm>
            <a:off x="9148773" y="4815780"/>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24" name="Diagram 23"/>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261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553B0-FCE8-4609-BC89-0CD220E76BF1}"/>
              </a:ext>
            </a:extLst>
          </p:cNvPr>
          <p:cNvSpPr>
            <a:spLocks noGrp="1"/>
          </p:cNvSpPr>
          <p:nvPr>
            <p:ph type="title"/>
          </p:nvPr>
        </p:nvSpPr>
        <p:spPr/>
        <p:txBody>
          <a:bodyPr/>
          <a:lstStyle/>
          <a:p>
            <a:pPr algn="ctr"/>
            <a:r>
              <a:rPr lang="en-US" dirty="0">
                <a:latin typeface="Comic Sans MS" panose="030F0702030302020204" pitchFamily="66" charset="0"/>
              </a:rPr>
              <a:t>Phenomenology (2)</a:t>
            </a:r>
            <a:endParaRPr lang="id-ID" dirty="0">
              <a:latin typeface="Comic Sans MS" panose="030F0702030302020204" pitchFamily="66" charset="0"/>
            </a:endParaRPr>
          </a:p>
        </p:txBody>
      </p:sp>
      <p:sp>
        <p:nvSpPr>
          <p:cNvPr id="5" name="Content Placeholder 2">
            <a:extLst>
              <a:ext uri="{FF2B5EF4-FFF2-40B4-BE49-F238E27FC236}">
                <a16:creationId xmlns:a16="http://schemas.microsoft.com/office/drawing/2014/main" xmlns="" id="{42861674-CC65-4C78-85D6-41975CBC15F4}"/>
              </a:ext>
            </a:extLst>
          </p:cNvPr>
          <p:cNvSpPr>
            <a:spLocks noGrp="1"/>
          </p:cNvSpPr>
          <p:nvPr>
            <p:ph idx="1"/>
          </p:nvPr>
        </p:nvSpPr>
        <p:spPr>
          <a:xfrm>
            <a:off x="326838" y="1015180"/>
            <a:ext cx="1473828"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1800" dirty="0" err="1">
                <a:solidFill>
                  <a:schemeClr val="bg1"/>
                </a:solidFill>
                <a:latin typeface="Cambria" panose="02040503050406030204" pitchFamily="18" charset="0"/>
              </a:rPr>
              <a:t>Tantangan</a:t>
            </a:r>
            <a:endParaRPr lang="id-ID" sz="1800" dirty="0">
              <a:solidFill>
                <a:schemeClr val="bg1"/>
              </a:solidFill>
              <a:latin typeface="Cambria" panose="02040503050406030204" pitchFamily="18" charset="0"/>
            </a:endParaRPr>
          </a:p>
        </p:txBody>
      </p:sp>
      <p:sp>
        <p:nvSpPr>
          <p:cNvPr id="6" name="Content Placeholder 3">
            <a:extLst>
              <a:ext uri="{FF2B5EF4-FFF2-40B4-BE49-F238E27FC236}">
                <a16:creationId xmlns:a16="http://schemas.microsoft.com/office/drawing/2014/main" xmlns="" id="{A5B9741E-D2BB-4D17-8810-2DE2A89F939B}"/>
              </a:ext>
            </a:extLst>
          </p:cNvPr>
          <p:cNvSpPr txBox="1">
            <a:spLocks/>
          </p:cNvSpPr>
          <p:nvPr/>
        </p:nvSpPr>
        <p:spPr>
          <a:xfrm>
            <a:off x="0" y="1757227"/>
            <a:ext cx="11329259" cy="3994316"/>
          </a:xfrm>
          <a:prstGeom prst="rect">
            <a:avLst/>
          </a:prstGeom>
        </p:spPr>
        <p:txBody>
          <a:bodyPr vert="horz" lIns="39600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gn="just">
              <a:buFont typeface="Wingdings" panose="05000000000000000000" pitchFamily="2" charset="2"/>
              <a:buChar char="§"/>
            </a:pPr>
            <a:r>
              <a:rPr lang="en-US" sz="1800" dirty="0" err="1">
                <a:latin typeface="Cambria" panose="02040503050406030204" pitchFamily="18" charset="0"/>
              </a:rPr>
              <a:t>Perlunya</a:t>
            </a:r>
            <a:r>
              <a:rPr lang="en-US" sz="1800" dirty="0">
                <a:latin typeface="Cambria" panose="02040503050406030204" pitchFamily="18" charset="0"/>
              </a:rPr>
              <a:t> </a:t>
            </a:r>
            <a:r>
              <a:rPr lang="en-US" sz="1800" b="1" dirty="0" err="1">
                <a:latin typeface="Cambria" panose="02040503050406030204" pitchFamily="18" charset="0"/>
              </a:rPr>
              <a:t>pemahaman</a:t>
            </a:r>
            <a:r>
              <a:rPr lang="en-US" sz="1800" b="1" dirty="0">
                <a:latin typeface="Cambria" panose="02040503050406030204" pitchFamily="18" charset="0"/>
              </a:rPr>
              <a:t> yang </a:t>
            </a:r>
            <a:r>
              <a:rPr lang="en-US" sz="1800" b="1" dirty="0" err="1">
                <a:latin typeface="Cambria" panose="02040503050406030204" pitchFamily="18" charset="0"/>
              </a:rPr>
              <a:t>mendalam</a:t>
            </a:r>
            <a:r>
              <a:rPr lang="en-US" sz="1800" b="1" dirty="0">
                <a:latin typeface="Cambria" panose="02040503050406030204" pitchFamily="18" charset="0"/>
              </a:rPr>
              <a:t> </a:t>
            </a:r>
            <a:r>
              <a:rPr lang="en-US" sz="1800" dirty="0" err="1">
                <a:latin typeface="Cambria" panose="02040503050406030204" pitchFamily="18" charset="0"/>
              </a:rPr>
              <a:t>terkait</a:t>
            </a:r>
            <a:r>
              <a:rPr lang="en-US" sz="1800" dirty="0">
                <a:latin typeface="Cambria" panose="02040503050406030204" pitchFamily="18" charset="0"/>
              </a:rPr>
              <a:t> </a:t>
            </a:r>
            <a:r>
              <a:rPr lang="en-US" sz="1800" dirty="0" err="1">
                <a:latin typeface="Cambria" panose="02040503050406030204" pitchFamily="18" charset="0"/>
              </a:rPr>
              <a:t>pengalaman</a:t>
            </a:r>
            <a:r>
              <a:rPr lang="en-US" sz="1800" dirty="0">
                <a:latin typeface="Cambria" panose="02040503050406030204" pitchFamily="18" charset="0"/>
              </a:rPr>
              <a:t> </a:t>
            </a:r>
            <a:r>
              <a:rPr lang="en-US" sz="1800" dirty="0" err="1">
                <a:latin typeface="Cambria" panose="02040503050406030204" pitchFamily="18" charset="0"/>
              </a:rPr>
              <a:t>dari</a:t>
            </a:r>
            <a:r>
              <a:rPr lang="en-US" sz="1800" dirty="0">
                <a:latin typeface="Cambria" panose="02040503050406030204" pitchFamily="18" charset="0"/>
              </a:rPr>
              <a:t> </a:t>
            </a:r>
            <a:r>
              <a:rPr lang="en-US" sz="1800" dirty="0" err="1">
                <a:latin typeface="Cambria" panose="02040503050406030204" pitchFamily="18" charset="0"/>
              </a:rPr>
              <a:t>beberapa</a:t>
            </a:r>
            <a:r>
              <a:rPr lang="en-US" sz="1800" dirty="0">
                <a:latin typeface="Cambria" panose="02040503050406030204" pitchFamily="18" charset="0"/>
              </a:rPr>
              <a:t> </a:t>
            </a:r>
            <a:r>
              <a:rPr lang="en-US" sz="1800" dirty="0" err="1">
                <a:latin typeface="Cambria" panose="02040503050406030204" pitchFamily="18" charset="0"/>
              </a:rPr>
              <a:t>individu</a:t>
            </a:r>
            <a:r>
              <a:rPr lang="en-US" sz="1800" dirty="0">
                <a:latin typeface="Cambria" panose="02040503050406030204" pitchFamily="18" charset="0"/>
              </a:rPr>
              <a:t>.</a:t>
            </a:r>
            <a:endParaRPr lang="id-ID" sz="1800" dirty="0">
              <a:latin typeface="Cambria" panose="02040503050406030204" pitchFamily="18" charset="0"/>
            </a:endParaRPr>
          </a:p>
          <a:p>
            <a:pPr marL="342900" lvl="0" indent="-342900" algn="just">
              <a:buFont typeface="Wingdings" panose="05000000000000000000" pitchFamily="2" charset="2"/>
              <a:buChar char="§"/>
            </a:pPr>
            <a:r>
              <a:rPr lang="en-US" sz="1800" dirty="0" err="1">
                <a:latin typeface="Cambria" panose="02040503050406030204" pitchFamily="18" charset="0"/>
              </a:rPr>
              <a:t>Membutuhkan</a:t>
            </a:r>
            <a:r>
              <a:rPr lang="en-US" sz="1800" dirty="0">
                <a:latin typeface="Cambria" panose="02040503050406030204" pitchFamily="18" charset="0"/>
              </a:rPr>
              <a:t> paling </a:t>
            </a:r>
            <a:r>
              <a:rPr lang="en-US" sz="1800" dirty="0" err="1">
                <a:latin typeface="Cambria" panose="02040503050406030204" pitchFamily="18" charset="0"/>
              </a:rPr>
              <a:t>tidak</a:t>
            </a:r>
            <a:r>
              <a:rPr lang="en-US" sz="1800" dirty="0">
                <a:latin typeface="Cambria" panose="02040503050406030204" pitchFamily="18" charset="0"/>
              </a:rPr>
              <a:t> </a:t>
            </a:r>
            <a:r>
              <a:rPr lang="en-US" sz="1800" dirty="0" err="1">
                <a:latin typeface="Cambria" panose="02040503050406030204" pitchFamily="18" charset="0"/>
              </a:rPr>
              <a:t>beberapa</a:t>
            </a:r>
            <a:r>
              <a:rPr lang="en-US" sz="1800" dirty="0">
                <a:latin typeface="Cambria" panose="02040503050406030204" pitchFamily="18" charset="0"/>
              </a:rPr>
              <a:t> </a:t>
            </a:r>
            <a:r>
              <a:rPr lang="en-US" sz="1800" b="1" dirty="0" err="1">
                <a:latin typeface="Cambria" panose="02040503050406030204" pitchFamily="18" charset="0"/>
              </a:rPr>
              <a:t>pemahaman</a:t>
            </a:r>
            <a:r>
              <a:rPr lang="en-US" sz="1800" b="1" dirty="0">
                <a:latin typeface="Cambria" panose="02040503050406030204" pitchFamily="18" charset="0"/>
              </a:rPr>
              <a:t> </a:t>
            </a:r>
            <a:r>
              <a:rPr lang="en-US" sz="1800" b="1" dirty="0" err="1">
                <a:latin typeface="Cambria" panose="02040503050406030204" pitchFamily="18" charset="0"/>
              </a:rPr>
              <a:t>akan</a:t>
            </a:r>
            <a:r>
              <a:rPr lang="en-US" sz="1800" b="1" dirty="0">
                <a:latin typeface="Cambria" panose="02040503050406030204" pitchFamily="18" charset="0"/>
              </a:rPr>
              <a:t> </a:t>
            </a:r>
            <a:r>
              <a:rPr lang="en-US" sz="1800" b="1" dirty="0" err="1">
                <a:latin typeface="Cambria" panose="02040503050406030204" pitchFamily="18" charset="0"/>
              </a:rPr>
              <a:t>luasnya</a:t>
            </a:r>
            <a:r>
              <a:rPr lang="en-US" sz="1800" b="1" dirty="0">
                <a:latin typeface="Cambria" panose="02040503050406030204" pitchFamily="18" charset="0"/>
              </a:rPr>
              <a:t> </a:t>
            </a:r>
            <a:r>
              <a:rPr lang="en-US" sz="1800" b="1" dirty="0" err="1">
                <a:latin typeface="Cambria" panose="02040503050406030204" pitchFamily="18" charset="0"/>
              </a:rPr>
              <a:t>asumsi</a:t>
            </a:r>
            <a:r>
              <a:rPr lang="en-US" sz="1800" b="1" dirty="0">
                <a:latin typeface="Cambria" panose="02040503050406030204" pitchFamily="18" charset="0"/>
              </a:rPr>
              <a:t> </a:t>
            </a:r>
            <a:r>
              <a:rPr lang="en-US" sz="1800" b="1" dirty="0" err="1">
                <a:latin typeface="Cambria" panose="02040503050406030204" pitchFamily="18" charset="0"/>
              </a:rPr>
              <a:t>filosopis</a:t>
            </a:r>
            <a:r>
              <a:rPr lang="en-US" sz="1800" dirty="0">
                <a:latin typeface="Cambria" panose="02040503050406030204" pitchFamily="18" charset="0"/>
              </a:rPr>
              <a:t>, </a:t>
            </a:r>
            <a:r>
              <a:rPr lang="en-US" sz="1800" dirty="0" err="1">
                <a:latin typeface="Cambria" panose="02040503050406030204" pitchFamily="18" charset="0"/>
              </a:rPr>
              <a:t>dan</a:t>
            </a:r>
            <a:r>
              <a:rPr lang="en-US" sz="1800" dirty="0">
                <a:latin typeface="Cambria" panose="02040503050406030204" pitchFamily="18" charset="0"/>
              </a:rPr>
              <a:t> </a:t>
            </a:r>
            <a:r>
              <a:rPr lang="en-US" sz="1800" dirty="0" err="1">
                <a:latin typeface="Cambria" panose="02040503050406030204" pitchFamily="18" charset="0"/>
              </a:rPr>
              <a:t>hal</a:t>
            </a:r>
            <a:r>
              <a:rPr lang="en-US" sz="1800" dirty="0">
                <a:latin typeface="Cambria" panose="02040503050406030204" pitchFamily="18" charset="0"/>
              </a:rPr>
              <a:t> </a:t>
            </a:r>
            <a:r>
              <a:rPr lang="en-US" sz="1800" dirty="0" err="1">
                <a:latin typeface="Cambria" panose="02040503050406030204" pitchFamily="18" charset="0"/>
              </a:rPr>
              <a:t>ini</a:t>
            </a:r>
            <a:r>
              <a:rPr lang="en-US" sz="1800" dirty="0">
                <a:latin typeface="Cambria" panose="02040503050406030204" pitchFamily="18" charset="0"/>
              </a:rPr>
              <a:t> </a:t>
            </a:r>
            <a:r>
              <a:rPr lang="en-US" sz="1800" dirty="0" err="1">
                <a:latin typeface="Cambria" panose="02040503050406030204" pitchFamily="18" charset="0"/>
              </a:rPr>
              <a:t>harus</a:t>
            </a:r>
            <a:r>
              <a:rPr lang="en-US" sz="1800" dirty="0">
                <a:latin typeface="Cambria" panose="02040503050406030204" pitchFamily="18" charset="0"/>
              </a:rPr>
              <a:t> </a:t>
            </a:r>
            <a:r>
              <a:rPr lang="en-US" sz="1800" dirty="0" err="1">
                <a:latin typeface="Cambria" panose="02040503050406030204" pitchFamily="18" charset="0"/>
              </a:rPr>
              <a:t>diidentifikasi</a:t>
            </a:r>
            <a:r>
              <a:rPr lang="en-US" sz="1800" dirty="0">
                <a:latin typeface="Cambria" panose="02040503050406030204" pitchFamily="18" charset="0"/>
              </a:rPr>
              <a:t> </a:t>
            </a:r>
            <a:r>
              <a:rPr lang="en-US" sz="1800" dirty="0" err="1">
                <a:latin typeface="Cambria" panose="02040503050406030204" pitchFamily="18" charset="0"/>
              </a:rPr>
              <a:t>oleh</a:t>
            </a:r>
            <a:r>
              <a:rPr lang="en-US" sz="1800" dirty="0">
                <a:latin typeface="Cambria" panose="02040503050406030204" pitchFamily="18" charset="0"/>
              </a:rPr>
              <a:t> </a:t>
            </a:r>
            <a:r>
              <a:rPr lang="en-US" sz="1800" dirty="0" err="1">
                <a:latin typeface="Cambria" panose="02040503050406030204" pitchFamily="18" charset="0"/>
              </a:rPr>
              <a:t>peneliti</a:t>
            </a:r>
            <a:r>
              <a:rPr lang="en-US" sz="1800" dirty="0">
                <a:latin typeface="Cambria" panose="02040503050406030204" pitchFamily="18" charset="0"/>
              </a:rPr>
              <a:t>.</a:t>
            </a:r>
            <a:endParaRPr lang="id-ID" sz="1800" dirty="0">
              <a:latin typeface="Cambria" panose="02040503050406030204" pitchFamily="18" charset="0"/>
            </a:endParaRPr>
          </a:p>
          <a:p>
            <a:pPr marL="342900" lvl="0" indent="-342900" algn="just">
              <a:buFont typeface="Wingdings" panose="05000000000000000000" pitchFamily="2" charset="2"/>
              <a:buChar char="§"/>
            </a:pPr>
            <a:r>
              <a:rPr lang="en-US" sz="1800" dirty="0" err="1">
                <a:latin typeface="Cambria" panose="02040503050406030204" pitchFamily="18" charset="0"/>
              </a:rPr>
              <a:t>Perlu</a:t>
            </a:r>
            <a:r>
              <a:rPr lang="en-US" sz="1800" dirty="0">
                <a:latin typeface="Cambria" panose="02040503050406030204" pitchFamily="18" charset="0"/>
              </a:rPr>
              <a:t> </a:t>
            </a:r>
            <a:r>
              <a:rPr lang="en-US" sz="1800" b="1" dirty="0" err="1">
                <a:latin typeface="Cambria" panose="02040503050406030204" pitchFamily="18" charset="0"/>
              </a:rPr>
              <a:t>kehatia-hatian</a:t>
            </a:r>
            <a:r>
              <a:rPr lang="en-US" sz="1800" dirty="0">
                <a:latin typeface="Cambria" panose="02040503050406030204" pitchFamily="18" charset="0"/>
              </a:rPr>
              <a:t> </a:t>
            </a:r>
            <a:r>
              <a:rPr lang="en-US" sz="1800" dirty="0" err="1">
                <a:latin typeface="Cambria" panose="02040503050406030204" pitchFamily="18" charset="0"/>
              </a:rPr>
              <a:t>dalam</a:t>
            </a:r>
            <a:r>
              <a:rPr lang="en-US" sz="1800" dirty="0">
                <a:latin typeface="Cambria" panose="02040503050406030204" pitchFamily="18" charset="0"/>
              </a:rPr>
              <a:t> </a:t>
            </a:r>
            <a:r>
              <a:rPr lang="en-US" sz="1800" dirty="0" err="1">
                <a:latin typeface="Cambria" panose="02040503050406030204" pitchFamily="18" charset="0"/>
              </a:rPr>
              <a:t>memilih</a:t>
            </a:r>
            <a:r>
              <a:rPr lang="en-US" sz="1800" dirty="0">
                <a:latin typeface="Cambria" panose="02040503050406030204" pitchFamily="18" charset="0"/>
              </a:rPr>
              <a:t> </a:t>
            </a:r>
            <a:r>
              <a:rPr lang="en-US" sz="1800" b="1" dirty="0" err="1">
                <a:latin typeface="Cambria" panose="02040503050406030204" pitchFamily="18" charset="0"/>
              </a:rPr>
              <a:t>individu</a:t>
            </a:r>
            <a:r>
              <a:rPr lang="en-US" sz="1800" dirty="0">
                <a:latin typeface="Cambria" panose="02040503050406030204" pitchFamily="18" charset="0"/>
              </a:rPr>
              <a:t>.</a:t>
            </a:r>
            <a:endParaRPr lang="id-ID" sz="1800" dirty="0">
              <a:latin typeface="Cambria" panose="02040503050406030204" pitchFamily="18" charset="0"/>
            </a:endParaRPr>
          </a:p>
          <a:p>
            <a:pPr marL="342900" indent="-342900" algn="just">
              <a:buFont typeface="Wingdings" panose="05000000000000000000" pitchFamily="2" charset="2"/>
              <a:buChar char="§"/>
            </a:pPr>
            <a:endParaRPr lang="id-ID" sz="1800"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CA59D872-1D6D-445E-8140-77071AA5565C}"/>
              </a:ext>
            </a:extLst>
          </p:cNvPr>
          <p:cNvSpPr txBox="1">
            <a:spLocks/>
          </p:cNvSpPr>
          <p:nvPr/>
        </p:nvSpPr>
        <p:spPr>
          <a:xfrm>
            <a:off x="309490" y="3419150"/>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800" dirty="0" err="1">
                <a:solidFill>
                  <a:schemeClr val="bg1"/>
                </a:solidFill>
                <a:latin typeface="Cambria" panose="02040503050406030204" pitchFamily="18" charset="0"/>
              </a:rPr>
              <a:t>Bentuk</a:t>
            </a:r>
            <a:endParaRPr lang="id-ID" sz="18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7D045560-A9F7-40BD-8472-BDCC8E632390}"/>
              </a:ext>
            </a:extLst>
          </p:cNvPr>
          <p:cNvSpPr/>
          <p:nvPr/>
        </p:nvSpPr>
        <p:spPr>
          <a:xfrm>
            <a:off x="369040" y="4246113"/>
            <a:ext cx="4779735" cy="1754326"/>
          </a:xfrm>
          <a:prstGeom prst="rect">
            <a:avLst/>
          </a:prstGeom>
        </p:spPr>
        <p:txBody>
          <a:bodyPr wrap="square">
            <a:spAutoFit/>
          </a:bodyPr>
          <a:lstStyle/>
          <a:p>
            <a:pPr marL="285750" indent="-285750">
              <a:buFont typeface="Wingdings" panose="05000000000000000000" pitchFamily="2" charset="2"/>
              <a:buChar char="§"/>
            </a:pPr>
            <a:r>
              <a:rPr lang="id-ID" b="1" dirty="0">
                <a:latin typeface="Cambria" panose="02040503050406030204" pitchFamily="18" charset="0"/>
                <a:cs typeface="Arial" panose="020B0604020202020204" pitchFamily="34" charset="0"/>
              </a:rPr>
              <a:t>Hermeneutic Phenomelogy</a:t>
            </a:r>
            <a:r>
              <a:rPr lang="en-US" b="1" dirty="0">
                <a:latin typeface="Cambria" panose="02040503050406030204" pitchFamily="18" charset="0"/>
                <a:cs typeface="Arial" panose="020B0604020202020204" pitchFamily="34" charset="0"/>
              </a:rPr>
              <a:t> </a:t>
            </a:r>
            <a:r>
              <a:rPr lang="en-US" b="1" dirty="0" err="1">
                <a:latin typeface="Cambria" panose="02040503050406030204" pitchFamily="18" charset="0"/>
                <a:cs typeface="Arial" panose="020B0604020202020204" pitchFamily="34" charset="0"/>
              </a:rPr>
              <a:t>yaitu</a:t>
            </a:r>
            <a:r>
              <a:rPr lang="en-US" b="1" dirty="0">
                <a:latin typeface="Cambria" panose="02040503050406030204" pitchFamily="18" charset="0"/>
                <a:cs typeface="Arial" panose="020B0604020202020204" pitchFamily="34" charset="0"/>
              </a:rPr>
              <a:t> </a:t>
            </a:r>
            <a:r>
              <a:rPr lang="en-US" b="1" dirty="0" err="1">
                <a:latin typeface="Cambria" panose="02040503050406030204" pitchFamily="18" charset="0"/>
                <a:cs typeface="Arial" panose="020B0604020202020204" pitchFamily="34" charset="0"/>
              </a:rPr>
              <a:t>penelitian</a:t>
            </a:r>
            <a:r>
              <a:rPr lang="en-US" b="1" dirty="0">
                <a:latin typeface="Cambria" panose="02040503050406030204" pitchFamily="18" charset="0"/>
                <a:cs typeface="Arial" panose="020B0604020202020204" pitchFamily="34" charset="0"/>
              </a:rPr>
              <a:t> </a:t>
            </a:r>
            <a:r>
              <a:rPr lang="en-US" b="1" dirty="0" err="1">
                <a:latin typeface="Cambria" panose="02040503050406030204" pitchFamily="18" charset="0"/>
                <a:cs typeface="Arial" panose="020B0604020202020204" pitchFamily="34" charset="0"/>
              </a:rPr>
              <a:t>tentang</a:t>
            </a:r>
            <a:r>
              <a:rPr lang="en-US" b="1" dirty="0">
                <a:latin typeface="Cambria" panose="02040503050406030204" pitchFamily="18" charset="0"/>
                <a:cs typeface="Arial" panose="020B0604020202020204" pitchFamily="34" charset="0"/>
              </a:rPr>
              <a:t> </a:t>
            </a:r>
            <a:r>
              <a:rPr lang="en-US" b="1" dirty="0" err="1">
                <a:latin typeface="Cambria" panose="02040503050406030204" pitchFamily="18" charset="0"/>
                <a:cs typeface="Arial" panose="020B0604020202020204" pitchFamily="34" charset="0"/>
              </a:rPr>
              <a:t>pengalaman</a:t>
            </a:r>
            <a:r>
              <a:rPr lang="en-US" b="1"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hidup</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dan</a:t>
            </a:r>
            <a:r>
              <a:rPr lang="en-US" dirty="0">
                <a:latin typeface="Cambria" panose="02040503050406030204" pitchFamily="18" charset="0"/>
                <a:cs typeface="Arial" panose="020B0604020202020204" pitchFamily="34" charset="0"/>
              </a:rPr>
              <a:t> yang </a:t>
            </a:r>
            <a:r>
              <a:rPr lang="en-US" dirty="0" err="1">
                <a:latin typeface="Cambria" panose="02040503050406030204" pitchFamily="18" charset="0"/>
                <a:cs typeface="Arial" panose="020B0604020202020204" pitchFamily="34" charset="0"/>
              </a:rPr>
              <a:t>dipresentasikan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melalui</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makna</a:t>
            </a:r>
            <a:r>
              <a:rPr lang="en-US" dirty="0">
                <a:latin typeface="Cambria" panose="02040503050406030204" pitchFamily="18" charset="0"/>
                <a:cs typeface="Arial" panose="020B0604020202020204" pitchFamily="34" charset="0"/>
              </a:rPr>
              <a:t> kata-kata </a:t>
            </a:r>
            <a:r>
              <a:rPr lang="en-US" dirty="0" err="1">
                <a:latin typeface="Cambria" panose="02040503050406030204" pitchFamily="18" charset="0"/>
                <a:cs typeface="Arial" panose="020B0604020202020204" pitchFamily="34" charset="0"/>
              </a:rPr>
              <a:t>atau</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simbol</a:t>
            </a:r>
            <a:r>
              <a:rPr lang="en-US" dirty="0">
                <a:latin typeface="Cambria" panose="02040503050406030204" pitchFamily="18" charset="0"/>
                <a:cs typeface="Arial" panose="020B0604020202020204" pitchFamily="34" charset="0"/>
              </a:rPr>
              <a:t>. </a:t>
            </a:r>
            <a:endParaRPr lang="id-ID" dirty="0">
              <a:latin typeface="Cambria" panose="02040503050406030204" pitchFamily="18" charset="0"/>
              <a:cs typeface="Arial" panose="020B0604020202020204" pitchFamily="34" charset="0"/>
            </a:endParaRPr>
          </a:p>
          <a:p>
            <a:pPr marL="285750" indent="-285750">
              <a:buFont typeface="Wingdings" panose="05000000000000000000" pitchFamily="2" charset="2"/>
              <a:buChar char="§"/>
            </a:pPr>
            <a:r>
              <a:rPr lang="id-ID" b="1" dirty="0">
                <a:latin typeface="Cambria" panose="02040503050406030204" pitchFamily="18" charset="0"/>
                <a:cs typeface="Arial" panose="020B0604020202020204" pitchFamily="34" charset="0"/>
              </a:rPr>
              <a:t>Empirical</a:t>
            </a:r>
            <a:r>
              <a:rPr lang="id-ID"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atau</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eksperimen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dalam</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interpretasi</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pengalaman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dari</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respoden</a:t>
            </a:r>
            <a:endParaRPr lang="id-ID" dirty="0">
              <a:latin typeface="Cambria" panose="02040503050406030204" pitchFamily="18" charset="0"/>
              <a:cs typeface="Arial" panose="020B0604020202020204" pitchFamily="34" charset="0"/>
            </a:endParaRPr>
          </a:p>
        </p:txBody>
      </p:sp>
      <p:sp>
        <p:nvSpPr>
          <p:cNvPr id="9" name="Content Placeholder 2">
            <a:extLst>
              <a:ext uri="{FF2B5EF4-FFF2-40B4-BE49-F238E27FC236}">
                <a16:creationId xmlns:a16="http://schemas.microsoft.com/office/drawing/2014/main" xmlns="" id="{FD8FE388-F133-4393-A697-A279A868D5E9}"/>
              </a:ext>
            </a:extLst>
          </p:cNvPr>
          <p:cNvSpPr txBox="1">
            <a:spLocks/>
          </p:cNvSpPr>
          <p:nvPr/>
        </p:nvSpPr>
        <p:spPr>
          <a:xfrm>
            <a:off x="5664629" y="3203917"/>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800" dirty="0" err="1">
                <a:solidFill>
                  <a:schemeClr val="bg1"/>
                </a:solidFill>
                <a:latin typeface="Cambria" panose="02040503050406030204" pitchFamily="18" charset="0"/>
              </a:rPr>
              <a:t>Contoh</a:t>
            </a:r>
            <a:endParaRPr lang="id-ID" sz="18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9E5D4356-C249-4064-8550-820FED6861D6}"/>
              </a:ext>
            </a:extLst>
          </p:cNvPr>
          <p:cNvSpPr/>
          <p:nvPr/>
        </p:nvSpPr>
        <p:spPr>
          <a:xfrm>
            <a:off x="5602299" y="3861558"/>
            <a:ext cx="2542895" cy="2308324"/>
          </a:xfrm>
          <a:prstGeom prst="rect">
            <a:avLst/>
          </a:prstGeom>
        </p:spPr>
        <p:txBody>
          <a:bodyPr wrap="square">
            <a:spAutoFit/>
          </a:bodyPr>
          <a:lstStyle/>
          <a:p>
            <a:pPr algn="just"/>
            <a:r>
              <a:rPr lang="id-ID" dirty="0">
                <a:latin typeface="Cambria" panose="02040503050406030204" pitchFamily="18" charset="0"/>
                <a:cs typeface="Arial" panose="020B0604020202020204" pitchFamily="34" charset="0"/>
              </a:rPr>
              <a:t>Penelitian mengenai </a:t>
            </a:r>
            <a:r>
              <a:rPr lang="en-US" dirty="0" err="1">
                <a:latin typeface="Cambria" panose="02040503050406030204" pitchFamily="18" charset="0"/>
                <a:cs typeface="Arial" panose="020B0604020202020204" pitchFamily="34" charset="0"/>
              </a:rPr>
              <a:t>pengalaman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atau</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fenomena</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berupa</a:t>
            </a:r>
            <a:r>
              <a:rPr lang="en-US" dirty="0">
                <a:latin typeface="Cambria" panose="02040503050406030204" pitchFamily="18" charset="0"/>
                <a:cs typeface="Arial" panose="020B0604020202020204" pitchFamily="34" charset="0"/>
              </a:rPr>
              <a:t> rasa </a:t>
            </a:r>
            <a:r>
              <a:rPr lang="en-US" dirty="0" err="1">
                <a:latin typeface="Cambria" panose="02040503050406030204" pitchFamily="18" charset="0"/>
                <a:cs typeface="Arial" panose="020B0604020202020204" pitchFamily="34" charset="0"/>
              </a:rPr>
              <a:t>aman</a:t>
            </a:r>
            <a:r>
              <a:rPr lang="en-US" dirty="0">
                <a:latin typeface="Cambria" panose="02040503050406030204" pitchFamily="18" charset="0"/>
                <a:cs typeface="Arial" panose="020B0604020202020204" pitchFamily="34" charset="0"/>
              </a:rPr>
              <a:t> yang </a:t>
            </a:r>
            <a:r>
              <a:rPr lang="en-US" dirty="0" err="1">
                <a:latin typeface="Cambria" panose="02040503050406030204" pitchFamily="18" charset="0"/>
                <a:cs typeface="Arial" panose="020B0604020202020204" pitchFamily="34" charset="0"/>
              </a:rPr>
              <a:t>dirasakan</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beberapa</a:t>
            </a:r>
            <a:r>
              <a:rPr lang="en-US" dirty="0">
                <a:latin typeface="Cambria" panose="02040503050406030204" pitchFamily="18" charset="0"/>
                <a:cs typeface="Arial" panose="020B0604020202020204" pitchFamily="34" charset="0"/>
              </a:rPr>
              <a:t> </a:t>
            </a:r>
            <a:r>
              <a:rPr lang="en-US" dirty="0" err="1">
                <a:latin typeface="Cambria" panose="02040503050406030204" pitchFamily="18" charset="0"/>
                <a:cs typeface="Arial" panose="020B0604020202020204" pitchFamily="34" charset="0"/>
              </a:rPr>
              <a:t>individu</a:t>
            </a:r>
            <a:r>
              <a:rPr lang="id-ID" dirty="0">
                <a:latin typeface="Cambria" panose="02040503050406030204" pitchFamily="18" charset="0"/>
                <a:cs typeface="Arial" panose="020B0604020202020204" pitchFamily="34" charset="0"/>
              </a:rPr>
              <a:t> yang tinggal </a:t>
            </a:r>
            <a:r>
              <a:rPr lang="en-US" dirty="0" err="1">
                <a:latin typeface="Cambria" panose="02040503050406030204" pitchFamily="18" charset="0"/>
                <a:cs typeface="Arial" panose="020B0604020202020204" pitchFamily="34" charset="0"/>
              </a:rPr>
              <a:t>bertahun-tahun</a:t>
            </a:r>
            <a:r>
              <a:rPr lang="en-US" dirty="0">
                <a:latin typeface="Cambria" panose="02040503050406030204" pitchFamily="18" charset="0"/>
                <a:cs typeface="Arial" panose="020B0604020202020204" pitchFamily="34" charset="0"/>
              </a:rPr>
              <a:t> </a:t>
            </a:r>
            <a:r>
              <a:rPr lang="id-ID" dirty="0">
                <a:latin typeface="Cambria" panose="02040503050406030204" pitchFamily="18" charset="0"/>
                <a:cs typeface="Arial" panose="020B0604020202020204" pitchFamily="34" charset="0"/>
              </a:rPr>
              <a:t>di sekitar lokasi stadion sepak bola</a:t>
            </a:r>
          </a:p>
        </p:txBody>
      </p:sp>
      <p:pic>
        <p:nvPicPr>
          <p:cNvPr id="11" name="Picture 10">
            <a:extLst>
              <a:ext uri="{FF2B5EF4-FFF2-40B4-BE49-F238E27FC236}">
                <a16:creationId xmlns:a16="http://schemas.microsoft.com/office/drawing/2014/main" xmlns="" id="{FBD1EE49-5623-4A97-866D-E2FEB2D21289}"/>
              </a:ext>
            </a:extLst>
          </p:cNvPr>
          <p:cNvPicPr>
            <a:picLocks noChangeAspect="1"/>
          </p:cNvPicPr>
          <p:nvPr/>
        </p:nvPicPr>
        <p:blipFill>
          <a:blip r:embed="rId2"/>
          <a:stretch>
            <a:fillRect/>
          </a:stretch>
        </p:blipFill>
        <p:spPr>
          <a:xfrm>
            <a:off x="8231272" y="3896709"/>
            <a:ext cx="3651238" cy="2103730"/>
          </a:xfrm>
          <a:prstGeom prst="rect">
            <a:avLst/>
          </a:prstGeom>
        </p:spPr>
      </p:pic>
      <p:graphicFrame>
        <p:nvGraphicFramePr>
          <p:cNvPr id="12" name="Diagram 11"/>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49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p:txBody>
          <a:bodyPr>
            <a:normAutofit/>
          </a:bodyPr>
          <a:lstStyle/>
          <a:p>
            <a:pPr algn="ctr"/>
            <a:r>
              <a:rPr lang="en-US" sz="4000" dirty="0">
                <a:latin typeface="Comic Sans MS" panose="030F0702030302020204" pitchFamily="66" charset="0"/>
              </a:rPr>
              <a:t>Ethnography</a:t>
            </a:r>
            <a:endParaRPr lang="id-ID"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91D1DBC1-1738-433E-BE84-F063904E8F65}"/>
              </a:ext>
            </a:extLst>
          </p:cNvPr>
          <p:cNvSpPr>
            <a:spLocks noGrp="1"/>
          </p:cNvSpPr>
          <p:nvPr>
            <p:ph idx="1"/>
          </p:nvPr>
        </p:nvSpPr>
        <p:spPr>
          <a:xfrm>
            <a:off x="326837" y="944840"/>
            <a:ext cx="227469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000" dirty="0" err="1">
                <a:solidFill>
                  <a:schemeClr val="bg1"/>
                </a:solidFill>
                <a:latin typeface="Cambria" panose="02040503050406030204" pitchFamily="18" charset="0"/>
              </a:rPr>
              <a:t>Maksud</a:t>
            </a:r>
            <a:r>
              <a:rPr lang="en-US" sz="2000" dirty="0">
                <a:solidFill>
                  <a:schemeClr val="bg1"/>
                </a:solidFill>
                <a:latin typeface="Cambria" panose="02040503050406030204" pitchFamily="18" charset="0"/>
              </a:rPr>
              <a:t> </a:t>
            </a:r>
            <a:r>
              <a:rPr lang="en-US" sz="2000" dirty="0" err="1">
                <a:solidFill>
                  <a:schemeClr val="bg1"/>
                </a:solidFill>
                <a:latin typeface="Cambria" panose="02040503050406030204" pitchFamily="18" charset="0"/>
              </a:rPr>
              <a:t>Penelitian</a:t>
            </a:r>
            <a:endParaRPr lang="id-ID" sz="2000" dirty="0">
              <a:solidFill>
                <a:schemeClr val="bg1"/>
              </a:solidFill>
              <a:latin typeface="Cambria" panose="02040503050406030204" pitchFamily="18"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0" y="1532139"/>
            <a:ext cx="12192000" cy="1896861"/>
          </a:xfrm>
        </p:spPr>
        <p:txBody>
          <a:bodyPr>
            <a:noAutofit/>
          </a:bodyPr>
          <a:lstStyle/>
          <a:p>
            <a:pPr marL="342900" indent="-342900">
              <a:lnSpc>
                <a:spcPct val="100000"/>
              </a:lnSpc>
              <a:buFont typeface="Wingdings" panose="05000000000000000000" pitchFamily="2" charset="2"/>
              <a:buChar char="§"/>
            </a:pPr>
            <a:r>
              <a:rPr lang="id-ID" sz="1600" dirty="0" err="1">
                <a:latin typeface="Cambria" panose="02040503050406030204" pitchFamily="18" charset="0"/>
              </a:rPr>
              <a:t>M</a:t>
            </a:r>
            <a:r>
              <a:rPr lang="en-US" sz="1600" dirty="0" err="1">
                <a:latin typeface="Cambria" panose="02040503050406030204" pitchFamily="18" charset="0"/>
              </a:rPr>
              <a:t>emahami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mengerti</a:t>
            </a:r>
            <a:r>
              <a:rPr lang="en-US" sz="1600" dirty="0">
                <a:latin typeface="Cambria" panose="02040503050406030204" pitchFamily="18" charset="0"/>
              </a:rPr>
              <a:t> </a:t>
            </a:r>
            <a:r>
              <a:rPr lang="en-US" sz="1600" dirty="0" err="1">
                <a:latin typeface="Cambria" panose="02040503050406030204" pitchFamily="18" charset="0"/>
              </a:rPr>
              <a:t>tentang</a:t>
            </a:r>
            <a:r>
              <a:rPr lang="en-US" sz="1600" dirty="0">
                <a:latin typeface="Cambria" panose="02040503050406030204" pitchFamily="18" charset="0"/>
              </a:rPr>
              <a:t> </a:t>
            </a:r>
            <a:r>
              <a:rPr lang="en-US" sz="1600" dirty="0" err="1">
                <a:latin typeface="Cambria" panose="02040503050406030204" pitchFamily="18" charset="0"/>
              </a:rPr>
              <a:t>interaksi</a:t>
            </a:r>
            <a:r>
              <a:rPr lang="en-US" sz="1600" dirty="0">
                <a:latin typeface="Cambria" panose="02040503050406030204" pitchFamily="18" charset="0"/>
              </a:rPr>
              <a:t> individual </a:t>
            </a:r>
            <a:r>
              <a:rPr lang="en-US" sz="1600" dirty="0" err="1">
                <a:latin typeface="Cambria" panose="02040503050406030204" pitchFamily="18" charset="0"/>
              </a:rPr>
              <a:t>tidak</a:t>
            </a:r>
            <a:r>
              <a:rPr lang="en-US" sz="1600" dirty="0">
                <a:latin typeface="Cambria" panose="02040503050406030204" pitchFamily="18" charset="0"/>
              </a:rPr>
              <a:t> </a:t>
            </a:r>
            <a:r>
              <a:rPr lang="en-US" sz="1600" dirty="0" err="1">
                <a:latin typeface="Cambria" panose="02040503050406030204" pitchFamily="18" charset="0"/>
              </a:rPr>
              <a:t>hanya</a:t>
            </a:r>
            <a:r>
              <a:rPr lang="en-US" sz="1600" dirty="0">
                <a:latin typeface="Cambria" panose="02040503050406030204" pitchFamily="18" charset="0"/>
              </a:rPr>
              <a:t> </a:t>
            </a:r>
            <a:r>
              <a:rPr lang="en-US" sz="1600" dirty="0" err="1">
                <a:latin typeface="Cambria" panose="02040503050406030204" pitchFamily="18" charset="0"/>
              </a:rPr>
              <a:t>sesama</a:t>
            </a:r>
            <a:r>
              <a:rPr lang="en-US" sz="1600" dirty="0">
                <a:latin typeface="Cambria" panose="02040503050406030204" pitchFamily="18" charset="0"/>
              </a:rPr>
              <a:t> individual </a:t>
            </a:r>
            <a:r>
              <a:rPr lang="en-US" sz="1600" dirty="0" err="1">
                <a:latin typeface="Cambria" panose="02040503050406030204" pitchFamily="18" charset="0"/>
              </a:rPr>
              <a:t>tetapi</a:t>
            </a:r>
            <a:r>
              <a:rPr lang="en-US" sz="1600" dirty="0">
                <a:latin typeface="Cambria" panose="02040503050406030204" pitchFamily="18" charset="0"/>
              </a:rPr>
              <a:t> juga </a:t>
            </a:r>
            <a:r>
              <a:rPr lang="en-US" sz="1600" b="1" dirty="0" err="1">
                <a:latin typeface="Cambria" panose="02040503050406030204" pitchFamily="18" charset="0"/>
              </a:rPr>
              <a:t>sosial</a:t>
            </a:r>
            <a:r>
              <a:rPr lang="en-US" sz="1600" b="1" dirty="0">
                <a:latin typeface="Cambria" panose="02040503050406030204" pitchFamily="18" charset="0"/>
              </a:rPr>
              <a:t> </a:t>
            </a:r>
            <a:r>
              <a:rPr lang="en-US" sz="1600" b="1" dirty="0" err="1">
                <a:latin typeface="Cambria" panose="02040503050406030204" pitchFamily="18" charset="0"/>
              </a:rPr>
              <a:t>budaya</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lingkungan</a:t>
            </a:r>
            <a:r>
              <a:rPr lang="en-US" sz="1600" dirty="0">
                <a:latin typeface="Cambria" panose="02040503050406030204" pitchFamily="18" charset="0"/>
              </a:rPr>
              <a:t> </a:t>
            </a:r>
            <a:r>
              <a:rPr lang="en-US" sz="1600" dirty="0" err="1">
                <a:latin typeface="Cambria" panose="02040503050406030204" pitchFamily="18" charset="0"/>
              </a:rPr>
              <a:t>tempat</a:t>
            </a:r>
            <a:r>
              <a:rPr lang="en-US" sz="1600" dirty="0">
                <a:latin typeface="Cambria" panose="02040503050406030204" pitchFamily="18" charset="0"/>
              </a:rPr>
              <a:t> </a:t>
            </a:r>
            <a:r>
              <a:rPr lang="en-US" sz="1600" dirty="0" err="1">
                <a:latin typeface="Cambria" panose="02040503050406030204" pitchFamily="18" charset="0"/>
              </a:rPr>
              <a:t>tinggal</a:t>
            </a:r>
            <a:r>
              <a:rPr lang="en-US" sz="1600" dirty="0">
                <a:latin typeface="Cambria" panose="02040503050406030204" pitchFamily="18" charset="0"/>
              </a:rPr>
              <a:t> </a:t>
            </a:r>
            <a:r>
              <a:rPr lang="en-US" sz="1600" dirty="0" err="1">
                <a:latin typeface="Cambria" panose="02040503050406030204" pitchFamily="18" charset="0"/>
              </a:rPr>
              <a:t>mereka</a:t>
            </a:r>
            <a:endParaRPr lang="en-US" sz="1600" dirty="0">
              <a:latin typeface="Cambria" panose="02040503050406030204" pitchFamily="18" charset="0"/>
            </a:endParaRPr>
          </a:p>
          <a:p>
            <a:pPr marL="342900" indent="-342900">
              <a:lnSpc>
                <a:spcPct val="100000"/>
              </a:lnSpc>
              <a:buFont typeface="Wingdings" panose="05000000000000000000" pitchFamily="2" charset="2"/>
              <a:buChar char="§"/>
            </a:pPr>
            <a:r>
              <a:rPr lang="en-US" sz="1600" b="1" dirty="0" err="1">
                <a:latin typeface="Cambria" panose="02040503050406030204" pitchFamily="18" charset="0"/>
              </a:rPr>
              <a:t>Pendalaman</a:t>
            </a:r>
            <a:r>
              <a:rPr lang="en-US" sz="1600" b="1" dirty="0">
                <a:latin typeface="Cambria" panose="02040503050406030204" pitchFamily="18" charset="0"/>
              </a:rPr>
              <a:t> di </a:t>
            </a:r>
            <a:r>
              <a:rPr lang="en-US" sz="1600" b="1" dirty="0" err="1">
                <a:latin typeface="Cambria" panose="02040503050406030204" pitchFamily="18" charset="0"/>
              </a:rPr>
              <a:t>masyarakat</a:t>
            </a:r>
            <a:r>
              <a:rPr lang="en-US" sz="1600" b="1" dirty="0">
                <a:latin typeface="Cambria" panose="02040503050406030204" pitchFamily="18" charset="0"/>
              </a:rPr>
              <a:t> </a:t>
            </a:r>
            <a:r>
              <a:rPr lang="en-US" sz="1600" dirty="0">
                <a:latin typeface="Cambria" panose="02040503050406030204" pitchFamily="18" charset="0"/>
              </a:rPr>
              <a:t>yang </a:t>
            </a:r>
            <a:r>
              <a:rPr lang="en-US" sz="1600" dirty="0" err="1">
                <a:latin typeface="Cambria" panose="02040503050406030204" pitchFamily="18" charset="0"/>
              </a:rPr>
              <a:t>diteliti</a:t>
            </a:r>
            <a:r>
              <a:rPr lang="en-US" sz="1600" dirty="0">
                <a:latin typeface="Cambria" panose="02040503050406030204" pitchFamily="18" charset="0"/>
              </a:rPr>
              <a:t> </a:t>
            </a:r>
            <a:r>
              <a:rPr lang="en-US" sz="1600" dirty="0" err="1">
                <a:latin typeface="Cambria" panose="02040503050406030204" pitchFamily="18" charset="0"/>
              </a:rPr>
              <a:t>merupakan</a:t>
            </a:r>
            <a:r>
              <a:rPr lang="en-US" sz="1600" dirty="0">
                <a:latin typeface="Cambria" panose="02040503050406030204" pitchFamily="18" charset="0"/>
              </a:rPr>
              <a:t> </a:t>
            </a:r>
            <a:r>
              <a:rPr lang="en-US" sz="1600" dirty="0" err="1">
                <a:latin typeface="Cambria" panose="02040503050406030204" pitchFamily="18" charset="0"/>
              </a:rPr>
              <a:t>metode</a:t>
            </a:r>
            <a:r>
              <a:rPr lang="en-US" sz="1600" dirty="0">
                <a:latin typeface="Cambria" panose="02040503050406030204" pitchFamily="18" charset="0"/>
              </a:rPr>
              <a:t> </a:t>
            </a:r>
            <a:r>
              <a:rPr lang="en-US" sz="1600" dirty="0" err="1">
                <a:latin typeface="Cambria" panose="02040503050406030204" pitchFamily="18" charset="0"/>
              </a:rPr>
              <a:t>utama</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pengumpulan</a:t>
            </a:r>
            <a:r>
              <a:rPr lang="en-US" sz="1600" dirty="0">
                <a:latin typeface="Cambria" panose="02040503050406030204" pitchFamily="18" charset="0"/>
              </a:rPr>
              <a:t> data</a:t>
            </a:r>
          </a:p>
          <a:p>
            <a:pPr marL="342900" indent="-342900">
              <a:lnSpc>
                <a:spcPct val="100000"/>
              </a:lnSpc>
              <a:buFont typeface="Wingdings" panose="05000000000000000000" pitchFamily="2" charset="2"/>
              <a:buChar char="§"/>
            </a:pPr>
            <a:r>
              <a:rPr lang="id-ID" sz="1600" dirty="0" err="1">
                <a:latin typeface="Cambria" panose="02040503050406030204" pitchFamily="18" charset="0"/>
              </a:rPr>
              <a:t>P</a:t>
            </a:r>
            <a:r>
              <a:rPr lang="en-US" sz="1600" dirty="0" err="1">
                <a:latin typeface="Cambria" panose="02040503050406030204" pitchFamily="18" charset="0"/>
              </a:rPr>
              <a:t>erpektif</a:t>
            </a:r>
            <a:r>
              <a:rPr lang="en-US" sz="1600" dirty="0">
                <a:latin typeface="Cambria" panose="02040503050406030204" pitchFamily="18" charset="0"/>
              </a:rPr>
              <a:t> </a:t>
            </a:r>
            <a:r>
              <a:rPr lang="en-US" sz="1600" b="1" dirty="0">
                <a:latin typeface="Cambria" panose="02040503050406030204" pitchFamily="18" charset="0"/>
              </a:rPr>
              <a:t>emic</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fokus</a:t>
            </a:r>
            <a:r>
              <a:rPr lang="en-US" sz="1600" dirty="0">
                <a:latin typeface="Cambria" panose="02040503050406030204" pitchFamily="18" charset="0"/>
              </a:rPr>
              <a:t> </a:t>
            </a:r>
            <a:r>
              <a:rPr lang="id-ID" sz="1600" dirty="0">
                <a:latin typeface="Cambria" panose="02040503050406030204" pitchFamily="18" charset="0"/>
              </a:rPr>
              <a:t>pada budaya cenderung mengatur temuan mereka ke dalam skema yang berasal dari data itu sendiri. </a:t>
            </a:r>
            <a:r>
              <a:rPr lang="en-US" sz="1600" b="1" dirty="0">
                <a:latin typeface="Cambria" panose="02040503050406030204" pitchFamily="18" charset="0"/>
              </a:rPr>
              <a:t>etic</a:t>
            </a:r>
            <a:r>
              <a:rPr lang="id-ID" sz="1600" dirty="0">
                <a:latin typeface="Cambria" panose="02040503050406030204" pitchFamily="18" charset="0"/>
              </a:rPr>
              <a:t>, yang berasal dari peneliti atau orang luar. </a:t>
            </a:r>
            <a:endParaRPr lang="en-US" sz="1600" dirty="0">
              <a:latin typeface="Cambria" panose="02040503050406030204" pitchFamily="18" charset="0"/>
            </a:endParaRPr>
          </a:p>
          <a:p>
            <a:pPr marL="342900" indent="-342900">
              <a:lnSpc>
                <a:spcPct val="100000"/>
              </a:lnSpc>
              <a:buFont typeface="Wingdings" panose="05000000000000000000" pitchFamily="2" charset="2"/>
              <a:buChar char="§"/>
            </a:pPr>
            <a:r>
              <a:rPr lang="id-ID" sz="1600" dirty="0">
                <a:latin typeface="Cambria" panose="02040503050406030204" pitchFamily="18" charset="0"/>
              </a:rPr>
              <a:t>Peneliti juga menggambarkan pemahamannya tentang makna budaya dari fenomena tersebut</a:t>
            </a:r>
            <a:endParaRPr lang="en-US" sz="1600" dirty="0">
              <a:latin typeface="Cambria" panose="02040503050406030204" pitchFamily="18" charset="0"/>
            </a:endParaRPr>
          </a:p>
          <a:p>
            <a:pPr marL="342900" indent="-342900">
              <a:lnSpc>
                <a:spcPct val="100000"/>
              </a:lnSpc>
              <a:buFont typeface="Wingdings" panose="05000000000000000000" pitchFamily="2" charset="2"/>
              <a:buChar char="§"/>
            </a:pPr>
            <a:endParaRPr lang="id-ID" sz="1600" dirty="0">
              <a:latin typeface="Cambria" panose="02040503050406030204" pitchFamily="18" charset="0"/>
            </a:endParaRPr>
          </a:p>
        </p:txBody>
      </p:sp>
      <p:sp>
        <p:nvSpPr>
          <p:cNvPr id="7" name="TextBox 6">
            <a:extLst>
              <a:ext uri="{FF2B5EF4-FFF2-40B4-BE49-F238E27FC236}">
                <a16:creationId xmlns:a16="http://schemas.microsoft.com/office/drawing/2014/main" xmlns="" id="{AB588C9F-2001-456F-85FD-074D10D5A9A8}"/>
              </a:ext>
            </a:extLst>
          </p:cNvPr>
          <p:cNvSpPr txBox="1"/>
          <p:nvPr/>
        </p:nvSpPr>
        <p:spPr>
          <a:xfrm>
            <a:off x="309490" y="4275868"/>
            <a:ext cx="1828799"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1600" dirty="0" err="1">
                <a:latin typeface="Cambria" panose="02040503050406030204" pitchFamily="18" charset="0"/>
              </a:rPr>
              <a:t>Identifikasi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tempatkan</a:t>
            </a:r>
            <a:r>
              <a:rPr lang="en-US" sz="1600" dirty="0">
                <a:latin typeface="Cambria" panose="02040503050406030204" pitchFamily="18" charset="0"/>
              </a:rPr>
              <a:t> </a:t>
            </a:r>
            <a:r>
              <a:rPr lang="en-US" sz="1600" dirty="0" err="1">
                <a:latin typeface="Cambria" panose="02040503050406030204" pitchFamily="18" charset="0"/>
              </a:rPr>
              <a:t>komunitas</a:t>
            </a:r>
            <a:r>
              <a:rPr lang="en-US" sz="1600" dirty="0">
                <a:latin typeface="Cambria" panose="02040503050406030204" pitchFamily="18" charset="0"/>
              </a:rPr>
              <a:t> </a:t>
            </a:r>
            <a:r>
              <a:rPr lang="en-US" sz="1600" dirty="0" err="1">
                <a:latin typeface="Cambria" panose="02040503050406030204" pitchFamily="18" charset="0"/>
              </a:rPr>
              <a:t>budaya</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studi</a:t>
            </a:r>
            <a:r>
              <a:rPr lang="en-US" sz="1600" dirty="0">
                <a:latin typeface="Cambria" panose="02040503050406030204" pitchFamily="18" charset="0"/>
              </a:rPr>
              <a:t>. </a:t>
            </a:r>
            <a:r>
              <a:rPr lang="en-US" sz="1600" dirty="0" err="1">
                <a:latin typeface="Cambria" panose="02040503050406030204" pitchFamily="18" charset="0"/>
              </a:rPr>
              <a:t>Perlu</a:t>
            </a:r>
            <a:r>
              <a:rPr lang="en-US" sz="1600" dirty="0">
                <a:latin typeface="Cambria" panose="02040503050406030204" pitchFamily="18" charset="0"/>
              </a:rPr>
              <a:t> </a:t>
            </a:r>
            <a:r>
              <a:rPr lang="en-US" sz="1600" dirty="0" err="1">
                <a:latin typeface="Cambria" panose="02040503050406030204" pitchFamily="18" charset="0"/>
              </a:rPr>
              <a:t>akses</a:t>
            </a:r>
            <a:r>
              <a:rPr lang="en-US" sz="1600" dirty="0">
                <a:latin typeface="Cambria" panose="02040503050406030204" pitchFamily="18" charset="0"/>
              </a:rPr>
              <a:t> </a:t>
            </a:r>
            <a:r>
              <a:rPr lang="en-US" sz="1600" dirty="0" err="1">
                <a:latin typeface="Cambria" panose="02040503050406030204" pitchFamily="18" charset="0"/>
              </a:rPr>
              <a:t>ke</a:t>
            </a:r>
            <a:r>
              <a:rPr lang="en-US" sz="1600" dirty="0">
                <a:latin typeface="Cambria" panose="02040503050406030204" pitchFamily="18" charset="0"/>
              </a:rPr>
              <a:t> </a:t>
            </a:r>
            <a:r>
              <a:rPr lang="en-US" sz="1600" dirty="0" err="1">
                <a:latin typeface="Cambria" panose="02040503050406030204" pitchFamily="18" charset="0"/>
              </a:rPr>
              <a:t>infoman</a:t>
            </a:r>
            <a:r>
              <a:rPr lang="en-US" sz="1600" dirty="0">
                <a:latin typeface="Cambria" panose="02040503050406030204" pitchFamily="18" charset="0"/>
              </a:rPr>
              <a:t> </a:t>
            </a:r>
            <a:r>
              <a:rPr lang="en-US" sz="1600" dirty="0" err="1">
                <a:latin typeface="Cambria" panose="02040503050406030204" pitchFamily="18" charset="0"/>
              </a:rPr>
              <a:t>kunci</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komunitas</a:t>
            </a:r>
            <a:endParaRPr lang="id-ID" sz="1600" dirty="0">
              <a:latin typeface="Cambria" panose="02040503050406030204" pitchFamily="18" charset="0"/>
            </a:endParaRPr>
          </a:p>
        </p:txBody>
      </p:sp>
      <p:sp>
        <p:nvSpPr>
          <p:cNvPr id="8" name="TextBox 7">
            <a:extLst>
              <a:ext uri="{FF2B5EF4-FFF2-40B4-BE49-F238E27FC236}">
                <a16:creationId xmlns:a16="http://schemas.microsoft.com/office/drawing/2014/main" xmlns="" id="{ED6158B8-B2A3-4ABE-91D4-03CF83A433F5}"/>
              </a:ext>
            </a:extLst>
          </p:cNvPr>
          <p:cNvSpPr txBox="1"/>
          <p:nvPr/>
        </p:nvSpPr>
        <p:spPr>
          <a:xfrm>
            <a:off x="2866216" y="4613495"/>
            <a:ext cx="2489982"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r>
              <a:rPr lang="en-US" sz="1600" dirty="0" err="1">
                <a:latin typeface="Cambria" panose="02040503050406030204" pitchFamily="18" charset="0"/>
              </a:rPr>
              <a:t>Pilih</a:t>
            </a:r>
            <a:r>
              <a:rPr lang="en-US" sz="1600" dirty="0">
                <a:latin typeface="Cambria" panose="02040503050406030204" pitchFamily="18" charset="0"/>
              </a:rPr>
              <a:t> </a:t>
            </a:r>
            <a:r>
              <a:rPr lang="en-US" sz="1600" dirty="0" err="1">
                <a:latin typeface="Cambria" panose="02040503050406030204" pitchFamily="18" charset="0"/>
              </a:rPr>
              <a:t>isu</a:t>
            </a:r>
            <a:r>
              <a:rPr lang="en-US" sz="1600" dirty="0">
                <a:latin typeface="Cambria" panose="02040503050406030204" pitchFamily="18" charset="0"/>
              </a:rPr>
              <a:t> yang </a:t>
            </a:r>
            <a:r>
              <a:rPr lang="en-US" sz="1600" dirty="0" err="1">
                <a:latin typeface="Cambria" panose="02040503050406030204" pitchFamily="18" charset="0"/>
              </a:rPr>
              <a:t>diteliti</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komunitas</a:t>
            </a:r>
            <a:endParaRPr lang="id-ID" sz="1600" dirty="0">
              <a:latin typeface="Cambria" panose="02040503050406030204" pitchFamily="18" charset="0"/>
            </a:endParaRPr>
          </a:p>
        </p:txBody>
      </p:sp>
      <p:sp>
        <p:nvSpPr>
          <p:cNvPr id="9" name="TextBox 8">
            <a:extLst>
              <a:ext uri="{FF2B5EF4-FFF2-40B4-BE49-F238E27FC236}">
                <a16:creationId xmlns:a16="http://schemas.microsoft.com/office/drawing/2014/main" xmlns="" id="{AA33FA0C-54D1-4FD3-9C6F-530E202EB220}"/>
              </a:ext>
            </a:extLst>
          </p:cNvPr>
          <p:cNvSpPr txBox="1"/>
          <p:nvPr/>
        </p:nvSpPr>
        <p:spPr>
          <a:xfrm>
            <a:off x="6096000" y="4652889"/>
            <a:ext cx="2923893"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r>
              <a:rPr lang="id-ID" sz="1600" dirty="0" err="1">
                <a:latin typeface="Cambria" panose="02040503050406030204" pitchFamily="18" charset="0"/>
              </a:rPr>
              <a:t>T</a:t>
            </a:r>
            <a:r>
              <a:rPr lang="en-US" sz="1600" dirty="0" err="1">
                <a:latin typeface="Cambria" panose="02040503050406030204" pitchFamily="18" charset="0"/>
              </a:rPr>
              <a:t>entukan</a:t>
            </a:r>
            <a:r>
              <a:rPr lang="en-US" sz="1600" dirty="0">
                <a:latin typeface="Cambria" panose="02040503050406030204" pitchFamily="18" charset="0"/>
              </a:rPr>
              <a:t> type ethnography yang </a:t>
            </a:r>
            <a:r>
              <a:rPr lang="en-US" sz="1600" dirty="0" err="1">
                <a:latin typeface="Cambria" panose="02040503050406030204" pitchFamily="18" charset="0"/>
              </a:rPr>
              <a:t>digunakan</a:t>
            </a:r>
            <a:endParaRPr lang="id-ID" sz="1600" dirty="0">
              <a:latin typeface="Cambria" panose="02040503050406030204" pitchFamily="18" charset="0"/>
            </a:endParaRPr>
          </a:p>
        </p:txBody>
      </p:sp>
      <p:sp>
        <p:nvSpPr>
          <p:cNvPr id="10" name="TextBox 9">
            <a:extLst>
              <a:ext uri="{FF2B5EF4-FFF2-40B4-BE49-F238E27FC236}">
                <a16:creationId xmlns:a16="http://schemas.microsoft.com/office/drawing/2014/main" xmlns="" id="{BB168DF8-ABDF-4D3A-870F-0A25A813F359}"/>
              </a:ext>
            </a:extLst>
          </p:cNvPr>
          <p:cNvSpPr txBox="1"/>
          <p:nvPr/>
        </p:nvSpPr>
        <p:spPr>
          <a:xfrm>
            <a:off x="9677398" y="4139713"/>
            <a:ext cx="2015198"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lvl="0"/>
            <a:r>
              <a:rPr lang="en-US" sz="1600" dirty="0" err="1">
                <a:latin typeface="Cambria" panose="02040503050406030204" pitchFamily="18" charset="0"/>
              </a:rPr>
              <a:t>Kumpulkan</a:t>
            </a:r>
            <a:r>
              <a:rPr lang="en-US" sz="1600" dirty="0">
                <a:latin typeface="Cambria" panose="02040503050406030204" pitchFamily="18" charset="0"/>
              </a:rPr>
              <a:t> </a:t>
            </a:r>
            <a:r>
              <a:rPr lang="en-US" sz="1600" dirty="0" err="1">
                <a:latin typeface="Cambria" panose="02040503050406030204" pitchFamily="18" charset="0"/>
              </a:rPr>
              <a:t>informasi</a:t>
            </a:r>
            <a:r>
              <a:rPr lang="en-US" sz="1600" dirty="0">
                <a:latin typeface="Cambria" panose="02040503050406030204" pitchFamily="18" charset="0"/>
              </a:rPr>
              <a:t> di </a:t>
            </a:r>
            <a:r>
              <a:rPr lang="en-US" sz="1600" dirty="0" err="1">
                <a:latin typeface="Cambria" panose="02040503050406030204" pitchFamily="18" charset="0"/>
              </a:rPr>
              <a:t>lokasi</a:t>
            </a:r>
            <a:r>
              <a:rPr lang="en-US" sz="1600" dirty="0">
                <a:latin typeface="Cambria" panose="02040503050406030204" pitchFamily="18" charset="0"/>
              </a:rPr>
              <a:t> </a:t>
            </a:r>
            <a:r>
              <a:rPr lang="en-US" sz="1600" dirty="0" err="1">
                <a:latin typeface="Cambria" panose="02040503050406030204" pitchFamily="18" charset="0"/>
              </a:rPr>
              <a:t>komunitas</a:t>
            </a:r>
            <a:r>
              <a:rPr lang="en-US" sz="1600" dirty="0">
                <a:latin typeface="Cambria" panose="02040503050406030204" pitchFamily="18" charset="0"/>
              </a:rPr>
              <a:t> </a:t>
            </a:r>
            <a:r>
              <a:rPr lang="en-US" sz="1600" dirty="0" err="1">
                <a:latin typeface="Cambria" panose="02040503050406030204" pitchFamily="18" charset="0"/>
              </a:rPr>
              <a:t>tinggal</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bekerja</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tentukan</a:t>
            </a:r>
            <a:r>
              <a:rPr lang="en-US" sz="1600" dirty="0">
                <a:latin typeface="Cambria" panose="02040503050406030204" pitchFamily="18" charset="0"/>
              </a:rPr>
              <a:t> </a:t>
            </a:r>
            <a:r>
              <a:rPr lang="en-US" sz="1600" dirty="0" err="1">
                <a:latin typeface="Cambria" panose="02040503050406030204" pitchFamily="18" charset="0"/>
              </a:rPr>
              <a:t>pola</a:t>
            </a:r>
            <a:r>
              <a:rPr lang="en-US" sz="1600" dirty="0">
                <a:latin typeface="Cambria" panose="02040503050406030204" pitchFamily="18" charset="0"/>
              </a:rPr>
              <a:t> </a:t>
            </a:r>
            <a:r>
              <a:rPr lang="en-US" sz="1600" dirty="0" err="1">
                <a:latin typeface="Cambria" panose="02040503050406030204" pitchFamily="18" charset="0"/>
              </a:rPr>
              <a:t>analisis</a:t>
            </a:r>
            <a:endParaRPr lang="id-ID" sz="1600" dirty="0">
              <a:latin typeface="Cambria" panose="02040503050406030204" pitchFamily="18" charset="0"/>
            </a:endParaRPr>
          </a:p>
        </p:txBody>
      </p:sp>
      <p:sp>
        <p:nvSpPr>
          <p:cNvPr id="11" name="Content Placeholder 2">
            <a:extLst>
              <a:ext uri="{FF2B5EF4-FFF2-40B4-BE49-F238E27FC236}">
                <a16:creationId xmlns:a16="http://schemas.microsoft.com/office/drawing/2014/main" xmlns="" id="{E7D059B5-D975-493D-8724-43066700CDA0}"/>
              </a:ext>
            </a:extLst>
          </p:cNvPr>
          <p:cNvSpPr txBox="1">
            <a:spLocks/>
          </p:cNvSpPr>
          <p:nvPr/>
        </p:nvSpPr>
        <p:spPr>
          <a:xfrm>
            <a:off x="309490" y="3503558"/>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Prosedur</a:t>
            </a:r>
            <a:endParaRPr lang="id-ID" sz="1600" dirty="0">
              <a:solidFill>
                <a:schemeClr val="bg1"/>
              </a:solidFill>
              <a:latin typeface="Cambria" panose="02040503050406030204" pitchFamily="18" charset="0"/>
            </a:endParaRPr>
          </a:p>
        </p:txBody>
      </p:sp>
      <p:sp>
        <p:nvSpPr>
          <p:cNvPr id="12" name="Arrow: Right 11">
            <a:extLst>
              <a:ext uri="{FF2B5EF4-FFF2-40B4-BE49-F238E27FC236}">
                <a16:creationId xmlns:a16="http://schemas.microsoft.com/office/drawing/2014/main" xmlns="" id="{1EC75D73-8794-424B-834C-C6209246E354}"/>
              </a:ext>
            </a:extLst>
          </p:cNvPr>
          <p:cNvSpPr/>
          <p:nvPr/>
        </p:nvSpPr>
        <p:spPr>
          <a:xfrm>
            <a:off x="2293034" y="4881491"/>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Arrow: Right 12">
            <a:extLst>
              <a:ext uri="{FF2B5EF4-FFF2-40B4-BE49-F238E27FC236}">
                <a16:creationId xmlns:a16="http://schemas.microsoft.com/office/drawing/2014/main" xmlns="" id="{8C95A7B8-5C27-41F7-9444-8AE71AE8ADCB}"/>
              </a:ext>
            </a:extLst>
          </p:cNvPr>
          <p:cNvSpPr/>
          <p:nvPr/>
        </p:nvSpPr>
        <p:spPr>
          <a:xfrm>
            <a:off x="5458112" y="4837412"/>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rrow: Right 13">
            <a:extLst>
              <a:ext uri="{FF2B5EF4-FFF2-40B4-BE49-F238E27FC236}">
                <a16:creationId xmlns:a16="http://schemas.microsoft.com/office/drawing/2014/main" xmlns="" id="{B586C522-7DE6-439F-B356-7B818BBDA9D3}"/>
              </a:ext>
            </a:extLst>
          </p:cNvPr>
          <p:cNvSpPr/>
          <p:nvPr/>
        </p:nvSpPr>
        <p:spPr>
          <a:xfrm>
            <a:off x="9148773" y="4900188"/>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15" name="Diagram 14"/>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369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553B0-FCE8-4609-BC89-0CD220E76BF1}"/>
              </a:ext>
            </a:extLst>
          </p:cNvPr>
          <p:cNvSpPr>
            <a:spLocks noGrp="1"/>
          </p:cNvSpPr>
          <p:nvPr>
            <p:ph type="title"/>
          </p:nvPr>
        </p:nvSpPr>
        <p:spPr/>
        <p:txBody>
          <a:bodyPr>
            <a:normAutofit/>
          </a:bodyPr>
          <a:lstStyle/>
          <a:p>
            <a:pPr algn="ctr"/>
            <a:r>
              <a:rPr lang="en-US" sz="4000" dirty="0">
                <a:latin typeface="Comic Sans MS" panose="030F0702030302020204" pitchFamily="66" charset="0"/>
              </a:rPr>
              <a:t>Ethnography (2)</a:t>
            </a:r>
            <a:endParaRPr lang="id-ID" sz="4000" dirty="0">
              <a:latin typeface="Comic Sans MS" panose="030F0702030302020204" pitchFamily="66" charset="0"/>
            </a:endParaRPr>
          </a:p>
        </p:txBody>
      </p:sp>
      <p:sp>
        <p:nvSpPr>
          <p:cNvPr id="5" name="Content Placeholder 2">
            <a:extLst>
              <a:ext uri="{FF2B5EF4-FFF2-40B4-BE49-F238E27FC236}">
                <a16:creationId xmlns:a16="http://schemas.microsoft.com/office/drawing/2014/main" xmlns="" id="{42861674-CC65-4C78-85D6-41975CBC15F4}"/>
              </a:ext>
            </a:extLst>
          </p:cNvPr>
          <p:cNvSpPr>
            <a:spLocks noGrp="1"/>
          </p:cNvSpPr>
          <p:nvPr>
            <p:ph idx="1"/>
          </p:nvPr>
        </p:nvSpPr>
        <p:spPr>
          <a:xfrm>
            <a:off x="326837" y="1015180"/>
            <a:ext cx="161450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Tantangan</a:t>
            </a:r>
            <a:endParaRPr lang="id-ID" sz="1600" dirty="0">
              <a:solidFill>
                <a:schemeClr val="bg1"/>
              </a:solidFill>
              <a:latin typeface="Cambria" panose="02040503050406030204" pitchFamily="18" charset="0"/>
            </a:endParaRPr>
          </a:p>
        </p:txBody>
      </p:sp>
      <p:sp>
        <p:nvSpPr>
          <p:cNvPr id="6" name="Content Placeholder 3">
            <a:extLst>
              <a:ext uri="{FF2B5EF4-FFF2-40B4-BE49-F238E27FC236}">
                <a16:creationId xmlns:a16="http://schemas.microsoft.com/office/drawing/2014/main" xmlns="" id="{A5B9741E-D2BB-4D17-8810-2DE2A89F939B}"/>
              </a:ext>
            </a:extLst>
          </p:cNvPr>
          <p:cNvSpPr txBox="1">
            <a:spLocks/>
          </p:cNvSpPr>
          <p:nvPr/>
        </p:nvSpPr>
        <p:spPr>
          <a:xfrm>
            <a:off x="0" y="1757227"/>
            <a:ext cx="11329259" cy="3994316"/>
          </a:xfrm>
          <a:prstGeom prst="rect">
            <a:avLst/>
          </a:prstGeom>
        </p:spPr>
        <p:txBody>
          <a:bodyPr vert="horz" lIns="39600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harus</a:t>
            </a:r>
            <a:r>
              <a:rPr lang="en-US" sz="1600" dirty="0">
                <a:latin typeface="Cambria" panose="02040503050406030204" pitchFamily="18" charset="0"/>
              </a:rPr>
              <a:t> </a:t>
            </a:r>
            <a:r>
              <a:rPr lang="en-US" sz="1600" dirty="0" err="1">
                <a:latin typeface="Cambria" panose="02040503050406030204" pitchFamily="18" charset="0"/>
              </a:rPr>
              <a:t>mendalami</a:t>
            </a:r>
            <a:r>
              <a:rPr lang="en-US" sz="1600" dirty="0">
                <a:latin typeface="Cambria" panose="02040503050406030204" pitchFamily="18" charset="0"/>
              </a:rPr>
              <a:t> </a:t>
            </a:r>
            <a:r>
              <a:rPr lang="en-US" sz="1600" dirty="0" err="1">
                <a:latin typeface="Cambria" panose="02040503050406030204" pitchFamily="18" charset="0"/>
              </a:rPr>
              <a:t>antropolitogi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b="1" dirty="0" err="1">
                <a:latin typeface="Cambria" panose="02040503050406030204" pitchFamily="18" charset="0"/>
              </a:rPr>
              <a:t>memahami</a:t>
            </a:r>
            <a:r>
              <a:rPr lang="en-US" sz="1600" b="1" dirty="0">
                <a:latin typeface="Cambria" panose="02040503050406030204" pitchFamily="18" charset="0"/>
              </a:rPr>
              <a:t> </a:t>
            </a:r>
            <a:r>
              <a:rPr lang="en-US" sz="1600" b="1" dirty="0" err="1">
                <a:latin typeface="Cambria" panose="02040503050406030204" pitchFamily="18" charset="0"/>
              </a:rPr>
              <a:t>dengan</a:t>
            </a:r>
            <a:r>
              <a:rPr lang="en-US" sz="1600" b="1" dirty="0">
                <a:latin typeface="Cambria" panose="02040503050406030204" pitchFamily="18" charset="0"/>
              </a:rPr>
              <a:t> </a:t>
            </a:r>
            <a:r>
              <a:rPr lang="en-US" sz="1600" b="1" dirty="0" err="1">
                <a:latin typeface="Cambria" panose="02040503050406030204" pitchFamily="18" charset="0"/>
              </a:rPr>
              <a:t>baik</a:t>
            </a:r>
            <a:r>
              <a:rPr lang="en-US" sz="1600" b="1" dirty="0">
                <a:latin typeface="Cambria" panose="02040503050406030204" pitchFamily="18" charset="0"/>
              </a:rPr>
              <a:t> </a:t>
            </a:r>
            <a:r>
              <a:rPr lang="en-US" sz="1600" b="1" dirty="0" err="1">
                <a:latin typeface="Cambria" panose="02040503050406030204" pitchFamily="18" charset="0"/>
              </a:rPr>
              <a:t>sistem</a:t>
            </a:r>
            <a:r>
              <a:rPr lang="en-US" sz="1600" b="1" dirty="0">
                <a:latin typeface="Cambria" panose="02040503050406030204" pitchFamily="18" charset="0"/>
              </a:rPr>
              <a:t> </a:t>
            </a:r>
            <a:r>
              <a:rPr lang="en-US" sz="1600" b="1" dirty="0" err="1">
                <a:latin typeface="Cambria" panose="02040503050406030204" pitchFamily="18" charset="0"/>
              </a:rPr>
              <a:t>sosial</a:t>
            </a:r>
            <a:r>
              <a:rPr lang="en-US" sz="1600" b="1" dirty="0">
                <a:latin typeface="Cambria" panose="02040503050406030204" pitchFamily="18" charset="0"/>
              </a:rPr>
              <a:t> </a:t>
            </a:r>
            <a:r>
              <a:rPr lang="en-US" sz="1600" b="1" dirty="0" err="1">
                <a:latin typeface="Cambria" panose="02040503050406030204" pitchFamily="18" charset="0"/>
              </a:rPr>
              <a:t>budaya</a:t>
            </a:r>
            <a:r>
              <a:rPr lang="en-US" sz="1600" b="1" dirty="0">
                <a:latin typeface="Cambria" panose="02040503050406030204" pitchFamily="18" charset="0"/>
              </a:rPr>
              <a:t> </a:t>
            </a:r>
            <a:r>
              <a:rPr lang="en-US" sz="1600" dirty="0" err="1">
                <a:latin typeface="Cambria" panose="02040503050406030204" pitchFamily="18" charset="0"/>
              </a:rPr>
              <a:t>komunitas</a:t>
            </a:r>
            <a:r>
              <a:rPr lang="en-US" sz="1600" dirty="0">
                <a:latin typeface="Cambria" panose="02040503050406030204" pitchFamily="18" charset="0"/>
              </a:rPr>
              <a:t> yang </a:t>
            </a:r>
            <a:r>
              <a:rPr lang="en-US" sz="1600" dirty="0" err="1">
                <a:latin typeface="Cambria" panose="02040503050406030204" pitchFamily="18" charset="0"/>
              </a:rPr>
              <a:t>diteliti</a:t>
            </a:r>
            <a:r>
              <a:rPr lang="en-US" sz="1600" dirty="0">
                <a:latin typeface="Cambria" panose="02040503050406030204" pitchFamily="18" charset="0"/>
              </a:rPr>
              <a:t>.</a:t>
            </a:r>
            <a:endParaRPr lang="id-ID" sz="1600" dirty="0">
              <a:latin typeface="Cambria" panose="02040503050406030204" pitchFamily="18" charset="0"/>
            </a:endParaRPr>
          </a:p>
          <a:p>
            <a:pPr marL="285750" lvl="0" indent="-285750">
              <a:buFont typeface="Wingdings" panose="05000000000000000000" pitchFamily="2" charset="2"/>
              <a:buChar char="§"/>
            </a:pPr>
            <a:r>
              <a:rPr lang="en-US" sz="1600" b="1" dirty="0" err="1">
                <a:latin typeface="Cambria" panose="02040503050406030204" pitchFamily="18" charset="0"/>
              </a:rPr>
              <a:t>Waktu</a:t>
            </a:r>
            <a:r>
              <a:rPr lang="en-US" sz="1600" b="1" dirty="0">
                <a:latin typeface="Cambria" panose="02040503050406030204" pitchFamily="18" charset="0"/>
              </a:rPr>
              <a:t> </a:t>
            </a:r>
            <a:r>
              <a:rPr lang="en-US" sz="1600" b="1" dirty="0" err="1">
                <a:latin typeface="Cambria" panose="02040503050406030204" pitchFamily="18" charset="0"/>
              </a:rPr>
              <a:t>pengumpulan</a:t>
            </a:r>
            <a:r>
              <a:rPr lang="en-US" sz="1600" b="1" dirty="0">
                <a:latin typeface="Cambria" panose="02040503050406030204" pitchFamily="18" charset="0"/>
              </a:rPr>
              <a:t> data </a:t>
            </a:r>
            <a:r>
              <a:rPr lang="en-US" sz="1600" b="1" dirty="0" err="1">
                <a:latin typeface="Cambria" panose="02040503050406030204" pitchFamily="18" charset="0"/>
              </a:rPr>
              <a:t>lebih</a:t>
            </a:r>
            <a:r>
              <a:rPr lang="en-US" sz="1600" b="1" dirty="0">
                <a:latin typeface="Cambria" panose="02040503050406030204" pitchFamily="18" charset="0"/>
              </a:rPr>
              <a:t> </a:t>
            </a:r>
            <a:r>
              <a:rPr lang="en-US" sz="1600" b="1" dirty="0" err="1">
                <a:latin typeface="Cambria" panose="02040503050406030204" pitchFamily="18" charset="0"/>
              </a:rPr>
              <a:t>ektensif</a:t>
            </a:r>
            <a:r>
              <a:rPr lang="en-US" sz="1600" dirty="0">
                <a:latin typeface="Cambria" panose="02040503050406030204" pitchFamily="18" charset="0"/>
              </a:rPr>
              <a:t>, </a:t>
            </a:r>
            <a:r>
              <a:rPr lang="en-US" sz="1600" dirty="0" err="1">
                <a:latin typeface="Cambria" panose="02040503050406030204" pitchFamily="18" charset="0"/>
              </a:rPr>
              <a:t>menghabiskan</a:t>
            </a:r>
            <a:r>
              <a:rPr lang="en-US" sz="1600" dirty="0">
                <a:latin typeface="Cambria" panose="02040503050406030204" pitchFamily="18" charset="0"/>
              </a:rPr>
              <a:t> </a:t>
            </a:r>
            <a:r>
              <a:rPr lang="en-US" sz="1600" dirty="0" err="1">
                <a:latin typeface="Cambria" panose="02040503050406030204" pitchFamily="18" charset="0"/>
              </a:rPr>
              <a:t>banyak</a:t>
            </a:r>
            <a:r>
              <a:rPr lang="en-US" sz="1600" dirty="0">
                <a:latin typeface="Cambria" panose="02040503050406030204" pitchFamily="18" charset="0"/>
              </a:rPr>
              <a:t> </a:t>
            </a:r>
            <a:r>
              <a:rPr lang="en-US" sz="1600" dirty="0" err="1">
                <a:latin typeface="Cambria" panose="02040503050406030204" pitchFamily="18" charset="0"/>
              </a:rPr>
              <a:t>waktu</a:t>
            </a:r>
            <a:r>
              <a:rPr lang="en-US" sz="1600" dirty="0">
                <a:latin typeface="Cambria" panose="02040503050406030204" pitchFamily="18" charset="0"/>
              </a:rPr>
              <a:t> di </a:t>
            </a:r>
            <a:r>
              <a:rPr lang="en-US" sz="1600" dirty="0" err="1">
                <a:latin typeface="Cambria" panose="02040503050406030204" pitchFamily="18" charset="0"/>
              </a:rPr>
              <a:t>lapangan</a:t>
            </a:r>
            <a:r>
              <a:rPr lang="en-US" sz="1600" dirty="0">
                <a:latin typeface="Cambria" panose="02040503050406030204" pitchFamily="18" charset="0"/>
              </a:rPr>
              <a:t>. </a:t>
            </a:r>
            <a:endParaRPr lang="id-ID" sz="1600" dirty="0">
              <a:latin typeface="Cambria" panose="02040503050406030204" pitchFamily="18" charset="0"/>
            </a:endParaRPr>
          </a:p>
          <a:p>
            <a:pPr marL="285750" lvl="0" indent="-285750">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terkadang</a:t>
            </a:r>
            <a:r>
              <a:rPr lang="en-US" sz="1600" dirty="0">
                <a:latin typeface="Cambria" panose="02040503050406030204" pitchFamily="18" charset="0"/>
              </a:rPr>
              <a:t> </a:t>
            </a:r>
            <a:r>
              <a:rPr lang="en-US" sz="1600" dirty="0" err="1">
                <a:latin typeface="Cambria" panose="02040503050406030204" pitchFamily="18" charset="0"/>
              </a:rPr>
              <a:t>menghadapi</a:t>
            </a:r>
            <a:r>
              <a:rPr lang="en-US" sz="1600" dirty="0">
                <a:latin typeface="Cambria" panose="02040503050406030204" pitchFamily="18" charset="0"/>
              </a:rPr>
              <a:t> </a:t>
            </a:r>
            <a:r>
              <a:rPr lang="en-US" sz="1600" b="1" dirty="0" err="1">
                <a:latin typeface="Cambria" panose="02040503050406030204" pitchFamily="18" charset="0"/>
              </a:rPr>
              <a:t>sistem</a:t>
            </a:r>
            <a:r>
              <a:rPr lang="en-US" sz="1600" b="1" dirty="0">
                <a:latin typeface="Cambria" panose="02040503050406030204" pitchFamily="18" charset="0"/>
              </a:rPr>
              <a:t> </a:t>
            </a:r>
            <a:r>
              <a:rPr lang="en-US" sz="1600" b="1" dirty="0" err="1">
                <a:latin typeface="Cambria" panose="02040503050406030204" pitchFamily="18" charset="0"/>
              </a:rPr>
              <a:t>kebudayaan</a:t>
            </a:r>
            <a:r>
              <a:rPr lang="en-US" sz="1600" b="1" dirty="0">
                <a:latin typeface="Cambria" panose="02040503050406030204" pitchFamily="18" charset="0"/>
              </a:rPr>
              <a:t> yang </a:t>
            </a:r>
            <a:r>
              <a:rPr lang="en-US" sz="1600" b="1" dirty="0" err="1">
                <a:latin typeface="Cambria" panose="02040503050406030204" pitchFamily="18" charset="0"/>
              </a:rPr>
              <a:t>tidak</a:t>
            </a:r>
            <a:r>
              <a:rPr lang="en-US" sz="1600" b="1" dirty="0">
                <a:latin typeface="Cambria" panose="02040503050406030204" pitchFamily="18" charset="0"/>
              </a:rPr>
              <a:t> familiar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a:t>
            </a:r>
            <a:endParaRPr lang="id-ID" sz="1600" dirty="0">
              <a:latin typeface="Cambria" panose="02040503050406030204" pitchFamily="18" charset="0"/>
            </a:endParaRPr>
          </a:p>
          <a:p>
            <a:pPr marL="285750" lvl="0" indent="-285750">
              <a:buFont typeface="Wingdings" panose="05000000000000000000" pitchFamily="2" charset="2"/>
              <a:buChar char="§"/>
            </a:pPr>
            <a:r>
              <a:rPr lang="en-US" sz="1600" dirty="0" err="1">
                <a:latin typeface="Cambria" panose="02040503050406030204" pitchFamily="18" charset="0"/>
              </a:rPr>
              <a:t>Perlunya</a:t>
            </a:r>
            <a:r>
              <a:rPr lang="en-US" sz="1600" dirty="0">
                <a:latin typeface="Cambria" panose="02040503050406030204" pitchFamily="18" charset="0"/>
              </a:rPr>
              <a:t> </a:t>
            </a:r>
            <a:r>
              <a:rPr lang="en-US" sz="1600" b="1" dirty="0" err="1">
                <a:latin typeface="Cambria" panose="02040503050406030204" pitchFamily="18" charset="0"/>
              </a:rPr>
              <a:t>sensifitas</a:t>
            </a:r>
            <a:r>
              <a:rPr lang="en-US" sz="1600" b="1" dirty="0">
                <a:latin typeface="Cambria" panose="02040503050406030204" pitchFamily="18" charset="0"/>
              </a:rPr>
              <a:t> </a:t>
            </a:r>
            <a:r>
              <a:rPr lang="en-US" sz="1600" b="1" dirty="0" err="1">
                <a:latin typeface="Cambria" panose="02040503050406030204" pitchFamily="18" charset="0"/>
              </a:rPr>
              <a:t>peneliti</a:t>
            </a:r>
            <a:r>
              <a:rPr lang="en-US" sz="1600" b="1" dirty="0">
                <a:latin typeface="Cambria" panose="02040503050406030204" pitchFamily="18" charset="0"/>
              </a:rPr>
              <a:t> </a:t>
            </a:r>
            <a:r>
              <a:rPr lang="en-US" sz="1600" dirty="0" err="1">
                <a:latin typeface="Cambria" panose="02040503050406030204" pitchFamily="18" charset="0"/>
              </a:rPr>
              <a:t>serta</a:t>
            </a:r>
            <a:r>
              <a:rPr lang="en-US" sz="1600" dirty="0">
                <a:latin typeface="Cambria" panose="02040503050406030204" pitchFamily="18" charset="0"/>
              </a:rPr>
              <a:t> </a:t>
            </a:r>
            <a:r>
              <a:rPr lang="en-US" sz="1600" dirty="0" err="1">
                <a:latin typeface="Cambria" panose="02040503050406030204" pitchFamily="18" charset="0"/>
              </a:rPr>
              <a:t>memberi</a:t>
            </a:r>
            <a:r>
              <a:rPr lang="en-US" sz="1600" dirty="0">
                <a:latin typeface="Cambria" panose="02040503050406030204" pitchFamily="18" charset="0"/>
              </a:rPr>
              <a:t> </a:t>
            </a:r>
            <a:r>
              <a:rPr lang="en-US" sz="1600" dirty="0" err="1">
                <a:latin typeface="Cambria" panose="02040503050406030204" pitchFamily="18" charset="0"/>
              </a:rPr>
              <a:t>tahu</a:t>
            </a:r>
            <a:r>
              <a:rPr lang="en-US" sz="1600" dirty="0">
                <a:latin typeface="Cambria" panose="02040503050406030204" pitchFamily="18" charset="0"/>
              </a:rPr>
              <a:t> </a:t>
            </a:r>
            <a:r>
              <a:rPr lang="en-US" sz="1600" dirty="0" err="1">
                <a:latin typeface="Cambria" panose="02040503050406030204" pitchFamily="18" charset="0"/>
              </a:rPr>
              <a:t>kepada</a:t>
            </a:r>
            <a:r>
              <a:rPr lang="en-US" sz="1600" dirty="0">
                <a:latin typeface="Cambria" panose="02040503050406030204" pitchFamily="18" charset="0"/>
              </a:rPr>
              <a:t> </a:t>
            </a:r>
            <a:r>
              <a:rPr lang="en-US" sz="1600" dirty="0" err="1">
                <a:latin typeface="Cambria" panose="02040503050406030204" pitchFamily="18" charset="0"/>
              </a:rPr>
              <a:t>komunitas</a:t>
            </a:r>
            <a:r>
              <a:rPr lang="en-US" sz="1600" dirty="0">
                <a:latin typeface="Cambria" panose="02040503050406030204" pitchFamily="18" charset="0"/>
              </a:rPr>
              <a:t> </a:t>
            </a:r>
            <a:r>
              <a:rPr lang="en-US" sz="1600" dirty="0" err="1">
                <a:latin typeface="Cambria" panose="02040503050406030204" pitchFamily="18" charset="0"/>
              </a:rPr>
              <a:t>dampak</a:t>
            </a:r>
            <a:r>
              <a:rPr lang="en-US" sz="1600" dirty="0">
                <a:latin typeface="Cambria" panose="02040503050406030204" pitchFamily="18" charset="0"/>
              </a:rPr>
              <a:t> </a:t>
            </a:r>
            <a:r>
              <a:rPr lang="en-US" sz="1600" dirty="0" err="1">
                <a:latin typeface="Cambria" panose="02040503050406030204" pitchFamily="18" charset="0"/>
              </a:rPr>
              <a:t>penelitiannya</a:t>
            </a:r>
            <a:r>
              <a:rPr lang="en-US" sz="1600" dirty="0">
                <a:latin typeface="Cambria" panose="02040503050406030204" pitchFamily="18" charset="0"/>
              </a:rPr>
              <a:t>.</a:t>
            </a:r>
            <a:endParaRPr lang="id-ID" sz="1600" dirty="0">
              <a:latin typeface="Cambria" panose="02040503050406030204" pitchFamily="18" charset="0"/>
            </a:endParaRPr>
          </a:p>
          <a:p>
            <a:pPr lvl="0" algn="just"/>
            <a:endParaRPr lang="id-ID" sz="1600" dirty="0">
              <a:latin typeface="Cambria" panose="02040503050406030204" pitchFamily="18" charset="0"/>
            </a:endParaRPr>
          </a:p>
          <a:p>
            <a:pPr marL="342900" indent="-342900" algn="just">
              <a:buFont typeface="Wingdings" panose="05000000000000000000" pitchFamily="2" charset="2"/>
              <a:buChar char="§"/>
            </a:pPr>
            <a:endParaRPr lang="id-ID" sz="1600"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CA59D872-1D6D-445E-8140-77071AA5565C}"/>
              </a:ext>
            </a:extLst>
          </p:cNvPr>
          <p:cNvSpPr txBox="1">
            <a:spLocks/>
          </p:cNvSpPr>
          <p:nvPr/>
        </p:nvSpPr>
        <p:spPr>
          <a:xfrm>
            <a:off x="450167" y="3304085"/>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7D045560-A9F7-40BD-8472-BDCC8E632390}"/>
              </a:ext>
            </a:extLst>
          </p:cNvPr>
          <p:cNvSpPr/>
          <p:nvPr/>
        </p:nvSpPr>
        <p:spPr>
          <a:xfrm>
            <a:off x="326837" y="3918282"/>
            <a:ext cx="5275462" cy="2308324"/>
          </a:xfrm>
          <a:prstGeom prst="rect">
            <a:avLst/>
          </a:prstGeom>
        </p:spPr>
        <p:txBody>
          <a:bodyPr wrap="square">
            <a:spAutoFit/>
          </a:bodyPr>
          <a:lstStyle/>
          <a:p>
            <a:pPr marL="285750" indent="-285750" algn="just">
              <a:buFont typeface="Wingdings" panose="05000000000000000000" pitchFamily="2" charset="2"/>
              <a:buChar char="§"/>
            </a:pPr>
            <a:r>
              <a:rPr lang="id-ID" sz="1600" i="1" dirty="0">
                <a:latin typeface="Cambria" panose="02040503050406030204" pitchFamily="18" charset="0"/>
              </a:rPr>
              <a:t>Life history</a:t>
            </a:r>
            <a:endParaRPr lang="en-US" sz="1600" i="1" dirty="0">
              <a:latin typeface="Cambria" panose="02040503050406030204" pitchFamily="18" charset="0"/>
            </a:endParaRPr>
          </a:p>
          <a:p>
            <a:pPr marL="285750" indent="-285750" algn="just">
              <a:buFont typeface="Wingdings" panose="05000000000000000000" pitchFamily="2" charset="2"/>
              <a:buChar char="§"/>
            </a:pPr>
            <a:r>
              <a:rPr lang="id-ID" sz="1600" i="1" dirty="0">
                <a:latin typeface="Cambria" panose="02040503050406030204" pitchFamily="18" charset="0"/>
              </a:rPr>
              <a:t>Critical ethnography</a:t>
            </a:r>
            <a:r>
              <a:rPr lang="en-US" sz="1600" i="1" dirty="0">
                <a:latin typeface="Cambria" panose="02040503050406030204" pitchFamily="18" charset="0"/>
              </a:rPr>
              <a:t> </a:t>
            </a:r>
            <a:r>
              <a:rPr lang="en-US" sz="1600" dirty="0">
                <a:latin typeface="Cambria" panose="02040503050406030204" pitchFamily="18" charset="0"/>
              </a:rPr>
              <a:t>(</a:t>
            </a:r>
            <a:r>
              <a:rPr lang="id-ID" sz="1600" dirty="0">
                <a:latin typeface="Cambria" panose="02040503050406030204" pitchFamily="18" charset="0"/>
              </a:rPr>
              <a:t>enanyakan apa yang bisa untuk mengganggu hubungan kekuatan </a:t>
            </a:r>
            <a:r>
              <a:rPr lang="en-US" sz="1600" dirty="0" err="1">
                <a:latin typeface="Cambria" panose="02040503050406030204" pitchFamily="18" charset="0"/>
              </a:rPr>
              <a:t>tetap</a:t>
            </a:r>
            <a:r>
              <a:rPr lang="id-ID" sz="1600" dirty="0">
                <a:latin typeface="Cambria" panose="02040503050406030204" pitchFamily="18" charset="0"/>
              </a:rPr>
              <a:t> dan ketidaksetaraan sosial yang dirasakan</a:t>
            </a:r>
            <a:r>
              <a:rPr lang="en-US" sz="1600" dirty="0">
                <a:latin typeface="Cambria" panose="02040503050406030204" pitchFamily="18" charset="0"/>
              </a:rPr>
              <a:t>)</a:t>
            </a:r>
          </a:p>
          <a:p>
            <a:pPr marL="285750" indent="-285750" algn="just">
              <a:buFont typeface="Wingdings" panose="05000000000000000000" pitchFamily="2" charset="2"/>
              <a:buChar char="§"/>
            </a:pPr>
            <a:r>
              <a:rPr lang="id-ID" sz="1600" dirty="0">
                <a:latin typeface="Cambria" panose="02040503050406030204" pitchFamily="18" charset="0"/>
              </a:rPr>
              <a:t>Autoethnography</a:t>
            </a:r>
            <a:r>
              <a:rPr lang="en-US" sz="1600" dirty="0">
                <a:latin typeface="Cambria" panose="02040503050406030204" pitchFamily="18" charset="0"/>
              </a:rPr>
              <a:t> (</a:t>
            </a:r>
            <a:r>
              <a:rPr lang="id-ID" sz="1600" dirty="0">
                <a:latin typeface="Cambria" panose="02040503050406030204" pitchFamily="18" charset="0"/>
              </a:rPr>
              <a:t>metode penulisan yang berangkat dari pengalaman pribadi penulis, dan mengamati sensasi fisik, perasaan, pikiran dan emosi</a:t>
            </a:r>
            <a:r>
              <a:rPr lang="en-US" sz="1600" dirty="0">
                <a:latin typeface="Cambria" panose="02040503050406030204" pitchFamily="18" charset="0"/>
              </a:rPr>
              <a:t>)</a:t>
            </a:r>
          </a:p>
          <a:p>
            <a:pPr marL="285750" indent="-285750" algn="just">
              <a:buFont typeface="Wingdings" panose="05000000000000000000" pitchFamily="2" charset="2"/>
              <a:buChar char="§"/>
            </a:pPr>
            <a:r>
              <a:rPr lang="id-ID" sz="1600" i="1" dirty="0">
                <a:latin typeface="Cambria" panose="02040503050406030204" pitchFamily="18" charset="0"/>
              </a:rPr>
              <a:t>Performance ethnography </a:t>
            </a:r>
            <a:r>
              <a:rPr lang="en-US" sz="1600" dirty="0" err="1">
                <a:latin typeface="Cambria" panose="02040503050406030204" pitchFamily="18" charset="0"/>
              </a:rPr>
              <a:t>dan</a:t>
            </a:r>
            <a:r>
              <a:rPr lang="id-ID" sz="1600" dirty="0">
                <a:latin typeface="Cambria" panose="02040503050406030204" pitchFamily="18" charset="0"/>
              </a:rPr>
              <a:t> </a:t>
            </a:r>
            <a:endParaRPr lang="en-US" sz="1600" dirty="0">
              <a:latin typeface="Cambria" panose="02040503050406030204" pitchFamily="18" charset="0"/>
            </a:endParaRPr>
          </a:p>
          <a:p>
            <a:pPr marL="285750" indent="-285750" algn="just">
              <a:buFont typeface="Wingdings" panose="05000000000000000000" pitchFamily="2" charset="2"/>
              <a:buChar char="§"/>
            </a:pPr>
            <a:r>
              <a:rPr lang="id-ID" sz="1600" i="1" dirty="0">
                <a:latin typeface="Cambria" panose="02040503050406030204" pitchFamily="18" charset="0"/>
              </a:rPr>
              <a:t>Feminist ethnography</a:t>
            </a:r>
            <a:endParaRPr lang="id-ID" sz="1600" i="1" dirty="0">
              <a:latin typeface="Cambria" panose="02040503050406030204" pitchFamily="18" charset="0"/>
              <a:cs typeface="Arial" panose="020B0604020202020204" pitchFamily="34" charset="0"/>
            </a:endParaRPr>
          </a:p>
        </p:txBody>
      </p:sp>
      <p:sp>
        <p:nvSpPr>
          <p:cNvPr id="9" name="Content Placeholder 2">
            <a:extLst>
              <a:ext uri="{FF2B5EF4-FFF2-40B4-BE49-F238E27FC236}">
                <a16:creationId xmlns:a16="http://schemas.microsoft.com/office/drawing/2014/main" xmlns="" id="{FD8FE388-F133-4393-A697-A279A868D5E9}"/>
              </a:ext>
            </a:extLst>
          </p:cNvPr>
          <p:cNvSpPr txBox="1">
            <a:spLocks/>
          </p:cNvSpPr>
          <p:nvPr/>
        </p:nvSpPr>
        <p:spPr>
          <a:xfrm>
            <a:off x="5664629" y="3429000"/>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9E5D4356-C249-4064-8550-820FED6861D6}"/>
              </a:ext>
            </a:extLst>
          </p:cNvPr>
          <p:cNvSpPr/>
          <p:nvPr/>
        </p:nvSpPr>
        <p:spPr>
          <a:xfrm>
            <a:off x="5602299" y="4171047"/>
            <a:ext cx="2542895" cy="1077218"/>
          </a:xfrm>
          <a:prstGeom prst="rect">
            <a:avLst/>
          </a:prstGeom>
        </p:spPr>
        <p:txBody>
          <a:bodyPr wrap="square">
            <a:spAutoFit/>
          </a:bodyPr>
          <a:lstStyle/>
          <a:p>
            <a:pPr algn="just"/>
            <a:r>
              <a:rPr lang="id-ID" sz="1600" dirty="0" err="1">
                <a:latin typeface="Cambria" panose="02040503050406030204" pitchFamily="18" charset="0"/>
              </a:rPr>
              <a:t>P</a:t>
            </a:r>
            <a:r>
              <a:rPr lang="en-US" sz="1600" dirty="0" err="1">
                <a:latin typeface="Cambria" panose="02040503050406030204" pitchFamily="18" charset="0"/>
              </a:rPr>
              <a:t>enelitian</a:t>
            </a:r>
            <a:r>
              <a:rPr lang="en-US" sz="1600" dirty="0">
                <a:latin typeface="Cambria" panose="02040503050406030204" pitchFamily="18" charset="0"/>
              </a:rPr>
              <a:t> </a:t>
            </a:r>
            <a:r>
              <a:rPr lang="en-US" sz="1600" dirty="0" err="1">
                <a:latin typeface="Cambria" panose="02040503050406030204" pitchFamily="18" charset="0"/>
              </a:rPr>
              <a:t>terhadap</a:t>
            </a:r>
            <a:r>
              <a:rPr lang="en-US" sz="1600" dirty="0">
                <a:latin typeface="Cambria" panose="02040503050406030204" pitchFamily="18" charset="0"/>
              </a:rPr>
              <a:t> </a:t>
            </a:r>
            <a:r>
              <a:rPr lang="en-US" sz="1600" dirty="0" err="1">
                <a:latin typeface="Cambria" panose="02040503050406030204" pitchFamily="18" charset="0"/>
              </a:rPr>
              <a:t>kehidupan</a:t>
            </a:r>
            <a:r>
              <a:rPr lang="en-US" sz="1600" dirty="0">
                <a:latin typeface="Cambria" panose="02040503050406030204" pitchFamily="18" charset="0"/>
              </a:rPr>
              <a:t> </a:t>
            </a:r>
            <a:r>
              <a:rPr lang="en-US" sz="1600" dirty="0" err="1">
                <a:latin typeface="Cambria" panose="02040503050406030204" pitchFamily="18" charset="0"/>
              </a:rPr>
              <a:t>sosial</a:t>
            </a:r>
            <a:r>
              <a:rPr lang="en-US" sz="1600" dirty="0">
                <a:latin typeface="Cambria" panose="02040503050406030204" pitchFamily="18" charset="0"/>
              </a:rPr>
              <a:t> </a:t>
            </a:r>
            <a:r>
              <a:rPr lang="en-US" sz="1600" dirty="0" err="1">
                <a:latin typeface="Cambria" panose="02040503050406030204" pitchFamily="18" charset="0"/>
              </a:rPr>
              <a:t>budaya</a:t>
            </a:r>
            <a:r>
              <a:rPr lang="en-US" sz="1600" dirty="0">
                <a:latin typeface="Cambria" panose="02040503050406030204" pitchFamily="18" charset="0"/>
              </a:rPr>
              <a:t> </a:t>
            </a:r>
            <a:r>
              <a:rPr lang="en-US" sz="1600" dirty="0" err="1">
                <a:latin typeface="Cambria" panose="02040503050406030204" pitchFamily="18" charset="0"/>
              </a:rPr>
              <a:t>Suku</a:t>
            </a:r>
            <a:r>
              <a:rPr lang="en-US" sz="1600" dirty="0">
                <a:latin typeface="Cambria" panose="02040503050406030204" pitchFamily="18" charset="0"/>
              </a:rPr>
              <a:t> </a:t>
            </a:r>
            <a:r>
              <a:rPr lang="en-US" sz="1600" dirty="0" err="1">
                <a:latin typeface="Cambria" panose="02040503050406030204" pitchFamily="18" charset="0"/>
              </a:rPr>
              <a:t>Wana</a:t>
            </a:r>
            <a:r>
              <a:rPr lang="en-US" sz="1600" dirty="0">
                <a:latin typeface="Cambria" panose="02040503050406030204" pitchFamily="18" charset="0"/>
              </a:rPr>
              <a:t> di </a:t>
            </a:r>
            <a:r>
              <a:rPr lang="en-US" sz="1600" dirty="0" err="1">
                <a:latin typeface="Cambria" panose="02040503050406030204" pitchFamily="18" charset="0"/>
              </a:rPr>
              <a:t>Kabupaten</a:t>
            </a:r>
            <a:r>
              <a:rPr lang="en-US" sz="1600" dirty="0">
                <a:latin typeface="Cambria" panose="02040503050406030204" pitchFamily="18" charset="0"/>
              </a:rPr>
              <a:t> </a:t>
            </a:r>
            <a:r>
              <a:rPr lang="en-US" sz="1600" dirty="0" err="1">
                <a:latin typeface="Cambria" panose="02040503050406030204" pitchFamily="18" charset="0"/>
              </a:rPr>
              <a:t>Morowali</a:t>
            </a:r>
            <a:r>
              <a:rPr lang="en-US" sz="1600" dirty="0">
                <a:latin typeface="Cambria" panose="02040503050406030204" pitchFamily="18" charset="0"/>
              </a:rPr>
              <a:t> Sulawesi Tengah</a:t>
            </a:r>
            <a:endParaRPr lang="id-ID" sz="1600" dirty="0">
              <a:latin typeface="Cambria" panose="020405030504060302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3CD7F734-CAA4-49AF-B068-45031280C086}"/>
              </a:ext>
            </a:extLst>
          </p:cNvPr>
          <p:cNvPicPr>
            <a:picLocks noChangeAspect="1"/>
          </p:cNvPicPr>
          <p:nvPr/>
        </p:nvPicPr>
        <p:blipFill>
          <a:blip r:embed="rId2"/>
          <a:stretch>
            <a:fillRect/>
          </a:stretch>
        </p:blipFill>
        <p:spPr>
          <a:xfrm>
            <a:off x="8381853" y="3586788"/>
            <a:ext cx="3500657" cy="2645845"/>
          </a:xfrm>
          <a:prstGeom prst="rect">
            <a:avLst/>
          </a:prstGeom>
        </p:spPr>
      </p:pic>
      <p:sp>
        <p:nvSpPr>
          <p:cNvPr id="4" name="Rectangle 3">
            <a:extLst>
              <a:ext uri="{FF2B5EF4-FFF2-40B4-BE49-F238E27FC236}">
                <a16:creationId xmlns:a16="http://schemas.microsoft.com/office/drawing/2014/main" xmlns="" id="{4CAFA63C-E013-44D6-9689-9CBD052DA6C2}"/>
              </a:ext>
            </a:extLst>
          </p:cNvPr>
          <p:cNvSpPr/>
          <p:nvPr/>
        </p:nvSpPr>
        <p:spPr>
          <a:xfrm>
            <a:off x="7155804" y="6144816"/>
            <a:ext cx="6096000" cy="369332"/>
          </a:xfrm>
          <a:prstGeom prst="rect">
            <a:avLst/>
          </a:prstGeom>
        </p:spPr>
        <p:txBody>
          <a:bodyPr>
            <a:spAutoFit/>
          </a:bodyPr>
          <a:lstStyle/>
          <a:p>
            <a:pPr algn="ctr"/>
            <a:r>
              <a:rPr lang="en-US" dirty="0"/>
              <a:t>www.</a:t>
            </a:r>
            <a:r>
              <a:rPr lang="id-ID" dirty="0"/>
              <a:t>morowaliindah.wordpress.com</a:t>
            </a:r>
          </a:p>
        </p:txBody>
      </p:sp>
      <p:graphicFrame>
        <p:nvGraphicFramePr>
          <p:cNvPr id="11" name="Diagram 10"/>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185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p:txBody>
          <a:bodyPr>
            <a:normAutofit/>
          </a:bodyPr>
          <a:lstStyle/>
          <a:p>
            <a:pPr algn="ctr"/>
            <a:r>
              <a:rPr lang="en-US" sz="4000" dirty="0">
                <a:latin typeface="Comic Sans MS" panose="030F0702030302020204" pitchFamily="66" charset="0"/>
              </a:rPr>
              <a:t>Grounded Theory</a:t>
            </a:r>
            <a:endParaRPr lang="id-ID"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91D1DBC1-1738-433E-BE84-F063904E8F65}"/>
              </a:ext>
            </a:extLst>
          </p:cNvPr>
          <p:cNvSpPr>
            <a:spLocks noGrp="1"/>
          </p:cNvSpPr>
          <p:nvPr>
            <p:ph idx="1"/>
          </p:nvPr>
        </p:nvSpPr>
        <p:spPr>
          <a:xfrm>
            <a:off x="326837" y="944840"/>
            <a:ext cx="216427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0" y="1729091"/>
            <a:ext cx="12192000" cy="1896861"/>
          </a:xfrm>
        </p:spPr>
        <p:txBody>
          <a:bodyPr>
            <a:normAutofit/>
          </a:bodyPr>
          <a:lstStyle/>
          <a:p>
            <a:pPr marL="342900" indent="-342900" algn="just">
              <a:buFont typeface="Wingdings" panose="05000000000000000000" pitchFamily="2" charset="2"/>
              <a:buChar char="§"/>
            </a:pPr>
            <a:r>
              <a:rPr lang="en-US" sz="1600" dirty="0" err="1">
                <a:latin typeface="Cambria" panose="02040503050406030204" pitchFamily="18" charset="0"/>
              </a:rPr>
              <a:t>Tidak</a:t>
            </a:r>
            <a:r>
              <a:rPr lang="en-US" sz="1600" dirty="0">
                <a:latin typeface="Cambria" panose="02040503050406030204" pitchFamily="18" charset="0"/>
              </a:rPr>
              <a:t> </a:t>
            </a:r>
            <a:r>
              <a:rPr lang="en-US" sz="1600" dirty="0" err="1">
                <a:latin typeface="Cambria" panose="02040503050406030204" pitchFamily="18" charset="0"/>
              </a:rPr>
              <a:t>hanya</a:t>
            </a:r>
            <a:r>
              <a:rPr lang="en-US" sz="1600" dirty="0">
                <a:latin typeface="Cambria" panose="02040503050406030204" pitchFamily="18" charset="0"/>
              </a:rPr>
              <a:t> </a:t>
            </a:r>
            <a:r>
              <a:rPr lang="en-US" sz="1600" dirty="0" err="1">
                <a:latin typeface="Cambria" panose="02040503050406030204" pitchFamily="18" charset="0"/>
              </a:rPr>
              <a:t>bertujuan</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memahami</a:t>
            </a:r>
            <a:r>
              <a:rPr lang="en-US" sz="1600" dirty="0">
                <a:latin typeface="Cambria" panose="02040503050406030204" pitchFamily="18" charset="0"/>
              </a:rPr>
              <a:t> </a:t>
            </a:r>
            <a:r>
              <a:rPr lang="en-US" sz="1600" dirty="0" err="1">
                <a:latin typeface="Cambria" panose="02040503050406030204" pitchFamily="18" charset="0"/>
              </a:rPr>
              <a:t>makna</a:t>
            </a:r>
            <a:r>
              <a:rPr lang="id-ID" sz="1600" dirty="0">
                <a:latin typeface="Cambria" panose="02040503050406030204" pitchFamily="18" charset="0"/>
              </a:rPr>
              <a:t>, </a:t>
            </a:r>
            <a:r>
              <a:rPr lang="en-US" sz="1600" dirty="0" err="1">
                <a:latin typeface="Cambria" panose="02040503050406030204" pitchFamily="18" charset="0"/>
              </a:rPr>
              <a:t>namun</a:t>
            </a:r>
            <a:r>
              <a:rPr lang="en-US" sz="1600" dirty="0">
                <a:latin typeface="Cambria" panose="02040503050406030204" pitchFamily="18" charset="0"/>
              </a:rPr>
              <a:t> juga </a:t>
            </a:r>
            <a:r>
              <a:rPr lang="en-US" sz="1600" dirty="0" err="1">
                <a:latin typeface="Cambria" panose="02040503050406030204" pitchFamily="18" charset="0"/>
              </a:rPr>
              <a:t>untuk</a:t>
            </a:r>
            <a:r>
              <a:rPr lang="en-US" sz="1600" dirty="0">
                <a:latin typeface="Cambria" panose="02040503050406030204" pitchFamily="18" charset="0"/>
              </a:rPr>
              <a:t> </a:t>
            </a:r>
            <a:r>
              <a:rPr lang="en-US" sz="1600" b="1" dirty="0" err="1">
                <a:latin typeface="Cambria" panose="02040503050406030204" pitchFamily="18" charset="0"/>
              </a:rPr>
              <a:t>membangun</a:t>
            </a:r>
            <a:r>
              <a:rPr lang="en-US" sz="1600" b="1" dirty="0">
                <a:latin typeface="Cambria" panose="02040503050406030204" pitchFamily="18" charset="0"/>
              </a:rPr>
              <a:t> </a:t>
            </a:r>
            <a:r>
              <a:rPr lang="en-US" sz="1600" b="1" dirty="0" err="1">
                <a:latin typeface="Cambria" panose="02040503050406030204" pitchFamily="18" charset="0"/>
              </a:rPr>
              <a:t>teori</a:t>
            </a:r>
            <a:r>
              <a:rPr lang="en-US" sz="1600" b="1" dirty="0">
                <a:latin typeface="Cambria" panose="02040503050406030204" pitchFamily="18" charset="0"/>
              </a:rPr>
              <a:t> </a:t>
            </a:r>
            <a:r>
              <a:rPr lang="en-US" sz="1600" b="1" dirty="0" err="1">
                <a:latin typeface="Cambria" panose="02040503050406030204" pitchFamily="18" charset="0"/>
              </a:rPr>
              <a:t>substantif</a:t>
            </a:r>
            <a:r>
              <a:rPr lang="en-US" sz="1600" b="1" dirty="0">
                <a:latin typeface="Cambria" panose="02040503050406030204" pitchFamily="18" charset="0"/>
              </a:rPr>
              <a:t> </a:t>
            </a:r>
            <a:r>
              <a:rPr lang="en-US" sz="1600" dirty="0" err="1">
                <a:latin typeface="Cambria" panose="02040503050406030204" pitchFamily="18" charset="0"/>
              </a:rPr>
              <a:t>tentang</a:t>
            </a:r>
            <a:r>
              <a:rPr lang="en-US" sz="1600" dirty="0">
                <a:latin typeface="Cambria" panose="02040503050406030204" pitchFamily="18" charset="0"/>
              </a:rPr>
              <a:t> </a:t>
            </a:r>
            <a:r>
              <a:rPr lang="en-US" sz="1600" dirty="0" err="1">
                <a:latin typeface="Cambria" panose="02040503050406030204" pitchFamily="18" charset="0"/>
              </a:rPr>
              <a:t>fenomena</a:t>
            </a:r>
            <a:r>
              <a:rPr lang="en-US" sz="1600" dirty="0">
                <a:latin typeface="Cambria" panose="02040503050406030204" pitchFamily="18" charset="0"/>
              </a:rPr>
              <a:t> yang </a:t>
            </a:r>
            <a:r>
              <a:rPr lang="en-US" sz="1600" dirty="0" err="1">
                <a:latin typeface="Cambria" panose="02040503050406030204" pitchFamily="18" charset="0"/>
              </a:rPr>
              <a:t>diteliti</a:t>
            </a:r>
            <a:endParaRPr lang="en-US" sz="1600"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Hasil</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studi</a:t>
            </a:r>
            <a:r>
              <a:rPr lang="en-US" sz="1600" dirty="0">
                <a:latin typeface="Cambria" panose="02040503050406030204" pitchFamily="18" charset="0"/>
              </a:rPr>
              <a:t> </a:t>
            </a:r>
            <a:r>
              <a:rPr lang="en-US" sz="1600" dirty="0" err="1">
                <a:latin typeface="Cambria" panose="02040503050406030204" pitchFamily="18" charset="0"/>
              </a:rPr>
              <a:t>kualitatif</a:t>
            </a:r>
            <a:r>
              <a:rPr lang="en-US" sz="1600" dirty="0">
                <a:latin typeface="Cambria" panose="02040503050406030204" pitchFamily="18" charset="0"/>
              </a:rPr>
              <a:t> </a:t>
            </a:r>
            <a:r>
              <a:rPr lang="en-US" sz="1600" dirty="0" err="1">
                <a:latin typeface="Cambria" panose="02040503050406030204" pitchFamily="18" charset="0"/>
              </a:rPr>
              <a:t>jenis</a:t>
            </a:r>
            <a:r>
              <a:rPr lang="en-US" sz="1600" dirty="0">
                <a:latin typeface="Cambria" panose="02040503050406030204" pitchFamily="18" charset="0"/>
              </a:rPr>
              <a:t> </a:t>
            </a:r>
            <a:r>
              <a:rPr lang="en-US" sz="1600" dirty="0" err="1">
                <a:latin typeface="Cambria" panose="02040503050406030204" pitchFamily="18" charset="0"/>
              </a:rPr>
              <a:t>ini</a:t>
            </a:r>
            <a:r>
              <a:rPr lang="en-US" sz="1600" dirty="0">
                <a:latin typeface="Cambria" panose="02040503050406030204" pitchFamily="18" charset="0"/>
              </a:rPr>
              <a:t> </a:t>
            </a:r>
            <a:r>
              <a:rPr lang="en-US" sz="1600" dirty="0" err="1">
                <a:latin typeface="Cambria" panose="02040503050406030204" pitchFamily="18" charset="0"/>
              </a:rPr>
              <a:t>adalah</a:t>
            </a:r>
            <a:r>
              <a:rPr lang="en-US" sz="1600" dirty="0">
                <a:latin typeface="Cambria" panose="02040503050406030204" pitchFamily="18" charset="0"/>
              </a:rPr>
              <a:t> </a:t>
            </a:r>
            <a:r>
              <a:rPr lang="en-US" sz="1600" dirty="0" err="1">
                <a:latin typeface="Cambria" panose="02040503050406030204" pitchFamily="18" charset="0"/>
              </a:rPr>
              <a:t>teori</a:t>
            </a:r>
            <a:r>
              <a:rPr lang="en-US" sz="1600" dirty="0">
                <a:latin typeface="Cambria" panose="02040503050406030204" pitchFamily="18" charset="0"/>
              </a:rPr>
              <a:t> yang </a:t>
            </a:r>
            <a:r>
              <a:rPr lang="en-US" sz="1600" dirty="0" err="1">
                <a:latin typeface="Cambria" panose="02040503050406030204" pitchFamily="18" charset="0"/>
              </a:rPr>
              <a:t>muncul</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b="1" dirty="0" err="1">
                <a:latin typeface="Cambria" panose="02040503050406030204" pitchFamily="18" charset="0"/>
              </a:rPr>
              <a:t>didasarkan</a:t>
            </a:r>
            <a:r>
              <a:rPr lang="en-US" sz="1600" b="1" dirty="0">
                <a:latin typeface="Cambria" panose="02040503050406030204" pitchFamily="18" charset="0"/>
              </a:rPr>
              <a:t>", </a:t>
            </a:r>
            <a:r>
              <a:rPr lang="en-US" sz="1600" b="1" dirty="0" err="1">
                <a:latin typeface="Cambria" panose="02040503050406030204" pitchFamily="18" charset="0"/>
              </a:rPr>
              <a:t>teori</a:t>
            </a:r>
            <a:r>
              <a:rPr lang="en-US" sz="1600" b="1" dirty="0">
                <a:latin typeface="Cambria" panose="02040503050406030204" pitchFamily="18" charset="0"/>
              </a:rPr>
              <a:t> </a:t>
            </a:r>
            <a:r>
              <a:rPr lang="en-US" sz="1600" b="1" dirty="0" err="1">
                <a:latin typeface="Cambria" panose="02040503050406030204" pitchFamily="18" charset="0"/>
              </a:rPr>
              <a:t>berbasis</a:t>
            </a:r>
            <a:r>
              <a:rPr lang="en-US" sz="1600" b="1" dirty="0">
                <a:latin typeface="Cambria" panose="02040503050406030204" pitchFamily="18" charset="0"/>
              </a:rPr>
              <a:t> data</a:t>
            </a:r>
          </a:p>
          <a:p>
            <a:pPr marL="342900" indent="-342900" algn="just">
              <a:buFont typeface="Wingdings" panose="05000000000000000000" pitchFamily="2" charset="2"/>
              <a:buChar char="§"/>
            </a:pPr>
            <a:r>
              <a:rPr lang="en-US" sz="1600" dirty="0" err="1">
                <a:latin typeface="Cambria" panose="02040503050406030204" pitchFamily="18" charset="0"/>
              </a:rPr>
              <a:t>Tipe</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ini</a:t>
            </a:r>
            <a:r>
              <a:rPr lang="en-US" sz="1600" dirty="0">
                <a:latin typeface="Cambria" panose="02040503050406030204" pitchFamily="18" charset="0"/>
              </a:rPr>
              <a:t> </a:t>
            </a:r>
            <a:r>
              <a:rPr lang="en-US" sz="1600" dirty="0" err="1">
                <a:latin typeface="Cambria" panose="02040503050406030204" pitchFamily="18" charset="0"/>
              </a:rPr>
              <a:t>biasanya</a:t>
            </a:r>
            <a:r>
              <a:rPr lang="en-US" sz="1600" dirty="0">
                <a:latin typeface="Cambria" panose="02040503050406030204" pitchFamily="18" charset="0"/>
              </a:rPr>
              <a:t> </a:t>
            </a:r>
            <a:r>
              <a:rPr lang="en-US" sz="1600" dirty="0" err="1">
                <a:latin typeface="Cambria" panose="02040503050406030204" pitchFamily="18" charset="0"/>
              </a:rPr>
              <a:t>bersifat</a:t>
            </a:r>
            <a:r>
              <a:rPr lang="en-US" sz="1600" dirty="0">
                <a:latin typeface="Cambria" panose="02040503050406030204" pitchFamily="18" charset="0"/>
              </a:rPr>
              <a:t> </a:t>
            </a:r>
            <a:r>
              <a:rPr lang="en-US" sz="1600" dirty="0" err="1">
                <a:latin typeface="Cambria" panose="02040503050406030204" pitchFamily="18" charset="0"/>
              </a:rPr>
              <a:t>subtansi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b="1" dirty="0" err="1">
                <a:latin typeface="Cambria" panose="02040503050406030204" pitchFamily="18" charset="0"/>
              </a:rPr>
              <a:t>bukan</a:t>
            </a:r>
            <a:r>
              <a:rPr lang="en-US" sz="1600" b="1" dirty="0">
                <a:latin typeface="Cambria" panose="02040503050406030204" pitchFamily="18" charset="0"/>
              </a:rPr>
              <a:t> grand </a:t>
            </a:r>
            <a:r>
              <a:rPr lang="en-US" sz="1600" b="1" dirty="0" err="1">
                <a:latin typeface="Cambria" panose="02040503050406030204" pitchFamily="18" charset="0"/>
              </a:rPr>
              <a:t>teori</a:t>
            </a:r>
            <a:r>
              <a:rPr lang="en-US" sz="1600" b="1" dirty="0">
                <a:latin typeface="Cambria" panose="02040503050406030204" pitchFamily="18" charset="0"/>
              </a:rPr>
              <a:t> </a:t>
            </a:r>
            <a:r>
              <a:rPr lang="en-US" sz="1600" b="1" dirty="0" err="1">
                <a:latin typeface="Cambria" panose="02040503050406030204" pitchFamily="18" charset="0"/>
              </a:rPr>
              <a:t>atau</a:t>
            </a:r>
            <a:r>
              <a:rPr lang="en-US" sz="1600" b="1" dirty="0">
                <a:latin typeface="Cambria" panose="02040503050406030204" pitchFamily="18" charset="0"/>
              </a:rPr>
              <a:t> </a:t>
            </a:r>
            <a:r>
              <a:rPr lang="en-US" sz="1600" b="1" dirty="0" err="1">
                <a:latin typeface="Cambria" panose="02040503050406030204" pitchFamily="18" charset="0"/>
              </a:rPr>
              <a:t>teori</a:t>
            </a:r>
            <a:r>
              <a:rPr lang="en-US" sz="1600" b="1" dirty="0">
                <a:latin typeface="Cambria" panose="02040503050406030204" pitchFamily="18" charset="0"/>
              </a:rPr>
              <a:t> yang </a:t>
            </a:r>
            <a:r>
              <a:rPr lang="en-US" sz="1600" b="1" dirty="0" err="1">
                <a:latin typeface="Cambria" panose="02040503050406030204" pitchFamily="18" charset="0"/>
              </a:rPr>
              <a:t>berlaku</a:t>
            </a:r>
            <a:r>
              <a:rPr lang="en-US" sz="1600" b="1" dirty="0">
                <a:latin typeface="Cambria" panose="02040503050406030204" pitchFamily="18" charset="0"/>
              </a:rPr>
              <a:t> </a:t>
            </a:r>
            <a:r>
              <a:rPr lang="en-US" sz="1600" b="1" dirty="0" err="1">
                <a:latin typeface="Cambria" panose="02040503050406030204" pitchFamily="18" charset="0"/>
              </a:rPr>
              <a:t>umum</a:t>
            </a:r>
            <a:r>
              <a:rPr lang="id-ID" sz="1600" dirty="0">
                <a:latin typeface="Cambria" panose="02040503050406030204" pitchFamily="18" charset="0"/>
              </a:rPr>
              <a:t>. </a:t>
            </a:r>
            <a:endParaRPr lang="en-US" sz="1600" dirty="0">
              <a:latin typeface="Cambria" panose="02040503050406030204" pitchFamily="18" charset="0"/>
            </a:endParaRPr>
          </a:p>
          <a:p>
            <a:pPr marL="342900" indent="-342900" algn="just">
              <a:buFont typeface="Wingdings" panose="05000000000000000000" pitchFamily="2" charset="2"/>
              <a:buChar char="§"/>
            </a:pPr>
            <a:endParaRPr lang="id-ID" sz="1600" dirty="0">
              <a:latin typeface="Cambria" panose="02040503050406030204" pitchFamily="18" charset="0"/>
            </a:endParaRPr>
          </a:p>
        </p:txBody>
      </p:sp>
      <p:sp>
        <p:nvSpPr>
          <p:cNvPr id="7" name="TextBox 6">
            <a:extLst>
              <a:ext uri="{FF2B5EF4-FFF2-40B4-BE49-F238E27FC236}">
                <a16:creationId xmlns:a16="http://schemas.microsoft.com/office/drawing/2014/main" xmlns="" id="{AB588C9F-2001-456F-85FD-074D10D5A9A8}"/>
              </a:ext>
            </a:extLst>
          </p:cNvPr>
          <p:cNvSpPr txBox="1"/>
          <p:nvPr/>
        </p:nvSpPr>
        <p:spPr>
          <a:xfrm>
            <a:off x="351695" y="3910209"/>
            <a:ext cx="2138288" cy="181588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600" dirty="0" err="1">
                <a:latin typeface="Cambria" panose="02040503050406030204" pitchFamily="18" charset="0"/>
              </a:rPr>
              <a:t>Pertanyaan</a:t>
            </a:r>
            <a:r>
              <a:rPr lang="en-US" sz="1600" dirty="0">
                <a:latin typeface="Cambria" panose="02040503050406030204" pitchFamily="18" charset="0"/>
              </a:rPr>
              <a:t> yang </a:t>
            </a:r>
            <a:r>
              <a:rPr lang="en-US" sz="1600" dirty="0" err="1">
                <a:latin typeface="Cambria" panose="02040503050406030204" pitchFamily="18" charset="0"/>
              </a:rPr>
              <a:t>diajukan</a:t>
            </a:r>
            <a:r>
              <a:rPr lang="en-US" sz="1600" dirty="0">
                <a:latin typeface="Cambria" panose="02040503050406030204" pitchFamily="18" charset="0"/>
              </a:rPr>
              <a:t> </a:t>
            </a:r>
            <a:r>
              <a:rPr lang="en-US" sz="1600" dirty="0" err="1">
                <a:latin typeface="Cambria" panose="02040503050406030204" pitchFamily="18" charset="0"/>
              </a:rPr>
              <a:t>fokus</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proses </a:t>
            </a:r>
            <a:r>
              <a:rPr lang="en-US" sz="1600" dirty="0" err="1">
                <a:latin typeface="Cambria" panose="02040503050406030204" pitchFamily="18" charset="0"/>
              </a:rPr>
              <a:t>pemahaman</a:t>
            </a:r>
            <a:r>
              <a:rPr lang="en-US" sz="1600" dirty="0">
                <a:latin typeface="Cambria" panose="02040503050406030204" pitchFamily="18" charset="0"/>
              </a:rPr>
              <a:t> </a:t>
            </a:r>
            <a:r>
              <a:rPr lang="en-US" sz="1600" dirty="0" err="1">
                <a:latin typeface="Cambria" panose="02040503050406030204" pitchFamily="18" charset="0"/>
              </a:rPr>
              <a:t>pengalaman</a:t>
            </a:r>
            <a:r>
              <a:rPr lang="en-US" sz="1600" dirty="0">
                <a:latin typeface="Cambria" panose="02040503050406030204" pitchFamily="18" charset="0"/>
              </a:rPr>
              <a:t> individual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diidentifikasi</a:t>
            </a:r>
            <a:r>
              <a:rPr lang="en-US" sz="1600" dirty="0">
                <a:latin typeface="Cambria" panose="02040503050406030204" pitchFamily="18" charset="0"/>
              </a:rPr>
              <a:t> </a:t>
            </a:r>
            <a:r>
              <a:rPr lang="en-US" sz="1600" dirty="0" err="1">
                <a:latin typeface="Cambria" panose="02040503050406030204" pitchFamily="18" charset="0"/>
              </a:rPr>
              <a:t>secara</a:t>
            </a:r>
            <a:r>
              <a:rPr lang="en-US" sz="1600" dirty="0">
                <a:latin typeface="Cambria" panose="02040503050406030204" pitchFamily="18" charset="0"/>
              </a:rPr>
              <a:t> </a:t>
            </a:r>
            <a:r>
              <a:rPr lang="en-US" sz="1600" dirty="0" err="1">
                <a:latin typeface="Cambria" panose="02040503050406030204" pitchFamily="18" charset="0"/>
              </a:rPr>
              <a:t>bertahap</a:t>
            </a:r>
            <a:endParaRPr lang="id-ID" sz="1600" dirty="0">
              <a:latin typeface="Cambria" panose="02040503050406030204" pitchFamily="18" charset="0"/>
            </a:endParaRPr>
          </a:p>
        </p:txBody>
      </p:sp>
      <p:sp>
        <p:nvSpPr>
          <p:cNvPr id="8" name="TextBox 7">
            <a:extLst>
              <a:ext uri="{FF2B5EF4-FFF2-40B4-BE49-F238E27FC236}">
                <a16:creationId xmlns:a16="http://schemas.microsoft.com/office/drawing/2014/main" xmlns="" id="{ED6158B8-B2A3-4ABE-91D4-03CF83A433F5}"/>
              </a:ext>
            </a:extLst>
          </p:cNvPr>
          <p:cNvSpPr txBox="1"/>
          <p:nvPr/>
        </p:nvSpPr>
        <p:spPr>
          <a:xfrm>
            <a:off x="3070480" y="3439864"/>
            <a:ext cx="3509620"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Pada</a:t>
            </a:r>
            <a:r>
              <a:rPr lang="en-US" sz="1600" dirty="0">
                <a:latin typeface="Cambria" panose="02040503050406030204" pitchFamily="18" charset="0"/>
              </a:rPr>
              <a:t> </a:t>
            </a:r>
            <a:r>
              <a:rPr lang="en-US" sz="1600" dirty="0" err="1">
                <a:latin typeface="Cambria" panose="02040503050406030204" pitchFamily="18" charset="0"/>
              </a:rPr>
              <a:t>dasarnya</a:t>
            </a:r>
            <a:r>
              <a:rPr lang="en-US" sz="1600" dirty="0">
                <a:latin typeface="Cambria" panose="02040503050406030204" pitchFamily="18" charset="0"/>
              </a:rPr>
              <a:t> </a:t>
            </a:r>
            <a:r>
              <a:rPr lang="en-US" sz="1600" dirty="0" err="1">
                <a:latin typeface="Cambria" panose="02040503050406030204" pitchFamily="18" charset="0"/>
              </a:rPr>
              <a:t>menggunakan</a:t>
            </a:r>
            <a:r>
              <a:rPr lang="en-US" sz="1600" dirty="0">
                <a:latin typeface="Cambria" panose="02040503050406030204" pitchFamily="18" charset="0"/>
              </a:rPr>
              <a:t> </a:t>
            </a:r>
            <a:r>
              <a:rPr lang="en-US" sz="1600" dirty="0" err="1">
                <a:latin typeface="Cambria" panose="02040503050406030204" pitchFamily="18" charset="0"/>
              </a:rPr>
              <a:t>metode</a:t>
            </a:r>
            <a:r>
              <a:rPr lang="en-US" sz="1600" dirty="0">
                <a:latin typeface="Cambria" panose="02040503050406030204" pitchFamily="18" charset="0"/>
              </a:rPr>
              <a:t> interview, </a:t>
            </a:r>
            <a:r>
              <a:rPr lang="en-US" sz="1600" dirty="0" err="1">
                <a:latin typeface="Cambria" panose="02040503050406030204" pitchFamily="18" charset="0"/>
              </a:rPr>
              <a:t>namun</a:t>
            </a:r>
            <a:r>
              <a:rPr lang="en-US" sz="1600" dirty="0">
                <a:latin typeface="Cambria" panose="02040503050406030204" pitchFamily="18" charset="0"/>
              </a:rPr>
              <a:t> </a:t>
            </a:r>
            <a:r>
              <a:rPr lang="en-US" sz="1600" dirty="0" err="1">
                <a:latin typeface="Cambria" panose="02040503050406030204" pitchFamily="18" charset="0"/>
              </a:rPr>
              <a:t>dapat</a:t>
            </a:r>
            <a:r>
              <a:rPr lang="en-US" sz="1600" dirty="0">
                <a:latin typeface="Cambria" panose="02040503050406030204" pitchFamily="18" charset="0"/>
              </a:rPr>
              <a:t> pula </a:t>
            </a:r>
            <a:r>
              <a:rPr lang="en-US" sz="1600" dirty="0" err="1">
                <a:latin typeface="Cambria" panose="02040503050406030204" pitchFamily="18" charset="0"/>
              </a:rPr>
              <a:t>melalui</a:t>
            </a:r>
            <a:r>
              <a:rPr lang="en-US" sz="1600" dirty="0">
                <a:latin typeface="Cambria" panose="02040503050406030204" pitchFamily="18" charset="0"/>
              </a:rPr>
              <a:t> </a:t>
            </a:r>
            <a:r>
              <a:rPr lang="en-US" sz="1600" dirty="0" err="1">
                <a:latin typeface="Cambria" panose="02040503050406030204" pitchFamily="18" charset="0"/>
              </a:rPr>
              <a:t>observasi</a:t>
            </a:r>
            <a:r>
              <a:rPr lang="en-US" sz="1600" dirty="0">
                <a:latin typeface="Cambria" panose="02040503050406030204" pitchFamily="18" charset="0"/>
              </a:rPr>
              <a:t>, </a:t>
            </a:r>
            <a:r>
              <a:rPr lang="en-US" sz="1600" dirty="0" err="1">
                <a:latin typeface="Cambria" panose="02040503050406030204" pitchFamily="18" charset="0"/>
              </a:rPr>
              <a:t>dokumen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materi</a:t>
            </a:r>
            <a:r>
              <a:rPr lang="en-US" sz="1600" dirty="0">
                <a:latin typeface="Cambria" panose="02040503050406030204" pitchFamily="18" charset="0"/>
              </a:rPr>
              <a:t> audiovisual</a:t>
            </a:r>
            <a:endParaRPr lang="id-ID" sz="1600" dirty="0">
              <a:latin typeface="Cambria" panose="02040503050406030204" pitchFamily="18" charset="0"/>
            </a:endParaRPr>
          </a:p>
        </p:txBody>
      </p:sp>
      <p:sp>
        <p:nvSpPr>
          <p:cNvPr id="9" name="TextBox 8">
            <a:extLst>
              <a:ext uri="{FF2B5EF4-FFF2-40B4-BE49-F238E27FC236}">
                <a16:creationId xmlns:a16="http://schemas.microsoft.com/office/drawing/2014/main" xmlns="" id="{AA33FA0C-54D1-4FD3-9C6F-530E202EB220}"/>
              </a:ext>
            </a:extLst>
          </p:cNvPr>
          <p:cNvSpPr txBox="1"/>
          <p:nvPr/>
        </p:nvSpPr>
        <p:spPr>
          <a:xfrm>
            <a:off x="2842806" y="5451495"/>
            <a:ext cx="373729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Identifikasi</a:t>
            </a:r>
            <a:r>
              <a:rPr lang="en-US" sz="1600" dirty="0">
                <a:latin typeface="Cambria" panose="02040503050406030204" pitchFamily="18" charset="0"/>
              </a:rPr>
              <a:t> </a:t>
            </a:r>
            <a:r>
              <a:rPr lang="en-US" sz="1600" dirty="0" err="1">
                <a:latin typeface="Cambria" panose="02040503050406030204" pitchFamily="18" charset="0"/>
              </a:rPr>
              <a:t>fenomena</a:t>
            </a:r>
            <a:r>
              <a:rPr lang="en-US" sz="1600" dirty="0">
                <a:latin typeface="Cambria" panose="02040503050406030204" pitchFamily="18" charset="0"/>
              </a:rPr>
              <a:t> </a:t>
            </a:r>
            <a:r>
              <a:rPr lang="en-US" sz="1600" dirty="0" err="1">
                <a:latin typeface="Cambria" panose="02040503050406030204" pitchFamily="18" charset="0"/>
              </a:rPr>
              <a:t>pusat</a:t>
            </a:r>
            <a:r>
              <a:rPr lang="en-US" sz="1600" dirty="0">
                <a:latin typeface="Cambria" panose="02040503050406030204" pitchFamily="18" charset="0"/>
              </a:rPr>
              <a:t>, </a:t>
            </a:r>
            <a:r>
              <a:rPr lang="en-US" sz="1600" dirty="0" err="1">
                <a:latin typeface="Cambria" panose="02040503050406030204" pitchFamily="18" charset="0"/>
              </a:rPr>
              <a:t>ekplorasi</a:t>
            </a:r>
            <a:r>
              <a:rPr lang="en-US" sz="1600" dirty="0">
                <a:latin typeface="Cambria" panose="02040503050406030204" pitchFamily="18" charset="0"/>
              </a:rPr>
              <a:t> </a:t>
            </a:r>
            <a:r>
              <a:rPr lang="en-US" sz="1600" dirty="0" err="1">
                <a:latin typeface="Cambria" panose="02040503050406030204" pitchFamily="18" charset="0"/>
              </a:rPr>
              <a:t>kondisi</a:t>
            </a:r>
            <a:r>
              <a:rPr lang="en-US" sz="1600" dirty="0">
                <a:latin typeface="Cambria" panose="02040503050406030204" pitchFamily="18" charset="0"/>
              </a:rPr>
              <a:t> causal, </a:t>
            </a:r>
            <a:r>
              <a:rPr lang="en-US" sz="1600" dirty="0" err="1">
                <a:latin typeface="Cambria" panose="02040503050406030204" pitchFamily="18" charset="0"/>
              </a:rPr>
              <a:t>identifikasi</a:t>
            </a:r>
            <a:r>
              <a:rPr lang="en-US" sz="1600" dirty="0">
                <a:latin typeface="Cambria" panose="02040503050406030204" pitchFamily="18" charset="0"/>
              </a:rPr>
              <a:t> </a:t>
            </a:r>
            <a:r>
              <a:rPr lang="en-US" sz="1600" dirty="0" err="1">
                <a:latin typeface="Cambria" panose="02040503050406030204" pitchFamily="18" charset="0"/>
              </a:rPr>
              <a:t>konteks</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batasi</a:t>
            </a:r>
            <a:r>
              <a:rPr lang="en-US" sz="1600" dirty="0">
                <a:latin typeface="Cambria" panose="02040503050406030204" pitchFamily="18" charset="0"/>
              </a:rPr>
              <a:t> </a:t>
            </a:r>
            <a:r>
              <a:rPr lang="en-US" sz="1600" dirty="0" err="1">
                <a:latin typeface="Cambria" panose="02040503050406030204" pitchFamily="18" charset="0"/>
              </a:rPr>
              <a:t>dampak</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fenomena</a:t>
            </a:r>
            <a:r>
              <a:rPr lang="en-US" sz="1600" dirty="0">
                <a:latin typeface="Cambria" panose="02040503050406030204" pitchFamily="18" charset="0"/>
              </a:rPr>
              <a:t>.</a:t>
            </a:r>
            <a:endParaRPr lang="id-ID" sz="1600" dirty="0">
              <a:latin typeface="Cambria" panose="02040503050406030204" pitchFamily="18" charset="0"/>
            </a:endParaRPr>
          </a:p>
        </p:txBody>
      </p:sp>
      <p:sp>
        <p:nvSpPr>
          <p:cNvPr id="10" name="TextBox 9">
            <a:extLst>
              <a:ext uri="{FF2B5EF4-FFF2-40B4-BE49-F238E27FC236}">
                <a16:creationId xmlns:a16="http://schemas.microsoft.com/office/drawing/2014/main" xmlns="" id="{BB168DF8-ABDF-4D3A-870F-0A25A813F359}"/>
              </a:ext>
            </a:extLst>
          </p:cNvPr>
          <p:cNvSpPr txBox="1"/>
          <p:nvPr/>
        </p:nvSpPr>
        <p:spPr>
          <a:xfrm>
            <a:off x="7632780" y="5291530"/>
            <a:ext cx="4254422"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Mengembangkan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memvisualisasikan</a:t>
            </a:r>
            <a:r>
              <a:rPr lang="en-US" sz="1600" dirty="0">
                <a:latin typeface="Cambria" panose="02040503050406030204" pitchFamily="18" charset="0"/>
              </a:rPr>
              <a:t> </a:t>
            </a:r>
            <a:r>
              <a:rPr lang="en-US" sz="1600" dirty="0" err="1">
                <a:latin typeface="Cambria" panose="02040503050406030204" pitchFamily="18" charset="0"/>
              </a:rPr>
              <a:t>gambaran</a:t>
            </a:r>
            <a:r>
              <a:rPr lang="en-US" sz="1600" dirty="0">
                <a:latin typeface="Cambria" panose="02040503050406030204" pitchFamily="18" charset="0"/>
              </a:rPr>
              <a:t> </a:t>
            </a:r>
            <a:r>
              <a:rPr lang="en-US" sz="1600" dirty="0" err="1">
                <a:latin typeface="Cambria" panose="02040503050406030204" pitchFamily="18" charset="0"/>
              </a:rPr>
              <a:t>kondisi</a:t>
            </a:r>
            <a:r>
              <a:rPr lang="en-US" sz="1600" dirty="0">
                <a:latin typeface="Cambria" panose="02040503050406030204" pitchFamily="18" charset="0"/>
              </a:rPr>
              <a:t> </a:t>
            </a:r>
            <a:r>
              <a:rPr lang="en-US" sz="1600" dirty="0" err="1">
                <a:latin typeface="Cambria" panose="02040503050406030204" pitchFamily="18" charset="0"/>
              </a:rPr>
              <a:t>melalu</a:t>
            </a:r>
            <a:r>
              <a:rPr lang="en-US" sz="1600" dirty="0">
                <a:latin typeface="Cambria" panose="02040503050406030204" pitchFamily="18" charset="0"/>
              </a:rPr>
              <a:t> </a:t>
            </a:r>
            <a:r>
              <a:rPr lang="en-US" sz="1600" dirty="0" err="1">
                <a:latin typeface="Cambria" panose="02040503050406030204" pitchFamily="18" charset="0"/>
              </a:rPr>
              <a:t>matriks</a:t>
            </a:r>
            <a:r>
              <a:rPr lang="en-US" sz="1600" dirty="0">
                <a:latin typeface="Cambria" panose="02040503050406030204" pitchFamily="18" charset="0"/>
              </a:rPr>
              <a:t> yang </a:t>
            </a:r>
            <a:r>
              <a:rPr lang="en-US" sz="1600" dirty="0" err="1">
                <a:latin typeface="Cambria" panose="02040503050406030204" pitchFamily="18" charset="0"/>
              </a:rPr>
              <a:t>menguraikan</a:t>
            </a:r>
            <a:r>
              <a:rPr lang="en-US" sz="1600" dirty="0">
                <a:latin typeface="Cambria" panose="02040503050406030204" pitchFamily="18" charset="0"/>
              </a:rPr>
              <a:t> </a:t>
            </a:r>
            <a:r>
              <a:rPr lang="en-US" sz="1600" dirty="0" err="1">
                <a:latin typeface="Cambria" panose="02040503050406030204" pitchFamily="18" charset="0"/>
              </a:rPr>
              <a:t>dampak</a:t>
            </a:r>
            <a:r>
              <a:rPr lang="en-US" sz="1600" dirty="0">
                <a:latin typeface="Cambria" panose="02040503050406030204" pitchFamily="18" charset="0"/>
              </a:rPr>
              <a:t> </a:t>
            </a:r>
            <a:r>
              <a:rPr lang="en-US" sz="1600" dirty="0" err="1">
                <a:latin typeface="Cambria" panose="02040503050406030204" pitchFamily="18" charset="0"/>
              </a:rPr>
              <a:t>sosial</a:t>
            </a:r>
            <a:r>
              <a:rPr lang="en-US" sz="1600" dirty="0">
                <a:latin typeface="Cambria" panose="02040503050406030204" pitchFamily="18" charset="0"/>
              </a:rPr>
              <a:t>, </a:t>
            </a:r>
            <a:r>
              <a:rPr lang="en-US" sz="1600" dirty="0" err="1">
                <a:latin typeface="Cambria" panose="02040503050406030204" pitchFamily="18" charset="0"/>
              </a:rPr>
              <a:t>sejarah</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kondisi</a:t>
            </a:r>
            <a:r>
              <a:rPr lang="en-US" sz="1600" dirty="0">
                <a:latin typeface="Cambria" panose="02040503050406030204" pitchFamily="18" charset="0"/>
              </a:rPr>
              <a:t> </a:t>
            </a:r>
            <a:r>
              <a:rPr lang="en-US" sz="1600" dirty="0" err="1">
                <a:latin typeface="Cambria" panose="02040503050406030204" pitchFamily="18" charset="0"/>
              </a:rPr>
              <a:t>ekonomi</a:t>
            </a:r>
            <a:r>
              <a:rPr lang="en-US" sz="1600" dirty="0">
                <a:latin typeface="Cambria" panose="02040503050406030204" pitchFamily="18" charset="0"/>
              </a:rPr>
              <a:t> </a:t>
            </a:r>
            <a:r>
              <a:rPr lang="en-US" sz="1600" dirty="0" err="1">
                <a:latin typeface="Cambria" panose="02040503050406030204" pitchFamily="18" charset="0"/>
              </a:rPr>
              <a:t>terhadap</a:t>
            </a:r>
            <a:r>
              <a:rPr lang="en-US" sz="1600" dirty="0">
                <a:latin typeface="Cambria" panose="02040503050406030204" pitchFamily="18" charset="0"/>
              </a:rPr>
              <a:t> </a:t>
            </a:r>
            <a:r>
              <a:rPr lang="en-US" sz="1600" dirty="0" err="1">
                <a:latin typeface="Cambria" panose="02040503050406030204" pitchFamily="18" charset="0"/>
              </a:rPr>
              <a:t>fenomena</a:t>
            </a:r>
            <a:r>
              <a:rPr lang="en-US" sz="1600" dirty="0">
                <a:latin typeface="Cambria" panose="02040503050406030204" pitchFamily="18" charset="0"/>
              </a:rPr>
              <a:t> </a:t>
            </a:r>
            <a:r>
              <a:rPr lang="en-US" sz="1600" dirty="0" err="1">
                <a:latin typeface="Cambria" panose="02040503050406030204" pitchFamily="18" charset="0"/>
              </a:rPr>
              <a:t>pusat</a:t>
            </a:r>
            <a:endParaRPr lang="id-ID" sz="1600" dirty="0">
              <a:latin typeface="Cambria" panose="02040503050406030204" pitchFamily="18" charset="0"/>
            </a:endParaRPr>
          </a:p>
        </p:txBody>
      </p:sp>
      <p:sp>
        <p:nvSpPr>
          <p:cNvPr id="11" name="Content Placeholder 2">
            <a:extLst>
              <a:ext uri="{FF2B5EF4-FFF2-40B4-BE49-F238E27FC236}">
                <a16:creationId xmlns:a16="http://schemas.microsoft.com/office/drawing/2014/main" xmlns="" id="{E7D059B5-D975-493D-8724-43066700CDA0}"/>
              </a:ext>
            </a:extLst>
          </p:cNvPr>
          <p:cNvSpPr txBox="1">
            <a:spLocks/>
          </p:cNvSpPr>
          <p:nvPr/>
        </p:nvSpPr>
        <p:spPr>
          <a:xfrm>
            <a:off x="829995" y="3110508"/>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Prosedur</a:t>
            </a:r>
            <a:endParaRPr lang="id-ID" sz="1600" dirty="0">
              <a:solidFill>
                <a:schemeClr val="bg1"/>
              </a:solidFill>
              <a:latin typeface="Cambria" panose="02040503050406030204" pitchFamily="18" charset="0"/>
            </a:endParaRPr>
          </a:p>
        </p:txBody>
      </p:sp>
      <p:sp>
        <p:nvSpPr>
          <p:cNvPr id="12" name="Arrow: Right 11">
            <a:extLst>
              <a:ext uri="{FF2B5EF4-FFF2-40B4-BE49-F238E27FC236}">
                <a16:creationId xmlns:a16="http://schemas.microsoft.com/office/drawing/2014/main" xmlns="" id="{1EC75D73-8794-424B-834C-C6209246E354}"/>
              </a:ext>
            </a:extLst>
          </p:cNvPr>
          <p:cNvSpPr/>
          <p:nvPr/>
        </p:nvSpPr>
        <p:spPr>
          <a:xfrm>
            <a:off x="2489983" y="4134147"/>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Arrow: Right 12">
            <a:extLst>
              <a:ext uri="{FF2B5EF4-FFF2-40B4-BE49-F238E27FC236}">
                <a16:creationId xmlns:a16="http://schemas.microsoft.com/office/drawing/2014/main" xmlns="" id="{8C95A7B8-5C27-41F7-9444-8AE71AE8ADCB}"/>
              </a:ext>
            </a:extLst>
          </p:cNvPr>
          <p:cNvSpPr/>
          <p:nvPr/>
        </p:nvSpPr>
        <p:spPr>
          <a:xfrm rot="5400000">
            <a:off x="4460073" y="4948710"/>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rrow: Right 13">
            <a:extLst>
              <a:ext uri="{FF2B5EF4-FFF2-40B4-BE49-F238E27FC236}">
                <a16:creationId xmlns:a16="http://schemas.microsoft.com/office/drawing/2014/main" xmlns="" id="{B586C522-7DE6-439F-B356-7B818BBDA9D3}"/>
              </a:ext>
            </a:extLst>
          </p:cNvPr>
          <p:cNvSpPr/>
          <p:nvPr/>
        </p:nvSpPr>
        <p:spPr>
          <a:xfrm>
            <a:off x="6928973" y="5821720"/>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Arrow: Right 14">
            <a:extLst>
              <a:ext uri="{FF2B5EF4-FFF2-40B4-BE49-F238E27FC236}">
                <a16:creationId xmlns:a16="http://schemas.microsoft.com/office/drawing/2014/main" xmlns="" id="{87119F9A-C563-42BC-B73D-E885C8EF8799}"/>
              </a:ext>
            </a:extLst>
          </p:cNvPr>
          <p:cNvSpPr/>
          <p:nvPr/>
        </p:nvSpPr>
        <p:spPr>
          <a:xfrm rot="16200000">
            <a:off x="9508611" y="4714229"/>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5">
            <a:extLst>
              <a:ext uri="{FF2B5EF4-FFF2-40B4-BE49-F238E27FC236}">
                <a16:creationId xmlns:a16="http://schemas.microsoft.com/office/drawing/2014/main" xmlns="" id="{3B5E4A36-68ED-4A12-BA99-B946426BC341}"/>
              </a:ext>
            </a:extLst>
          </p:cNvPr>
          <p:cNvSpPr txBox="1"/>
          <p:nvPr/>
        </p:nvSpPr>
        <p:spPr>
          <a:xfrm>
            <a:off x="7632780" y="3716862"/>
            <a:ext cx="4254422" cy="58477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Menghasilkan</a:t>
            </a:r>
            <a:r>
              <a:rPr lang="en-US" sz="1600" dirty="0">
                <a:latin typeface="Cambria" panose="02040503050406030204" pitchFamily="18" charset="0"/>
              </a:rPr>
              <a:t> </a:t>
            </a:r>
            <a:r>
              <a:rPr lang="en-US" sz="1600" dirty="0" err="1">
                <a:latin typeface="Cambria" panose="02040503050406030204" pitchFamily="18" charset="0"/>
              </a:rPr>
              <a:t>teori</a:t>
            </a:r>
            <a:r>
              <a:rPr lang="en-US" sz="1600" dirty="0">
                <a:latin typeface="Cambria" panose="02040503050406030204" pitchFamily="18" charset="0"/>
              </a:rPr>
              <a:t> </a:t>
            </a:r>
            <a:r>
              <a:rPr lang="en-US" sz="1600" dirty="0" err="1">
                <a:latin typeface="Cambria" panose="02040503050406030204" pitchFamily="18" charset="0"/>
              </a:rPr>
              <a:t>substansi</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proses </a:t>
            </a:r>
            <a:r>
              <a:rPr lang="en-US" sz="1600" dirty="0" err="1">
                <a:latin typeface="Cambria" panose="02040503050406030204" pitchFamily="18" charset="0"/>
              </a:rPr>
              <a:t>pengumpulan</a:t>
            </a:r>
            <a:r>
              <a:rPr lang="en-US" sz="1600" dirty="0">
                <a:latin typeface="Cambria" panose="02040503050406030204" pitchFamily="18" charset="0"/>
              </a:rPr>
              <a:t> data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teori</a:t>
            </a:r>
            <a:endParaRPr lang="id-ID" sz="1600" dirty="0">
              <a:latin typeface="Cambria" panose="02040503050406030204" pitchFamily="18" charset="0"/>
            </a:endParaRPr>
          </a:p>
        </p:txBody>
      </p:sp>
      <p:graphicFrame>
        <p:nvGraphicFramePr>
          <p:cNvPr id="17" name="Diagram 16"/>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3177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553B0-FCE8-4609-BC89-0CD220E76BF1}"/>
              </a:ext>
            </a:extLst>
          </p:cNvPr>
          <p:cNvSpPr>
            <a:spLocks noGrp="1"/>
          </p:cNvSpPr>
          <p:nvPr>
            <p:ph type="title"/>
          </p:nvPr>
        </p:nvSpPr>
        <p:spPr/>
        <p:txBody>
          <a:bodyPr>
            <a:normAutofit/>
          </a:bodyPr>
          <a:lstStyle/>
          <a:p>
            <a:pPr algn="ctr"/>
            <a:r>
              <a:rPr lang="en-US" sz="4000" dirty="0">
                <a:latin typeface="Comic Sans MS" panose="030F0702030302020204" pitchFamily="66" charset="0"/>
              </a:rPr>
              <a:t>Grounded Theory (2)</a:t>
            </a:r>
            <a:endParaRPr lang="id-ID" sz="4000" dirty="0">
              <a:latin typeface="Comic Sans MS" panose="030F0702030302020204" pitchFamily="66" charset="0"/>
            </a:endParaRPr>
          </a:p>
        </p:txBody>
      </p:sp>
      <p:sp>
        <p:nvSpPr>
          <p:cNvPr id="5" name="Content Placeholder 2">
            <a:extLst>
              <a:ext uri="{FF2B5EF4-FFF2-40B4-BE49-F238E27FC236}">
                <a16:creationId xmlns:a16="http://schemas.microsoft.com/office/drawing/2014/main" xmlns="" id="{42861674-CC65-4C78-85D6-41975CBC15F4}"/>
              </a:ext>
            </a:extLst>
          </p:cNvPr>
          <p:cNvSpPr>
            <a:spLocks noGrp="1"/>
          </p:cNvSpPr>
          <p:nvPr>
            <p:ph idx="1"/>
          </p:nvPr>
        </p:nvSpPr>
        <p:spPr>
          <a:xfrm>
            <a:off x="326837" y="1015180"/>
            <a:ext cx="161450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Tantangan</a:t>
            </a:r>
            <a:endParaRPr lang="id-ID" sz="1600" dirty="0">
              <a:solidFill>
                <a:schemeClr val="bg1"/>
              </a:solidFill>
              <a:latin typeface="Cambria" panose="02040503050406030204" pitchFamily="18" charset="0"/>
            </a:endParaRPr>
          </a:p>
        </p:txBody>
      </p:sp>
      <p:sp>
        <p:nvSpPr>
          <p:cNvPr id="6" name="Content Placeholder 3">
            <a:extLst>
              <a:ext uri="{FF2B5EF4-FFF2-40B4-BE49-F238E27FC236}">
                <a16:creationId xmlns:a16="http://schemas.microsoft.com/office/drawing/2014/main" xmlns="" id="{A5B9741E-D2BB-4D17-8810-2DE2A89F939B}"/>
              </a:ext>
            </a:extLst>
          </p:cNvPr>
          <p:cNvSpPr txBox="1">
            <a:spLocks/>
          </p:cNvSpPr>
          <p:nvPr/>
        </p:nvSpPr>
        <p:spPr>
          <a:xfrm>
            <a:off x="0" y="1852758"/>
            <a:ext cx="11329259" cy="929726"/>
          </a:xfrm>
          <a:prstGeom prst="rect">
            <a:avLst/>
          </a:prstGeom>
        </p:spPr>
        <p:txBody>
          <a:bodyPr vert="horz" lIns="39600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nSpc>
                <a:spcPct val="150000"/>
              </a:lnSpc>
              <a:buFont typeface="Wingdings" panose="05000000000000000000" pitchFamily="2" charset="2"/>
              <a:buChar char="§"/>
            </a:pPr>
            <a:r>
              <a:rPr lang="en-US" sz="1600" b="1" dirty="0">
                <a:latin typeface="Cambria" panose="02040503050406030204" pitchFamily="18" charset="0"/>
              </a:rPr>
              <a:t>Ide </a:t>
            </a:r>
            <a:r>
              <a:rPr lang="en-US" sz="1600" b="1" dirty="0" err="1">
                <a:latin typeface="Cambria" panose="02040503050406030204" pitchFamily="18" charset="0"/>
              </a:rPr>
              <a:t>teoritis</a:t>
            </a:r>
            <a:r>
              <a:rPr lang="en-US" sz="1600" b="1" dirty="0">
                <a:latin typeface="Cambria" panose="02040503050406030204" pitchFamily="18" charset="0"/>
              </a:rPr>
              <a:t> </a:t>
            </a:r>
            <a:r>
              <a:rPr lang="en-US" sz="1600" b="1" dirty="0" err="1">
                <a:latin typeface="Cambria" panose="02040503050406030204" pitchFamily="18" charset="0"/>
              </a:rPr>
              <a:t>atau</a:t>
            </a:r>
            <a:r>
              <a:rPr lang="en-US" sz="1600" b="1" dirty="0">
                <a:latin typeface="Cambria" panose="02040503050406030204" pitchFamily="18" charset="0"/>
              </a:rPr>
              <a:t> </a:t>
            </a:r>
            <a:r>
              <a:rPr lang="en-US" sz="1600" b="1" dirty="0" err="1">
                <a:latin typeface="Cambria" panose="02040503050406030204" pitchFamily="18" charset="0"/>
              </a:rPr>
              <a:t>dugaan</a:t>
            </a:r>
            <a:r>
              <a:rPr lang="en-US" sz="1600" b="1" dirty="0">
                <a:latin typeface="Cambria" panose="02040503050406030204" pitchFamily="18" charset="0"/>
              </a:rPr>
              <a:t> </a:t>
            </a:r>
            <a:r>
              <a:rPr lang="en-US" sz="1600" b="1" dirty="0" err="1">
                <a:latin typeface="Cambria" panose="02040503050406030204" pitchFamily="18" charset="0"/>
              </a:rPr>
              <a:t>harus</a:t>
            </a:r>
            <a:r>
              <a:rPr lang="en-US" sz="1600" b="1" dirty="0">
                <a:latin typeface="Cambria" panose="02040503050406030204" pitchFamily="18" charset="0"/>
              </a:rPr>
              <a:t> </a:t>
            </a:r>
            <a:r>
              <a:rPr lang="en-US" sz="1600" b="1" dirty="0" err="1">
                <a:latin typeface="Cambria" panose="02040503050406030204" pitchFamily="18" charset="0"/>
              </a:rPr>
              <a:t>disingkirkan</a:t>
            </a:r>
            <a:r>
              <a:rPr lang="en-US" sz="1600" b="1" dirty="0">
                <a:latin typeface="Cambria" panose="02040503050406030204" pitchFamily="18" charset="0"/>
              </a:rPr>
              <a:t> </a:t>
            </a:r>
            <a:r>
              <a:rPr lang="en-US" sz="1600" dirty="0" err="1">
                <a:latin typeface="Cambria" panose="02040503050406030204" pitchFamily="18" charset="0"/>
              </a:rPr>
              <a:t>sehingga</a:t>
            </a:r>
            <a:r>
              <a:rPr lang="en-US" sz="1600" dirty="0">
                <a:latin typeface="Cambria" panose="02040503050406030204" pitchFamily="18" charset="0"/>
              </a:rPr>
              <a:t> </a:t>
            </a:r>
            <a:r>
              <a:rPr lang="en-US" sz="1600" dirty="0" err="1">
                <a:latin typeface="Cambria" panose="02040503050406030204" pitchFamily="18" charset="0"/>
              </a:rPr>
              <a:t>substansi</a:t>
            </a:r>
            <a:r>
              <a:rPr lang="en-US" sz="1600" dirty="0">
                <a:latin typeface="Cambria" panose="02040503050406030204" pitchFamily="18" charset="0"/>
              </a:rPr>
              <a:t> </a:t>
            </a:r>
            <a:r>
              <a:rPr lang="en-US" sz="1600" dirty="0" err="1">
                <a:latin typeface="Cambria" panose="02040503050406030204" pitchFamily="18" charset="0"/>
              </a:rPr>
              <a:t>teori</a:t>
            </a:r>
            <a:r>
              <a:rPr lang="en-US" sz="1600" dirty="0">
                <a:latin typeface="Cambria" panose="02040503050406030204" pitchFamily="18" charset="0"/>
              </a:rPr>
              <a:t> </a:t>
            </a:r>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diungkapkan</a:t>
            </a:r>
            <a:r>
              <a:rPr lang="en-US" sz="1600" dirty="0">
                <a:latin typeface="Cambria" panose="02040503050406030204" pitchFamily="18" charset="0"/>
              </a:rPr>
              <a:t>.   </a:t>
            </a:r>
            <a:endParaRPr lang="id-ID" sz="1600" dirty="0">
              <a:latin typeface="Cambria" panose="02040503050406030204" pitchFamily="18" charset="0"/>
            </a:endParaRPr>
          </a:p>
          <a:p>
            <a:pPr marL="285750" lvl="0" indent="-285750">
              <a:lnSpc>
                <a:spcPct val="15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menghadapi</a:t>
            </a:r>
            <a:r>
              <a:rPr lang="en-US" sz="1600" dirty="0">
                <a:latin typeface="Cambria" panose="02040503050406030204" pitchFamily="18" charset="0"/>
              </a:rPr>
              <a:t> </a:t>
            </a:r>
            <a:r>
              <a:rPr lang="en-US" sz="1600" dirty="0" err="1">
                <a:latin typeface="Cambria" panose="02040503050406030204" pitchFamily="18" charset="0"/>
              </a:rPr>
              <a:t>kesulitan</a:t>
            </a:r>
            <a:r>
              <a:rPr lang="en-US" sz="1600" dirty="0">
                <a:latin typeface="Cambria" panose="02040503050406030204" pitchFamily="18" charset="0"/>
              </a:rPr>
              <a:t> </a:t>
            </a:r>
            <a:r>
              <a:rPr lang="en-US" sz="1600" dirty="0" err="1">
                <a:latin typeface="Cambria" panose="02040503050406030204" pitchFamily="18" charset="0"/>
              </a:rPr>
              <a:t>menentukan</a:t>
            </a:r>
            <a:r>
              <a:rPr lang="en-US" sz="1600" dirty="0">
                <a:latin typeface="Cambria" panose="02040503050406030204" pitchFamily="18" charset="0"/>
              </a:rPr>
              <a:t> </a:t>
            </a:r>
            <a:r>
              <a:rPr lang="en-US" sz="1600" dirty="0" err="1">
                <a:latin typeface="Cambria" panose="02040503050406030204" pitchFamily="18" charset="0"/>
              </a:rPr>
              <a:t>ketika</a:t>
            </a:r>
            <a:r>
              <a:rPr lang="en-US" sz="1600" dirty="0">
                <a:latin typeface="Cambria" panose="02040503050406030204" pitchFamily="18" charset="0"/>
              </a:rPr>
              <a:t> </a:t>
            </a:r>
            <a:r>
              <a:rPr lang="en-US" sz="1600" b="1" dirty="0" err="1">
                <a:latin typeface="Cambria" panose="02040503050406030204" pitchFamily="18" charset="0"/>
              </a:rPr>
              <a:t>kategori</a:t>
            </a:r>
            <a:r>
              <a:rPr lang="en-US" sz="1600" b="1" dirty="0">
                <a:latin typeface="Cambria" panose="02040503050406030204" pitchFamily="18" charset="0"/>
              </a:rPr>
              <a:t> </a:t>
            </a:r>
            <a:r>
              <a:rPr lang="en-US" sz="1600" b="1" dirty="0" err="1">
                <a:latin typeface="Cambria" panose="02040503050406030204" pitchFamily="18" charset="0"/>
              </a:rPr>
              <a:t>telah</a:t>
            </a:r>
            <a:r>
              <a:rPr lang="en-US" sz="1600" b="1" dirty="0">
                <a:latin typeface="Cambria" panose="02040503050406030204" pitchFamily="18" charset="0"/>
              </a:rPr>
              <a:t> </a:t>
            </a:r>
            <a:r>
              <a:rPr lang="en-US" sz="1600" b="1" dirty="0" err="1">
                <a:latin typeface="Cambria" panose="02040503050406030204" pitchFamily="18" charset="0"/>
              </a:rPr>
              <a:t>terpenuhi</a:t>
            </a:r>
            <a:r>
              <a:rPr lang="en-US" sz="1600" b="1" dirty="0">
                <a:latin typeface="Cambria" panose="02040503050406030204" pitchFamily="18" charset="0"/>
              </a:rPr>
              <a:t> </a:t>
            </a:r>
            <a:r>
              <a:rPr lang="en-US" sz="1600" b="1" dirty="0" err="1">
                <a:latin typeface="Cambria" panose="02040503050406030204" pitchFamily="18" charset="0"/>
              </a:rPr>
              <a:t>atau</a:t>
            </a:r>
            <a:r>
              <a:rPr lang="en-US" sz="1600" b="1" dirty="0">
                <a:latin typeface="Cambria" panose="02040503050406030204" pitchFamily="18" charset="0"/>
              </a:rPr>
              <a:t> </a:t>
            </a:r>
            <a:r>
              <a:rPr lang="en-US" sz="1600" b="1" dirty="0" err="1">
                <a:latin typeface="Cambria" panose="02040503050406030204" pitchFamily="18" charset="0"/>
              </a:rPr>
              <a:t>ketika</a:t>
            </a:r>
            <a:r>
              <a:rPr lang="en-US" sz="1600" b="1" dirty="0">
                <a:latin typeface="Cambria" panose="02040503050406030204" pitchFamily="18" charset="0"/>
              </a:rPr>
              <a:t> </a:t>
            </a:r>
            <a:r>
              <a:rPr lang="en-US" sz="1600" b="1" dirty="0" err="1">
                <a:latin typeface="Cambria" panose="02040503050406030204" pitchFamily="18" charset="0"/>
              </a:rPr>
              <a:t>teori</a:t>
            </a:r>
            <a:r>
              <a:rPr lang="en-US" sz="1600" b="1" dirty="0">
                <a:latin typeface="Cambria" panose="02040503050406030204" pitchFamily="18" charset="0"/>
              </a:rPr>
              <a:t> </a:t>
            </a:r>
            <a:r>
              <a:rPr lang="en-US" sz="1600" b="1" dirty="0" err="1">
                <a:latin typeface="Cambria" panose="02040503050406030204" pitchFamily="18" charset="0"/>
              </a:rPr>
              <a:t>cukup</a:t>
            </a:r>
            <a:r>
              <a:rPr lang="en-US" sz="1600" b="1" dirty="0">
                <a:latin typeface="Cambria" panose="02040503050406030204" pitchFamily="18" charset="0"/>
              </a:rPr>
              <a:t> detail.</a:t>
            </a:r>
            <a:endParaRPr lang="id-ID" sz="1600" b="1" dirty="0">
              <a:latin typeface="Cambria" panose="02040503050406030204" pitchFamily="18" charset="0"/>
            </a:endParaRPr>
          </a:p>
          <a:p>
            <a:pPr marL="342900" lvl="0" indent="-342900" algn="just">
              <a:lnSpc>
                <a:spcPct val="150000"/>
              </a:lnSpc>
              <a:buFont typeface="Wingdings" panose="05000000000000000000" pitchFamily="2" charset="2"/>
              <a:buChar char="§"/>
            </a:pPr>
            <a:endParaRPr lang="id-ID" sz="1600" b="1" dirty="0">
              <a:latin typeface="Cambria" panose="02040503050406030204" pitchFamily="18" charset="0"/>
            </a:endParaRPr>
          </a:p>
          <a:p>
            <a:pPr marL="342900" indent="-342900" algn="just">
              <a:lnSpc>
                <a:spcPct val="150000"/>
              </a:lnSpc>
              <a:buFont typeface="Wingdings" panose="05000000000000000000" pitchFamily="2" charset="2"/>
              <a:buChar char="§"/>
            </a:pPr>
            <a:endParaRPr lang="id-ID" sz="1600"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CA59D872-1D6D-445E-8140-77071AA5565C}"/>
              </a:ext>
            </a:extLst>
          </p:cNvPr>
          <p:cNvSpPr txBox="1">
            <a:spLocks/>
          </p:cNvSpPr>
          <p:nvPr/>
        </p:nvSpPr>
        <p:spPr>
          <a:xfrm>
            <a:off x="388501" y="2782484"/>
            <a:ext cx="1491175" cy="530479"/>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7D045560-A9F7-40BD-8472-BDCC8E632390}"/>
              </a:ext>
            </a:extLst>
          </p:cNvPr>
          <p:cNvSpPr/>
          <p:nvPr/>
        </p:nvSpPr>
        <p:spPr>
          <a:xfrm>
            <a:off x="326837" y="3312963"/>
            <a:ext cx="5337792" cy="3046988"/>
          </a:xfrm>
          <a:prstGeom prst="rect">
            <a:avLst/>
          </a:prstGeom>
        </p:spPr>
        <p:txBody>
          <a:bodyPr wrap="square">
            <a:spAutoFit/>
          </a:bodyPr>
          <a:lstStyle/>
          <a:p>
            <a:pPr marL="285750" lvl="0" indent="-285750" algn="just">
              <a:lnSpc>
                <a:spcPct val="150000"/>
              </a:lnSpc>
              <a:buFont typeface="Wingdings" panose="05000000000000000000" pitchFamily="2" charset="2"/>
              <a:buChar char="§"/>
            </a:pPr>
            <a:r>
              <a:rPr lang="en-US" sz="1600" b="1" dirty="0" err="1">
                <a:latin typeface="Cambria" panose="02040503050406030204" pitchFamily="18" charset="0"/>
              </a:rPr>
              <a:t>Prosedur</a:t>
            </a:r>
            <a:r>
              <a:rPr lang="en-US" sz="1600" b="1" dirty="0">
                <a:latin typeface="Cambria" panose="02040503050406030204" pitchFamily="18" charset="0"/>
              </a:rPr>
              <a:t> </a:t>
            </a:r>
            <a:r>
              <a:rPr lang="en-US" sz="1600" b="1" dirty="0" err="1">
                <a:latin typeface="Cambria" panose="02040503050406030204" pitchFamily="18" charset="0"/>
              </a:rPr>
              <a:t>Sistematis</a:t>
            </a:r>
            <a:r>
              <a:rPr lang="en-US" sz="1600" b="1" dirty="0">
                <a:latin typeface="Cambria" panose="02040503050406030204" pitchFamily="18" charset="0"/>
              </a:rPr>
              <a:t> </a:t>
            </a:r>
            <a:r>
              <a:rPr lang="en-US" sz="1600" b="1" dirty="0" err="1">
                <a:latin typeface="Cambria" panose="02040503050406030204" pitchFamily="18" charset="0"/>
              </a:rPr>
              <a:t>dari</a:t>
            </a:r>
            <a:r>
              <a:rPr lang="en-US" sz="1600" b="1" dirty="0">
                <a:latin typeface="Cambria" panose="02040503050406030204" pitchFamily="18" charset="0"/>
              </a:rPr>
              <a:t> Strauss </a:t>
            </a:r>
            <a:r>
              <a:rPr lang="en-US" sz="1600" b="1" dirty="0" err="1">
                <a:latin typeface="Cambria" panose="02040503050406030204" pitchFamily="18" charset="0"/>
              </a:rPr>
              <a:t>dan</a:t>
            </a:r>
            <a:r>
              <a:rPr lang="en-US" sz="1600" b="1" dirty="0">
                <a:latin typeface="Cambria" panose="02040503050406030204" pitchFamily="18" charset="0"/>
              </a:rPr>
              <a:t> Corbin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dimana</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melihat</a:t>
            </a:r>
            <a:r>
              <a:rPr lang="en-US" sz="1600" dirty="0">
                <a:latin typeface="Cambria" panose="02040503050406030204" pitchFamily="18" charset="0"/>
              </a:rPr>
              <a:t> </a:t>
            </a:r>
            <a:r>
              <a:rPr lang="en-US" sz="1600" dirty="0" err="1">
                <a:latin typeface="Cambria" panose="02040503050406030204" pitchFamily="18" charset="0"/>
              </a:rPr>
              <a:t>secara</a:t>
            </a:r>
            <a:r>
              <a:rPr lang="en-US" sz="1600" dirty="0">
                <a:latin typeface="Cambria" panose="02040503050406030204" pitchFamily="18" charset="0"/>
              </a:rPr>
              <a:t> </a:t>
            </a:r>
            <a:r>
              <a:rPr lang="en-US" sz="1600" dirty="0" err="1">
                <a:latin typeface="Cambria" panose="02040503050406030204" pitchFamily="18" charset="0"/>
              </a:rPr>
              <a:t>sistematis</a:t>
            </a:r>
            <a:r>
              <a:rPr lang="en-US" sz="1600" dirty="0">
                <a:latin typeface="Cambria" panose="02040503050406030204" pitchFamily="18" charset="0"/>
              </a:rPr>
              <a:t> </a:t>
            </a:r>
            <a:r>
              <a:rPr lang="en-US" sz="1600" dirty="0" err="1">
                <a:latin typeface="Cambria" panose="02040503050406030204" pitchFamily="18" charset="0"/>
              </a:rPr>
              <a:t>pengembangan</a:t>
            </a:r>
            <a:r>
              <a:rPr lang="en-US" sz="1600" dirty="0">
                <a:latin typeface="Cambria" panose="02040503050406030204" pitchFamily="18" charset="0"/>
              </a:rPr>
              <a:t> </a:t>
            </a:r>
            <a:r>
              <a:rPr lang="en-US" sz="1600" dirty="0" err="1">
                <a:latin typeface="Cambria" panose="02040503050406030204" pitchFamily="18" charset="0"/>
              </a:rPr>
              <a:t>teori</a:t>
            </a:r>
            <a:r>
              <a:rPr lang="en-US" sz="1600" dirty="0">
                <a:latin typeface="Cambria" panose="02040503050406030204" pitchFamily="18" charset="0"/>
              </a:rPr>
              <a:t> yang </a:t>
            </a:r>
            <a:r>
              <a:rPr lang="en-US" sz="1600" dirty="0" err="1">
                <a:latin typeface="Cambria" panose="02040503050406030204" pitchFamily="18" charset="0"/>
              </a:rPr>
              <a:t>menjelaskan</a:t>
            </a:r>
            <a:r>
              <a:rPr lang="en-US" sz="1600" dirty="0">
                <a:latin typeface="Cambria" panose="02040503050406030204" pitchFamily="18" charset="0"/>
              </a:rPr>
              <a:t> proses, </a:t>
            </a:r>
            <a:r>
              <a:rPr lang="en-US" sz="1600" dirty="0" err="1">
                <a:latin typeface="Cambria" panose="02040503050406030204" pitchFamily="18" charset="0"/>
              </a:rPr>
              <a:t>aksi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interaksi</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topik</a:t>
            </a:r>
            <a:r>
              <a:rPr lang="en-US" sz="1600" dirty="0">
                <a:latin typeface="Cambria" panose="02040503050406030204" pitchFamily="18" charset="0"/>
              </a:rPr>
              <a:t>.</a:t>
            </a:r>
            <a:endParaRPr lang="id-ID" sz="1600" dirty="0">
              <a:latin typeface="Cambria" panose="02040503050406030204" pitchFamily="18" charset="0"/>
            </a:endParaRPr>
          </a:p>
          <a:p>
            <a:pPr marL="285750" indent="-285750" algn="just">
              <a:lnSpc>
                <a:spcPct val="150000"/>
              </a:lnSpc>
              <a:buFont typeface="Wingdings" panose="05000000000000000000" pitchFamily="2" charset="2"/>
              <a:buChar char="§"/>
            </a:pPr>
            <a:r>
              <a:rPr lang="en-US" sz="1600" b="1" dirty="0" err="1">
                <a:latin typeface="Cambria" panose="02040503050406030204" pitchFamily="18" charset="0"/>
              </a:rPr>
              <a:t>Pendekatan</a:t>
            </a:r>
            <a:r>
              <a:rPr lang="en-US" sz="1600" b="1" dirty="0">
                <a:latin typeface="Cambria" panose="02040503050406030204" pitchFamily="18" charset="0"/>
              </a:rPr>
              <a:t> </a:t>
            </a:r>
            <a:r>
              <a:rPr lang="en-US" sz="1600" b="1" dirty="0" err="1">
                <a:latin typeface="Cambria" panose="02040503050406030204" pitchFamily="18" charset="0"/>
              </a:rPr>
              <a:t>konstruktif</a:t>
            </a:r>
            <a:r>
              <a:rPr lang="en-US" sz="1600" b="1" dirty="0">
                <a:latin typeface="Cambria" panose="02040503050406030204" pitchFamily="18" charset="0"/>
              </a:rPr>
              <a:t> </a:t>
            </a:r>
            <a:r>
              <a:rPr lang="en-US" sz="1600" b="1" dirty="0" err="1">
                <a:latin typeface="Cambria" panose="02040503050406030204" pitchFamily="18" charset="0"/>
              </a:rPr>
              <a:t>dari</a:t>
            </a:r>
            <a:r>
              <a:rPr lang="en-US" sz="1600" b="1" dirty="0">
                <a:latin typeface="Cambria" panose="02040503050406030204" pitchFamily="18" charset="0"/>
              </a:rPr>
              <a:t> </a:t>
            </a:r>
            <a:r>
              <a:rPr lang="en-US" sz="1600" b="1" dirty="0" err="1">
                <a:latin typeface="Cambria" panose="02040503050406030204" pitchFamily="18" charset="0"/>
              </a:rPr>
              <a:t>Charmaz</a:t>
            </a:r>
            <a:r>
              <a:rPr lang="en-US" sz="1600" b="1" dirty="0">
                <a:latin typeface="Cambria" panose="02040503050406030204" pitchFamily="18" charset="0"/>
              </a:rPr>
              <a:t> </a:t>
            </a:r>
            <a:r>
              <a:rPr lang="en-US" sz="1600" dirty="0" err="1">
                <a:latin typeface="Cambria" panose="02040503050406030204" pitchFamily="18" charset="0"/>
              </a:rPr>
              <a:t>dimana</a:t>
            </a:r>
            <a:r>
              <a:rPr lang="en-US" sz="1600" dirty="0">
                <a:latin typeface="Cambria" panose="02040503050406030204" pitchFamily="18" charset="0"/>
              </a:rPr>
              <a:t> </a:t>
            </a: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menganjurkan</a:t>
            </a:r>
            <a:r>
              <a:rPr lang="en-US" sz="1600" dirty="0">
                <a:latin typeface="Cambria" panose="02040503050406030204" pitchFamily="18" charset="0"/>
              </a:rPr>
              <a:t> </a:t>
            </a:r>
            <a:r>
              <a:rPr lang="en-US" sz="1600" dirty="0" err="1">
                <a:latin typeface="Cambria" panose="02040503050406030204" pitchFamily="18" charset="0"/>
              </a:rPr>
              <a:t>perspektif</a:t>
            </a:r>
            <a:r>
              <a:rPr lang="en-US" sz="1600" dirty="0">
                <a:latin typeface="Cambria" panose="02040503050406030204" pitchFamily="18" charset="0"/>
              </a:rPr>
              <a:t> </a:t>
            </a:r>
            <a:r>
              <a:rPr lang="en-US" sz="1600" dirty="0" err="1">
                <a:latin typeface="Cambria" panose="02040503050406030204" pitchFamily="18" charset="0"/>
              </a:rPr>
              <a:t>konstruktif</a:t>
            </a:r>
            <a:r>
              <a:rPr lang="en-US" sz="1600" dirty="0">
                <a:latin typeface="Cambria" panose="02040503050406030204" pitchFamily="18" charset="0"/>
              </a:rPr>
              <a:t> yang </a:t>
            </a:r>
            <a:r>
              <a:rPr lang="en-US" sz="1600" dirty="0" err="1">
                <a:latin typeface="Cambria" panose="02040503050406030204" pitchFamily="18" charset="0"/>
              </a:rPr>
              <a:t>menekankan</a:t>
            </a:r>
            <a:r>
              <a:rPr lang="en-US" sz="1600" dirty="0">
                <a:latin typeface="Cambria" panose="02040503050406030204" pitchFamily="18" charset="0"/>
              </a:rPr>
              <a:t> </a:t>
            </a:r>
            <a:r>
              <a:rPr lang="en-US" sz="1600" dirty="0" err="1">
                <a:latin typeface="Cambria" panose="02040503050406030204" pitchFamily="18" charset="0"/>
              </a:rPr>
              <a:t>keragaman</a:t>
            </a:r>
            <a:r>
              <a:rPr lang="en-US" sz="1600" dirty="0">
                <a:latin typeface="Cambria" panose="02040503050406030204" pitchFamily="18" charset="0"/>
              </a:rPr>
              <a:t> </a:t>
            </a:r>
            <a:r>
              <a:rPr lang="en-US" sz="1600" dirty="0" err="1">
                <a:latin typeface="Cambria" panose="02040503050406030204" pitchFamily="18" charset="0"/>
              </a:rPr>
              <a:t>lokal</a:t>
            </a:r>
            <a:r>
              <a:rPr lang="en-US" sz="1600" dirty="0">
                <a:latin typeface="Cambria" panose="02040503050406030204" pitchFamily="18" charset="0"/>
              </a:rPr>
              <a:t>, multi </a:t>
            </a:r>
            <a:r>
              <a:rPr lang="en-US" sz="1600" dirty="0" err="1">
                <a:latin typeface="Cambria" panose="02040503050406030204" pitchFamily="18" charset="0"/>
              </a:rPr>
              <a:t>realita</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kompleksitas</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pandangan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aksi</a:t>
            </a:r>
            <a:r>
              <a:rPr lang="en-US" sz="1600" dirty="0">
                <a:latin typeface="Cambria" panose="02040503050406030204" pitchFamily="18" charset="0"/>
              </a:rPr>
              <a:t>. </a:t>
            </a:r>
            <a:endParaRPr lang="id-ID" sz="1600" dirty="0">
              <a:latin typeface="Cambria" panose="02040503050406030204" pitchFamily="18" charset="0"/>
              <a:cs typeface="Arial" panose="020B0604020202020204" pitchFamily="34" charset="0"/>
            </a:endParaRPr>
          </a:p>
        </p:txBody>
      </p:sp>
      <p:sp>
        <p:nvSpPr>
          <p:cNvPr id="9" name="Content Placeholder 2">
            <a:extLst>
              <a:ext uri="{FF2B5EF4-FFF2-40B4-BE49-F238E27FC236}">
                <a16:creationId xmlns:a16="http://schemas.microsoft.com/office/drawing/2014/main" xmlns="" id="{FD8FE388-F133-4393-A697-A279A868D5E9}"/>
              </a:ext>
            </a:extLst>
          </p:cNvPr>
          <p:cNvSpPr txBox="1">
            <a:spLocks/>
          </p:cNvSpPr>
          <p:nvPr/>
        </p:nvSpPr>
        <p:spPr>
          <a:xfrm>
            <a:off x="5781785" y="2936501"/>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9E5D4356-C249-4064-8550-820FED6861D6}"/>
              </a:ext>
            </a:extLst>
          </p:cNvPr>
          <p:cNvSpPr/>
          <p:nvPr/>
        </p:nvSpPr>
        <p:spPr>
          <a:xfrm>
            <a:off x="5781785" y="3704715"/>
            <a:ext cx="6147254" cy="1200329"/>
          </a:xfrm>
          <a:prstGeom prst="rect">
            <a:avLst/>
          </a:prstGeom>
        </p:spPr>
        <p:txBody>
          <a:bodyPr wrap="square">
            <a:spAutoFit/>
          </a:bodyPr>
          <a:lstStyle/>
          <a:p>
            <a:pPr algn="just">
              <a:lnSpc>
                <a:spcPct val="150000"/>
              </a:lnSpc>
            </a:pPr>
            <a:r>
              <a:rPr lang="id-ID" sz="1600" dirty="0" err="1">
                <a:latin typeface="Cambria" panose="02040503050406030204" pitchFamily="18" charset="0"/>
              </a:rPr>
              <a:t>P</a:t>
            </a:r>
            <a:r>
              <a:rPr lang="en-US" sz="1600" dirty="0" err="1">
                <a:latin typeface="Cambria" panose="02040503050406030204" pitchFamily="18" charset="0"/>
              </a:rPr>
              <a:t>enelitian</a:t>
            </a:r>
            <a:r>
              <a:rPr lang="en-US" sz="1600" dirty="0">
                <a:latin typeface="Cambria" panose="02040503050406030204" pitchFamily="18" charset="0"/>
              </a:rPr>
              <a:t> “</a:t>
            </a:r>
            <a:r>
              <a:rPr lang="en-US" sz="1600" dirty="0" err="1">
                <a:latin typeface="Cambria" panose="02040503050406030204" pitchFamily="18" charset="0"/>
              </a:rPr>
              <a:t>Strategi</a:t>
            </a:r>
            <a:r>
              <a:rPr lang="en-US" sz="1600" dirty="0">
                <a:latin typeface="Cambria" panose="02040503050406030204" pitchFamily="18" charset="0"/>
              </a:rPr>
              <a:t> </a:t>
            </a:r>
            <a:r>
              <a:rPr lang="en-US" sz="1600" dirty="0" err="1">
                <a:latin typeface="Cambria" panose="02040503050406030204" pitchFamily="18" charset="0"/>
              </a:rPr>
              <a:t>Bertahan</a:t>
            </a:r>
            <a:r>
              <a:rPr lang="en-US" sz="1600" dirty="0">
                <a:latin typeface="Cambria" panose="02040503050406030204" pitchFamily="18" charset="0"/>
              </a:rPr>
              <a:t> </a:t>
            </a:r>
            <a:r>
              <a:rPr lang="en-US" sz="1600" dirty="0" err="1">
                <a:latin typeface="Cambria" panose="02040503050406030204" pitchFamily="18" charset="0"/>
              </a:rPr>
              <a:t>Hidup</a:t>
            </a:r>
            <a:r>
              <a:rPr lang="en-US" sz="1600" dirty="0">
                <a:latin typeface="Cambria" panose="02040503050406030204" pitchFamily="18" charset="0"/>
              </a:rPr>
              <a:t> Masyarakat </a:t>
            </a:r>
            <a:r>
              <a:rPr lang="en-US" sz="1600" dirty="0" err="1">
                <a:latin typeface="Cambria" panose="02040503050406030204" pitchFamily="18" charset="0"/>
              </a:rPr>
              <a:t>Miskin</a:t>
            </a:r>
            <a:r>
              <a:rPr lang="en-US" sz="1600" dirty="0">
                <a:latin typeface="Cambria" panose="02040503050406030204" pitchFamily="18" charset="0"/>
              </a:rPr>
              <a:t> di </a:t>
            </a:r>
            <a:r>
              <a:rPr lang="en-US" sz="1600" dirty="0" err="1">
                <a:latin typeface="Cambria" panose="02040503050406030204" pitchFamily="18" charset="0"/>
              </a:rPr>
              <a:t>Perdesaan</a:t>
            </a:r>
            <a:r>
              <a:rPr lang="en-US" sz="1600" dirty="0">
                <a:latin typeface="Cambria" panose="02040503050406030204" pitchFamily="18" charset="0"/>
              </a:rPr>
              <a:t>” </a:t>
            </a:r>
            <a:r>
              <a:rPr lang="en-US" sz="1600" dirty="0" err="1">
                <a:latin typeface="Cambria" panose="02040503050406030204" pitchFamily="18" charset="0"/>
              </a:rPr>
              <a:t>oleh</a:t>
            </a:r>
            <a:r>
              <a:rPr lang="en-US" sz="1600" dirty="0">
                <a:latin typeface="Cambria" panose="02040503050406030204" pitchFamily="18" charset="0"/>
              </a:rPr>
              <a:t> I </a:t>
            </a:r>
            <a:r>
              <a:rPr lang="en-US" sz="1600" dirty="0" err="1">
                <a:latin typeface="Cambria" panose="02040503050406030204" pitchFamily="18" charset="0"/>
              </a:rPr>
              <a:t>Nyoman</a:t>
            </a:r>
            <a:r>
              <a:rPr lang="en-US" sz="1600" dirty="0">
                <a:latin typeface="Cambria" panose="02040503050406030204" pitchFamily="18" charset="0"/>
              </a:rPr>
              <a:t> </a:t>
            </a:r>
            <a:r>
              <a:rPr lang="en-US" sz="1600" dirty="0" err="1">
                <a:latin typeface="Cambria" panose="02040503050406030204" pitchFamily="18" charset="0"/>
              </a:rPr>
              <a:t>Ruja</a:t>
            </a:r>
            <a:r>
              <a:rPr lang="en-US" sz="1600" dirty="0">
                <a:latin typeface="Cambria" panose="02040503050406030204" pitchFamily="18" charset="0"/>
              </a:rPr>
              <a:t>. </a:t>
            </a:r>
            <a:r>
              <a:rPr lang="en-US" sz="1600" dirty="0" err="1">
                <a:latin typeface="Cambria" panose="02040503050406030204" pitchFamily="18" charset="0"/>
              </a:rPr>
              <a:t>Universitas</a:t>
            </a:r>
            <a:r>
              <a:rPr lang="en-US" sz="1600" dirty="0">
                <a:latin typeface="Cambria" panose="02040503050406030204" pitchFamily="18" charset="0"/>
              </a:rPr>
              <a:t> </a:t>
            </a:r>
            <a:r>
              <a:rPr lang="en-US" sz="1600" dirty="0" err="1">
                <a:latin typeface="Cambria" panose="02040503050406030204" pitchFamily="18" charset="0"/>
              </a:rPr>
              <a:t>Negeri</a:t>
            </a:r>
            <a:r>
              <a:rPr lang="en-US" sz="1600" dirty="0">
                <a:latin typeface="Cambria" panose="02040503050406030204" pitchFamily="18" charset="0"/>
              </a:rPr>
              <a:t> Malang</a:t>
            </a:r>
          </a:p>
          <a:p>
            <a:pPr algn="just">
              <a:lnSpc>
                <a:spcPct val="150000"/>
              </a:lnSpc>
            </a:pPr>
            <a:r>
              <a:rPr lang="en-US" sz="1600" dirty="0" err="1">
                <a:latin typeface="Cambria" panose="02040503050406030204" pitchFamily="18" charset="0"/>
                <a:cs typeface="Arial" panose="020B0604020202020204" pitchFamily="34" charset="0"/>
              </a:rPr>
              <a:t>Lokasi</a:t>
            </a:r>
            <a:r>
              <a:rPr lang="en-US" sz="1600" dirty="0">
                <a:latin typeface="Cambria" panose="02040503050406030204" pitchFamily="18" charset="0"/>
                <a:cs typeface="Arial" panose="020B0604020202020204" pitchFamily="34" charset="0"/>
              </a:rPr>
              <a:t> </a:t>
            </a:r>
            <a:r>
              <a:rPr lang="en-US" sz="1600" dirty="0" err="1">
                <a:latin typeface="Cambria" panose="02040503050406030204" pitchFamily="18" charset="0"/>
                <a:cs typeface="Arial" panose="020B0604020202020204" pitchFamily="34" charset="0"/>
              </a:rPr>
              <a:t>Desa</a:t>
            </a:r>
            <a:r>
              <a:rPr lang="en-US" sz="1600" dirty="0">
                <a:latin typeface="Cambria" panose="02040503050406030204" pitchFamily="18" charset="0"/>
                <a:cs typeface="Arial" panose="020B0604020202020204" pitchFamily="34" charset="0"/>
              </a:rPr>
              <a:t> </a:t>
            </a:r>
            <a:r>
              <a:rPr lang="en-US" sz="1600" dirty="0" err="1">
                <a:latin typeface="Cambria" panose="02040503050406030204" pitchFamily="18" charset="0"/>
                <a:cs typeface="Arial" panose="020B0604020202020204" pitchFamily="34" charset="0"/>
              </a:rPr>
              <a:t>Bunut</a:t>
            </a:r>
            <a:r>
              <a:rPr lang="en-US" sz="1600" dirty="0">
                <a:latin typeface="Cambria" panose="02040503050406030204" pitchFamily="18" charset="0"/>
                <a:cs typeface="Arial" panose="020B0604020202020204" pitchFamily="34" charset="0"/>
              </a:rPr>
              <a:t> </a:t>
            </a:r>
            <a:r>
              <a:rPr lang="en-US" sz="1600" dirty="0" err="1">
                <a:latin typeface="Cambria" panose="02040503050406030204" pitchFamily="18" charset="0"/>
                <a:cs typeface="Arial" panose="020B0604020202020204" pitchFamily="34" charset="0"/>
              </a:rPr>
              <a:t>Kab</a:t>
            </a:r>
            <a:r>
              <a:rPr lang="en-US" sz="1600" dirty="0">
                <a:latin typeface="Cambria" panose="02040503050406030204" pitchFamily="18" charset="0"/>
                <a:cs typeface="Arial" panose="020B0604020202020204" pitchFamily="34" charset="0"/>
              </a:rPr>
              <a:t>. Malang </a:t>
            </a:r>
            <a:r>
              <a:rPr lang="en-US" sz="1600" dirty="0" err="1">
                <a:latin typeface="Cambria" panose="02040503050406030204" pitchFamily="18" charset="0"/>
                <a:cs typeface="Arial" panose="020B0604020202020204" pitchFamily="34" charset="0"/>
              </a:rPr>
              <a:t>Tahun</a:t>
            </a:r>
            <a:r>
              <a:rPr lang="en-US" sz="1600" dirty="0">
                <a:latin typeface="Cambria" panose="02040503050406030204" pitchFamily="18" charset="0"/>
                <a:cs typeface="Arial" panose="020B0604020202020204" pitchFamily="34" charset="0"/>
              </a:rPr>
              <a:t> 2013</a:t>
            </a:r>
            <a:endParaRPr lang="id-ID" sz="1600" dirty="0">
              <a:latin typeface="Cambria" panose="02040503050406030204" pitchFamily="18" charset="0"/>
              <a:cs typeface="Arial" panose="020B0604020202020204" pitchFamily="34" charset="0"/>
            </a:endParaRPr>
          </a:p>
        </p:txBody>
      </p:sp>
      <p:graphicFrame>
        <p:nvGraphicFramePr>
          <p:cNvPr id="11" name="Diagram 10"/>
          <p:cNvGraphicFramePr/>
          <p:nvPr>
            <p:extLst>
              <p:ext uri="{D42A27DB-BD31-4B8C-83A1-F6EECF244321}">
                <p14:modId xmlns:p14="http://schemas.microsoft.com/office/powerpoint/2010/main" val="11283013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366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p:txBody>
          <a:bodyPr>
            <a:normAutofit/>
          </a:bodyPr>
          <a:lstStyle/>
          <a:p>
            <a:pPr lvl="0" algn="ctr"/>
            <a:r>
              <a:rPr lang="en-US" sz="4000" dirty="0">
                <a:latin typeface="Comic Sans MS" panose="030F0702030302020204" pitchFamily="66" charset="0"/>
              </a:rPr>
              <a:t>Narrative Inquiry</a:t>
            </a:r>
            <a:endParaRPr lang="id-ID"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91D1DBC1-1738-433E-BE84-F063904E8F65}"/>
              </a:ext>
            </a:extLst>
          </p:cNvPr>
          <p:cNvSpPr>
            <a:spLocks noGrp="1"/>
          </p:cNvSpPr>
          <p:nvPr>
            <p:ph idx="1"/>
          </p:nvPr>
        </p:nvSpPr>
        <p:spPr>
          <a:xfrm>
            <a:off x="326837" y="944840"/>
            <a:ext cx="2138067"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0" y="1607429"/>
            <a:ext cx="11991911" cy="1896861"/>
          </a:xfrm>
        </p:spPr>
        <p:txBody>
          <a:bodyPr>
            <a:normAutofit/>
          </a:bodyPr>
          <a:lstStyle/>
          <a:p>
            <a:pPr marL="342900" indent="-342900" algn="just">
              <a:buFont typeface="Wingdings" panose="05000000000000000000" pitchFamily="2" charset="2"/>
              <a:buChar char="§"/>
            </a:pPr>
            <a:r>
              <a:rPr lang="id-ID" sz="1600" dirty="0" err="1">
                <a:latin typeface="Cambria" panose="02040503050406030204" pitchFamily="18" charset="0"/>
              </a:rPr>
              <a:t>M</a:t>
            </a:r>
            <a:r>
              <a:rPr lang="en-US" sz="1600" dirty="0" err="1">
                <a:latin typeface="Cambria" panose="02040503050406030204" pitchFamily="18" charset="0"/>
              </a:rPr>
              <a:t>enceritakan</a:t>
            </a:r>
            <a:r>
              <a:rPr lang="en-US" sz="1600" dirty="0">
                <a:latin typeface="Cambria" panose="02040503050406030204" pitchFamily="18" charset="0"/>
              </a:rPr>
              <a:t> </a:t>
            </a:r>
            <a:r>
              <a:rPr lang="en-US" sz="1600" dirty="0" err="1">
                <a:latin typeface="Cambria" panose="02040503050406030204" pitchFamily="18" charset="0"/>
              </a:rPr>
              <a:t>pengalaman</a:t>
            </a:r>
            <a:r>
              <a:rPr lang="en-US" sz="1600" dirty="0">
                <a:latin typeface="Cambria" panose="02040503050406030204" pitchFamily="18" charset="0"/>
              </a:rPr>
              <a:t> </a:t>
            </a:r>
            <a:r>
              <a:rPr lang="en-US" sz="1600" b="1" dirty="0" err="1">
                <a:latin typeface="Cambria" panose="02040503050406030204" pitchFamily="18" charset="0"/>
              </a:rPr>
              <a:t>sudut</a:t>
            </a:r>
            <a:r>
              <a:rPr lang="en-US" sz="1600" b="1" dirty="0">
                <a:latin typeface="Cambria" panose="02040503050406030204" pitchFamily="18" charset="0"/>
              </a:rPr>
              <a:t> </a:t>
            </a:r>
            <a:r>
              <a:rPr lang="en-US" sz="1600" b="1" dirty="0" err="1">
                <a:latin typeface="Cambria" panose="02040503050406030204" pitchFamily="18" charset="0"/>
              </a:rPr>
              <a:t>pandang</a:t>
            </a:r>
            <a:r>
              <a:rPr lang="en-US" sz="1600" b="1" dirty="0">
                <a:latin typeface="Cambria" panose="02040503050406030204" pitchFamily="18" charset="0"/>
              </a:rPr>
              <a:t> </a:t>
            </a:r>
            <a:r>
              <a:rPr lang="en-US" sz="1600" b="1" dirty="0" err="1">
                <a:latin typeface="Cambria" panose="02040503050406030204" pitchFamily="18" charset="0"/>
              </a:rPr>
              <a:t>pertama</a:t>
            </a:r>
            <a:r>
              <a:rPr lang="en-US" sz="1600" b="1" dirty="0">
                <a:latin typeface="Cambria" panose="02040503050406030204" pitchFamily="18" charset="0"/>
              </a:rPr>
              <a:t> </a:t>
            </a:r>
            <a:r>
              <a:rPr lang="en-US" sz="1600" b="1" dirty="0" err="1">
                <a:latin typeface="Cambria" panose="02040503050406030204" pitchFamily="18" charset="0"/>
              </a:rPr>
              <a:t>seseorang</a:t>
            </a:r>
            <a:r>
              <a:rPr lang="en-US" sz="1600" b="1"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struktur</a:t>
            </a:r>
            <a:r>
              <a:rPr lang="en-US" sz="1600" dirty="0">
                <a:latin typeface="Cambria" panose="02040503050406030204" pitchFamily="18" charset="0"/>
              </a:rPr>
              <a:t> </a:t>
            </a: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mulai</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awal</a:t>
            </a:r>
            <a:r>
              <a:rPr lang="en-US" sz="1600" dirty="0">
                <a:latin typeface="Cambria" panose="02040503050406030204" pitchFamily="18" charset="0"/>
              </a:rPr>
              <a:t>, </a:t>
            </a:r>
            <a:r>
              <a:rPr lang="en-US" sz="1600" dirty="0" err="1">
                <a:latin typeface="Cambria" panose="02040503050406030204" pitchFamily="18" charset="0"/>
              </a:rPr>
              <a:t>tengah</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akhir</a:t>
            </a:r>
            <a:endParaRPr lang="en-US" sz="1600"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Masing-masing</a:t>
            </a:r>
            <a:r>
              <a:rPr lang="en-US" sz="1600" dirty="0">
                <a:latin typeface="Cambria" panose="02040503050406030204" pitchFamily="18" charset="0"/>
              </a:rPr>
              <a:t> </a:t>
            </a:r>
            <a:r>
              <a:rPr lang="en-US" sz="1600" dirty="0" err="1">
                <a:latin typeface="Cambria" panose="02040503050406030204" pitchFamily="18" charset="0"/>
              </a:rPr>
              <a:t>pendekatan</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langkah</a:t>
            </a:r>
            <a:r>
              <a:rPr lang="en-US" sz="1600" dirty="0">
                <a:latin typeface="Cambria" panose="02040503050406030204" pitchFamily="18" charset="0"/>
              </a:rPr>
              <a:t> yang </a:t>
            </a:r>
            <a:r>
              <a:rPr lang="en-US" sz="1600" dirty="0" err="1">
                <a:latin typeface="Cambria" panose="02040503050406030204" pitchFamily="18" charset="0"/>
              </a:rPr>
              <a:t>sama</a:t>
            </a:r>
            <a:r>
              <a:rPr lang="id-ID" sz="1600" dirty="0">
                <a:latin typeface="Cambria" panose="02040503050406030204" pitchFamily="18" charset="0"/>
              </a:rPr>
              <a:t> yaitu bagaimana </a:t>
            </a:r>
            <a:r>
              <a:rPr lang="id-ID" sz="1600" b="1" dirty="0">
                <a:latin typeface="Cambria" panose="02040503050406030204" pitchFamily="18" charset="0"/>
              </a:rPr>
              <a:t>cerita dibangun, bagimana alat lingusitik digunakan dan konteks budaya dalam cerita</a:t>
            </a:r>
            <a:endParaRPr lang="en-US" sz="1600" b="1"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Informasi</a:t>
            </a:r>
            <a:r>
              <a:rPr lang="en-US" sz="1600" dirty="0">
                <a:latin typeface="Cambria" panose="02040503050406030204" pitchFamily="18" charset="0"/>
              </a:rPr>
              <a:t> juga </a:t>
            </a:r>
            <a:r>
              <a:rPr lang="en-US" sz="1600" dirty="0" err="1">
                <a:latin typeface="Cambria" panose="02040503050406030204" pitchFamily="18" charset="0"/>
              </a:rPr>
              <a:t>didapatkan</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catatan</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diary </a:t>
            </a:r>
            <a:r>
              <a:rPr lang="en-US" sz="1600"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barang-barang</a:t>
            </a:r>
            <a:r>
              <a:rPr lang="en-US" sz="1600" dirty="0">
                <a:latin typeface="Cambria" panose="02040503050406030204" pitchFamily="18" charset="0"/>
              </a:rPr>
              <a:t> </a:t>
            </a:r>
            <a:r>
              <a:rPr lang="en-US" sz="1600" dirty="0" err="1">
                <a:latin typeface="Cambria" panose="02040503050406030204" pitchFamily="18" charset="0"/>
              </a:rPr>
              <a:t>pribadi</a:t>
            </a:r>
            <a:r>
              <a:rPr lang="en-US" sz="1600" dirty="0">
                <a:latin typeface="Cambria" panose="02040503050406030204" pitchFamily="18" charset="0"/>
              </a:rPr>
              <a:t> </a:t>
            </a:r>
            <a:r>
              <a:rPr lang="en-US" sz="1600" dirty="0" err="1">
                <a:latin typeface="Cambria" panose="02040503050406030204" pitchFamily="18" charset="0"/>
              </a:rPr>
              <a:t>responde</a:t>
            </a:r>
            <a:r>
              <a:rPr lang="en-US" sz="1600" dirty="0">
                <a:latin typeface="Cambria" panose="02040503050406030204" pitchFamily="18" charset="0"/>
              </a:rPr>
              <a:t> yang </a:t>
            </a:r>
            <a:r>
              <a:rPr lang="en-US" sz="1600" dirty="0" err="1">
                <a:latin typeface="Cambria" panose="02040503050406030204" pitchFamily="18" charset="0"/>
              </a:rPr>
              <a:t>berkaitan</a:t>
            </a:r>
            <a:r>
              <a:rPr lang="en-US" sz="1600" dirty="0">
                <a:latin typeface="Cambria" panose="02040503050406030204" pitchFamily="18" charset="0"/>
              </a:rPr>
              <a:t> </a:t>
            </a:r>
            <a:r>
              <a:rPr lang="en-US" sz="1600" dirty="0" err="1">
                <a:latin typeface="Cambria" panose="02040503050406030204" pitchFamily="18" charset="0"/>
              </a:rPr>
              <a:t>erat</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pengalaman</a:t>
            </a:r>
            <a:r>
              <a:rPr lang="en-US" sz="1600" dirty="0">
                <a:latin typeface="Cambria" panose="02040503050406030204" pitchFamily="18" charset="0"/>
              </a:rPr>
              <a:t> </a:t>
            </a:r>
            <a:r>
              <a:rPr lang="en-US" sz="1600" dirty="0" err="1">
                <a:latin typeface="Cambria" panose="02040503050406030204" pitchFamily="18" charset="0"/>
              </a:rPr>
              <a:t>hidup</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 yang </a:t>
            </a:r>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mendukung</a:t>
            </a:r>
            <a:r>
              <a:rPr lang="en-US" sz="1600" dirty="0">
                <a:latin typeface="Cambria" panose="02040503050406030204" pitchFamily="18" charset="0"/>
              </a:rPr>
              <a:t> </a:t>
            </a:r>
            <a:r>
              <a:rPr lang="en-US" sz="1600" dirty="0" err="1">
                <a:latin typeface="Cambria" panose="02040503050406030204" pitchFamily="18" charset="0"/>
              </a:rPr>
              <a:t>hasil</a:t>
            </a:r>
            <a:r>
              <a:rPr lang="en-US" sz="1600" dirty="0">
                <a:latin typeface="Cambria" panose="02040503050406030204" pitchFamily="18" charset="0"/>
              </a:rPr>
              <a:t> </a:t>
            </a:r>
            <a:r>
              <a:rPr lang="en-US" sz="1600" dirty="0" err="1">
                <a:latin typeface="Cambria" panose="02040503050406030204" pitchFamily="18" charset="0"/>
              </a:rPr>
              <a:t>penelitian</a:t>
            </a:r>
            <a:endParaRPr lang="en-US" sz="1600" b="1" dirty="0">
              <a:latin typeface="Cambria" panose="02040503050406030204" pitchFamily="18" charset="0"/>
            </a:endParaRPr>
          </a:p>
          <a:p>
            <a:pPr marL="342900" indent="-342900" algn="just">
              <a:buFont typeface="Wingdings" panose="05000000000000000000" pitchFamily="2" charset="2"/>
              <a:buChar char="§"/>
            </a:pPr>
            <a:endParaRPr lang="id-ID" sz="1600" dirty="0">
              <a:latin typeface="Cambria" panose="02040503050406030204" pitchFamily="18" charset="0"/>
            </a:endParaRPr>
          </a:p>
        </p:txBody>
      </p:sp>
      <p:sp>
        <p:nvSpPr>
          <p:cNvPr id="7" name="TextBox 6">
            <a:extLst>
              <a:ext uri="{FF2B5EF4-FFF2-40B4-BE49-F238E27FC236}">
                <a16:creationId xmlns:a16="http://schemas.microsoft.com/office/drawing/2014/main" xmlns="" id="{AB588C9F-2001-456F-85FD-074D10D5A9A8}"/>
              </a:ext>
            </a:extLst>
          </p:cNvPr>
          <p:cNvSpPr txBox="1"/>
          <p:nvPr/>
        </p:nvSpPr>
        <p:spPr>
          <a:xfrm>
            <a:off x="89645" y="3708856"/>
            <a:ext cx="3215639" cy="181588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1600" dirty="0" err="1">
                <a:latin typeface="Cambria" panose="02040503050406030204" pitchFamily="18" charset="0"/>
              </a:rPr>
              <a:t>Pilih</a:t>
            </a:r>
            <a:r>
              <a:rPr lang="en-US" sz="1600" dirty="0">
                <a:latin typeface="Cambria" panose="02040503050406030204" pitchFamily="18" charset="0"/>
              </a:rPr>
              <a:t> </a:t>
            </a:r>
            <a:r>
              <a:rPr lang="en-US" sz="1600" dirty="0" err="1">
                <a:latin typeface="Cambria" panose="02040503050406030204" pitchFamily="18" charset="0"/>
              </a:rPr>
              <a:t>satu</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beberapa</a:t>
            </a:r>
            <a:r>
              <a:rPr lang="en-US" sz="1600" dirty="0">
                <a:latin typeface="Cambria" panose="02040503050406030204" pitchFamily="18" charset="0"/>
              </a:rPr>
              <a:t> orang yang </a:t>
            </a:r>
            <a:r>
              <a:rPr lang="en-US" sz="1600" dirty="0" err="1">
                <a:latin typeface="Cambria" panose="02040503050406030204" pitchFamily="18" charset="0"/>
              </a:rPr>
              <a:t>memiliki</a:t>
            </a:r>
            <a:r>
              <a:rPr lang="id-ID"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a:t>
            </a:r>
            <a:r>
              <a:rPr lang="en-US" sz="1600" dirty="0" err="1">
                <a:latin typeface="Cambria" panose="02040503050406030204" pitchFamily="18" charset="0"/>
              </a:rPr>
              <a:t>pengalaman</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diceritakan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b="1" dirty="0" err="1">
                <a:latin typeface="Cambria" panose="02040503050406030204" pitchFamily="18" charset="0"/>
              </a:rPr>
              <a:t>manfaatkan</a:t>
            </a:r>
            <a:r>
              <a:rPr lang="en-US" sz="1600" b="1" dirty="0">
                <a:latin typeface="Cambria" panose="02040503050406030204" pitchFamily="18" charset="0"/>
              </a:rPr>
              <a:t> </a:t>
            </a:r>
            <a:r>
              <a:rPr lang="en-US" sz="1600" b="1" dirty="0" err="1">
                <a:latin typeface="Cambria" panose="02040503050406030204" pitchFamily="18" charset="0"/>
              </a:rPr>
              <a:t>waktu</a:t>
            </a:r>
            <a:r>
              <a:rPr lang="en-US" sz="1600" b="1" dirty="0">
                <a:latin typeface="Cambria" panose="02040503050406030204" pitchFamily="18" charset="0"/>
              </a:rPr>
              <a:t> yang </a:t>
            </a:r>
            <a:r>
              <a:rPr lang="en-US" sz="1600" b="1" dirty="0" err="1">
                <a:latin typeface="Cambria" panose="02040503050406030204" pitchFamily="18" charset="0"/>
              </a:rPr>
              <a:t>cukup</a:t>
            </a:r>
            <a:r>
              <a:rPr lang="en-US" sz="1600" b="1" dirty="0">
                <a:latin typeface="Cambria" panose="02040503050406030204" pitchFamily="18" charset="0"/>
              </a:rPr>
              <a:t> </a:t>
            </a:r>
            <a:r>
              <a:rPr lang="en-US" sz="1600" b="1" dirty="0" err="1">
                <a:latin typeface="Cambria" panose="02040503050406030204" pitchFamily="18" charset="0"/>
              </a:rPr>
              <a:t>dengan</a:t>
            </a:r>
            <a:r>
              <a:rPr lang="en-US" sz="1600" b="1" dirty="0">
                <a:latin typeface="Cambria" panose="02040503050406030204" pitchFamily="18" charset="0"/>
              </a:rPr>
              <a:t> </a:t>
            </a:r>
            <a:r>
              <a:rPr lang="en-US" sz="1600" b="1" dirty="0" err="1">
                <a:latin typeface="Cambria" panose="02040503050406030204" pitchFamily="18" charset="0"/>
              </a:rPr>
              <a:t>mereka</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mendapatkan</a:t>
            </a:r>
            <a:r>
              <a:rPr lang="en-US"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informasi</a:t>
            </a:r>
            <a:r>
              <a:rPr lang="en-US" sz="1600" dirty="0">
                <a:latin typeface="Cambria" panose="02040503050406030204" pitchFamily="18" charset="0"/>
              </a:rPr>
              <a:t> yang </a:t>
            </a:r>
            <a:r>
              <a:rPr lang="en-US" sz="1600" dirty="0" err="1">
                <a:latin typeface="Cambria" panose="02040503050406030204" pitchFamily="18" charset="0"/>
              </a:rPr>
              <a:t>banyak</a:t>
            </a:r>
            <a:endParaRPr lang="id-ID" sz="1600" dirty="0">
              <a:latin typeface="Cambria" panose="02040503050406030204" pitchFamily="18" charset="0"/>
            </a:endParaRPr>
          </a:p>
        </p:txBody>
      </p:sp>
      <p:sp>
        <p:nvSpPr>
          <p:cNvPr id="8" name="TextBox 7">
            <a:extLst>
              <a:ext uri="{FF2B5EF4-FFF2-40B4-BE49-F238E27FC236}">
                <a16:creationId xmlns:a16="http://schemas.microsoft.com/office/drawing/2014/main" xmlns="" id="{ED6158B8-B2A3-4ABE-91D4-03CF83A433F5}"/>
              </a:ext>
            </a:extLst>
          </p:cNvPr>
          <p:cNvSpPr txBox="1"/>
          <p:nvPr/>
        </p:nvSpPr>
        <p:spPr>
          <a:xfrm>
            <a:off x="4126889" y="3285570"/>
            <a:ext cx="3281946" cy="132343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b="1" dirty="0" err="1">
                <a:latin typeface="Cambria" panose="02040503050406030204" pitchFamily="18" charset="0"/>
              </a:rPr>
              <a:t>Kumpulkan</a:t>
            </a:r>
            <a:r>
              <a:rPr lang="en-US" sz="1600" b="1" dirty="0">
                <a:latin typeface="Cambria" panose="02040503050406030204" pitchFamily="18" charset="0"/>
              </a:rPr>
              <a:t> </a:t>
            </a:r>
            <a:r>
              <a:rPr lang="en-US" sz="1600" b="1" dirty="0" err="1">
                <a:latin typeface="Cambria" panose="02040503050406030204" pitchFamily="18" charset="0"/>
              </a:rPr>
              <a:t>informasi</a:t>
            </a:r>
            <a:r>
              <a:rPr lang="en-US" sz="1600" b="1" dirty="0">
                <a:latin typeface="Cambria" panose="02040503050406030204" pitchFamily="18" charset="0"/>
              </a:rPr>
              <a:t> </a:t>
            </a:r>
            <a:r>
              <a:rPr lang="en-US" sz="1600" b="1" dirty="0" err="1">
                <a:latin typeface="Cambria" panose="02040503050406030204" pitchFamily="18" charset="0"/>
              </a:rPr>
              <a:t>tentang</a:t>
            </a:r>
            <a:r>
              <a:rPr lang="en-US" sz="1600" b="1" dirty="0">
                <a:latin typeface="Cambria" panose="02040503050406030204" pitchFamily="18" charset="0"/>
              </a:rPr>
              <a:t> </a:t>
            </a:r>
            <a:r>
              <a:rPr lang="en-US" sz="1600" b="1" dirty="0" err="1">
                <a:latin typeface="Cambria" panose="02040503050406030204" pitchFamily="18" charset="0"/>
              </a:rPr>
              <a:t>konteks</a:t>
            </a:r>
            <a:r>
              <a:rPr lang="en-US" sz="1600" b="1" dirty="0">
                <a:latin typeface="Cambria" panose="02040503050406030204" pitchFamily="18" charset="0"/>
              </a:rPr>
              <a:t> </a:t>
            </a:r>
            <a:r>
              <a:rPr lang="en-US" sz="1600" b="1" dirty="0" err="1">
                <a:latin typeface="Cambria" panose="02040503050406030204" pitchFamily="18" charset="0"/>
              </a:rPr>
              <a:t>dari</a:t>
            </a:r>
            <a:r>
              <a:rPr lang="en-US" sz="1600" b="1" dirty="0">
                <a:latin typeface="Cambria" panose="02040503050406030204" pitchFamily="18" charset="0"/>
              </a:rPr>
              <a:t> </a:t>
            </a:r>
            <a:r>
              <a:rPr lang="en-US" sz="1600" b="1" dirty="0" err="1">
                <a:latin typeface="Cambria" panose="02040503050406030204" pitchFamily="18" charset="0"/>
              </a:rPr>
              <a:t>kisah</a:t>
            </a:r>
            <a:r>
              <a:rPr lang="en-US" sz="1600" b="1" dirty="0">
                <a:latin typeface="Cambria" panose="02040503050406030204" pitchFamily="18" charset="0"/>
              </a:rPr>
              <a:t>/</a:t>
            </a:r>
            <a:r>
              <a:rPr lang="en-US" sz="1600" b="1" dirty="0" err="1">
                <a:latin typeface="Cambria" panose="02040503050406030204" pitchFamily="18" charset="0"/>
              </a:rPr>
              <a:t>cerita</a:t>
            </a:r>
            <a:r>
              <a:rPr lang="en-US" sz="1600" b="1" dirty="0">
                <a:latin typeface="Cambria" panose="02040503050406030204" pitchFamily="18" charset="0"/>
              </a:rPr>
              <a:t> </a:t>
            </a:r>
            <a:r>
              <a:rPr lang="en-US" sz="1600" dirty="0" err="1">
                <a:latin typeface="Cambria" panose="02040503050406030204" pitchFamily="18" charset="0"/>
              </a:rPr>
              <a:t>contohnya</a:t>
            </a:r>
            <a:r>
              <a:rPr lang="en-US" sz="1600" dirty="0">
                <a:latin typeface="Cambria" panose="02040503050406030204" pitchFamily="18" charset="0"/>
              </a:rPr>
              <a:t> </a:t>
            </a:r>
            <a:r>
              <a:rPr lang="en-US" sz="1600" dirty="0" err="1">
                <a:latin typeface="Cambria" panose="02040503050406030204" pitchFamily="18" charset="0"/>
              </a:rPr>
              <a:t>pekerjaan</a:t>
            </a:r>
            <a:r>
              <a:rPr lang="en-US" sz="1600" dirty="0">
                <a:latin typeface="Cambria" panose="02040503050406030204" pitchFamily="18" charset="0"/>
              </a:rPr>
              <a:t>, </a:t>
            </a:r>
            <a:r>
              <a:rPr lang="en-US" sz="1600" dirty="0" err="1">
                <a:latin typeface="Cambria" panose="02040503050406030204" pitchFamily="18" charset="0"/>
              </a:rPr>
              <a:t>tempat</a:t>
            </a:r>
            <a:r>
              <a:rPr lang="en-US" sz="1600" dirty="0">
                <a:latin typeface="Cambria" panose="02040503050406030204" pitchFamily="18" charset="0"/>
              </a:rPr>
              <a:t> </a:t>
            </a:r>
            <a:r>
              <a:rPr lang="en-US" sz="1600" dirty="0" err="1">
                <a:latin typeface="Cambria" panose="02040503050406030204" pitchFamily="18" charset="0"/>
              </a:rPr>
              <a:t>tinggal</a:t>
            </a:r>
            <a:r>
              <a:rPr lang="en-US" sz="1600" dirty="0">
                <a:latin typeface="Cambria" panose="02040503050406030204" pitchFamily="18" charset="0"/>
              </a:rPr>
              <a:t>, </a:t>
            </a:r>
            <a:r>
              <a:rPr lang="en-US" sz="1600" dirty="0" err="1">
                <a:latin typeface="Cambria" panose="02040503050406030204" pitchFamily="18" charset="0"/>
              </a:rPr>
              <a:t>suku</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konteks</a:t>
            </a:r>
            <a:r>
              <a:rPr lang="en-US" sz="1600" dirty="0">
                <a:latin typeface="Cambria" panose="02040503050406030204" pitchFamily="18" charset="0"/>
              </a:rPr>
              <a:t> </a:t>
            </a:r>
            <a:r>
              <a:rPr lang="en-US" sz="1600" dirty="0" err="1">
                <a:latin typeface="Cambria" panose="02040503050406030204" pitchFamily="18" charset="0"/>
              </a:rPr>
              <a:t>sejarah</a:t>
            </a:r>
            <a:r>
              <a:rPr lang="en-US" sz="1600" dirty="0">
                <a:latin typeface="Cambria" panose="02040503050406030204" pitchFamily="18" charset="0"/>
              </a:rPr>
              <a:t> (</a:t>
            </a:r>
            <a:r>
              <a:rPr lang="en-US" sz="1600" dirty="0" err="1">
                <a:latin typeface="Cambria" panose="02040503050406030204" pitchFamily="18" charset="0"/>
              </a:rPr>
              <a:t>waktu</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tempat</a:t>
            </a:r>
            <a:r>
              <a:rPr lang="en-US" sz="1600" dirty="0">
                <a:latin typeface="Cambria" panose="02040503050406030204" pitchFamily="18" charset="0"/>
              </a:rPr>
              <a:t>)</a:t>
            </a:r>
            <a:endParaRPr lang="id-ID" sz="1600" dirty="0">
              <a:latin typeface="Cambria" panose="02040503050406030204" pitchFamily="18" charset="0"/>
            </a:endParaRPr>
          </a:p>
        </p:txBody>
      </p:sp>
      <p:sp>
        <p:nvSpPr>
          <p:cNvPr id="9" name="TextBox 8">
            <a:extLst>
              <a:ext uri="{FF2B5EF4-FFF2-40B4-BE49-F238E27FC236}">
                <a16:creationId xmlns:a16="http://schemas.microsoft.com/office/drawing/2014/main" xmlns="" id="{AA33FA0C-54D1-4FD3-9C6F-530E202EB220}"/>
              </a:ext>
            </a:extLst>
          </p:cNvPr>
          <p:cNvSpPr txBox="1"/>
          <p:nvPr/>
        </p:nvSpPr>
        <p:spPr>
          <a:xfrm>
            <a:off x="3850224" y="5341582"/>
            <a:ext cx="3737294" cy="58477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Analisis</a:t>
            </a:r>
            <a:r>
              <a:rPr lang="en-US"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ceritakan</a:t>
            </a:r>
            <a:r>
              <a:rPr lang="en-US" sz="1600" dirty="0">
                <a:latin typeface="Cambria" panose="02040503050406030204" pitchFamily="18" charset="0"/>
              </a:rPr>
              <a:t> </a:t>
            </a:r>
            <a:r>
              <a:rPr lang="en-US" sz="1600" dirty="0" err="1">
                <a:latin typeface="Cambria" panose="02040503050406030204" pitchFamily="18" charset="0"/>
              </a:rPr>
              <a:t>kembali</a:t>
            </a:r>
            <a:r>
              <a:rPr lang="en-US" sz="1600" dirty="0">
                <a:latin typeface="Cambria" panose="02040503050406030204" pitchFamily="18" charset="0"/>
              </a:rPr>
              <a:t> (</a:t>
            </a:r>
            <a:r>
              <a:rPr lang="en-US" sz="1600" b="1" dirty="0" err="1">
                <a:latin typeface="Cambria" panose="02040503050406030204" pitchFamily="18" charset="0"/>
              </a:rPr>
              <a:t>restory</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kerangka</a:t>
            </a:r>
            <a:r>
              <a:rPr lang="en-US" sz="1600" dirty="0">
                <a:latin typeface="Cambria" panose="02040503050406030204" pitchFamily="18" charset="0"/>
              </a:rPr>
              <a:t> </a:t>
            </a:r>
            <a:r>
              <a:rPr lang="en-US" sz="1600" dirty="0" err="1">
                <a:latin typeface="Cambria" panose="02040503050406030204" pitchFamily="18" charset="0"/>
              </a:rPr>
              <a:t>kerja</a:t>
            </a:r>
            <a:endParaRPr lang="id-ID" sz="1600" dirty="0">
              <a:latin typeface="Cambria" panose="02040503050406030204" pitchFamily="18" charset="0"/>
            </a:endParaRPr>
          </a:p>
        </p:txBody>
      </p:sp>
      <p:sp>
        <p:nvSpPr>
          <p:cNvPr id="10" name="TextBox 9">
            <a:extLst>
              <a:ext uri="{FF2B5EF4-FFF2-40B4-BE49-F238E27FC236}">
                <a16:creationId xmlns:a16="http://schemas.microsoft.com/office/drawing/2014/main" xmlns="" id="{BB168DF8-ABDF-4D3A-870F-0A25A813F359}"/>
              </a:ext>
            </a:extLst>
          </p:cNvPr>
          <p:cNvSpPr txBox="1"/>
          <p:nvPr/>
        </p:nvSpPr>
        <p:spPr>
          <a:xfrm>
            <a:off x="7827134" y="3788959"/>
            <a:ext cx="4254422" cy="1323439"/>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Diperlukan</a:t>
            </a:r>
            <a:r>
              <a:rPr lang="en-US" sz="1600" dirty="0">
                <a:latin typeface="Cambria" panose="02040503050406030204" pitchFamily="18" charset="0"/>
              </a:rPr>
              <a:t> </a:t>
            </a:r>
            <a:r>
              <a:rPr lang="en-US" sz="1600" dirty="0" err="1">
                <a:latin typeface="Cambria" panose="02040503050406030204" pitchFamily="18" charset="0"/>
              </a:rPr>
              <a:t>k</a:t>
            </a:r>
            <a:r>
              <a:rPr lang="en-US" sz="1600" b="1" dirty="0" err="1">
                <a:latin typeface="Cambria" panose="02040503050406030204" pitchFamily="18" charset="0"/>
              </a:rPr>
              <a:t>olaborasi</a:t>
            </a:r>
            <a:r>
              <a:rPr lang="en-US" sz="1600" b="1" dirty="0">
                <a:latin typeface="Cambria" panose="02040503050406030204" pitchFamily="18" charset="0"/>
              </a:rPr>
              <a:t> </a:t>
            </a:r>
            <a:r>
              <a:rPr lang="en-US" sz="1600" b="1" dirty="0" err="1">
                <a:latin typeface="Cambria" panose="02040503050406030204" pitchFamily="18" charset="0"/>
              </a:rPr>
              <a:t>antara</a:t>
            </a:r>
            <a:r>
              <a:rPr lang="en-US" sz="1600" b="1" dirty="0">
                <a:latin typeface="Cambria" panose="02040503050406030204" pitchFamily="18" charset="0"/>
              </a:rPr>
              <a:t> </a:t>
            </a:r>
            <a:r>
              <a:rPr lang="en-US" sz="1600" b="1" dirty="0" err="1">
                <a:latin typeface="Cambria" panose="02040503050406030204" pitchFamily="18" charset="0"/>
              </a:rPr>
              <a:t>peneliti</a:t>
            </a:r>
            <a:r>
              <a:rPr lang="en-US" sz="1600" b="1" dirty="0">
                <a:latin typeface="Cambria" panose="02040503050406030204" pitchFamily="18" charset="0"/>
              </a:rPr>
              <a:t>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melibatkan</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proses </a:t>
            </a: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maksud</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validasi</a:t>
            </a:r>
            <a:r>
              <a:rPr lang="en-US" sz="1600" dirty="0">
                <a:latin typeface="Cambria" panose="02040503050406030204" pitchFamily="18" charset="0"/>
              </a:rPr>
              <a:t> proses </a:t>
            </a:r>
            <a:r>
              <a:rPr lang="en-US" sz="1600" dirty="0" err="1">
                <a:latin typeface="Cambria" panose="02040503050406030204" pitchFamily="18" charset="0"/>
              </a:rPr>
              <a:t>penyusunan</a:t>
            </a:r>
            <a:r>
              <a:rPr lang="en-US"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 </a:t>
            </a:r>
            <a:r>
              <a:rPr lang="en-US" sz="1600" dirty="0" err="1">
                <a:latin typeface="Cambria" panose="02040503050406030204" pitchFamily="18" charset="0"/>
              </a:rPr>
              <a:t>hidup</a:t>
            </a:r>
            <a:r>
              <a:rPr lang="en-US" sz="1600" dirty="0">
                <a:latin typeface="Cambria" panose="02040503050406030204" pitchFamily="18" charset="0"/>
              </a:rPr>
              <a:t> </a:t>
            </a:r>
            <a:r>
              <a:rPr lang="en-US" sz="1600" dirty="0" err="1">
                <a:latin typeface="Cambria" panose="02040503050406030204" pitchFamily="18" charset="0"/>
              </a:rPr>
              <a:t>responden</a:t>
            </a:r>
            <a:endParaRPr lang="id-ID" sz="1600" dirty="0">
              <a:latin typeface="Cambria" panose="02040503050406030204" pitchFamily="18" charset="0"/>
            </a:endParaRPr>
          </a:p>
        </p:txBody>
      </p:sp>
      <p:sp>
        <p:nvSpPr>
          <p:cNvPr id="11" name="Content Placeholder 2">
            <a:extLst>
              <a:ext uri="{FF2B5EF4-FFF2-40B4-BE49-F238E27FC236}">
                <a16:creationId xmlns:a16="http://schemas.microsoft.com/office/drawing/2014/main" xmlns="" id="{E7D059B5-D975-493D-8724-43066700CDA0}"/>
              </a:ext>
            </a:extLst>
          </p:cNvPr>
          <p:cNvSpPr txBox="1">
            <a:spLocks/>
          </p:cNvSpPr>
          <p:nvPr/>
        </p:nvSpPr>
        <p:spPr>
          <a:xfrm>
            <a:off x="478301" y="3129302"/>
            <a:ext cx="1491175" cy="431435"/>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Prosedur</a:t>
            </a:r>
            <a:endParaRPr lang="id-ID" sz="1600" dirty="0">
              <a:solidFill>
                <a:schemeClr val="bg1"/>
              </a:solidFill>
              <a:latin typeface="Cambria" panose="02040503050406030204" pitchFamily="18" charset="0"/>
            </a:endParaRPr>
          </a:p>
        </p:txBody>
      </p:sp>
      <p:sp>
        <p:nvSpPr>
          <p:cNvPr id="12" name="Arrow: Right 11">
            <a:extLst>
              <a:ext uri="{FF2B5EF4-FFF2-40B4-BE49-F238E27FC236}">
                <a16:creationId xmlns:a16="http://schemas.microsoft.com/office/drawing/2014/main" xmlns="" id="{1EC75D73-8794-424B-834C-C6209246E354}"/>
              </a:ext>
            </a:extLst>
          </p:cNvPr>
          <p:cNvSpPr/>
          <p:nvPr/>
        </p:nvSpPr>
        <p:spPr>
          <a:xfrm>
            <a:off x="3305284" y="4160481"/>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rrow: Right 13">
            <a:extLst>
              <a:ext uri="{FF2B5EF4-FFF2-40B4-BE49-F238E27FC236}">
                <a16:creationId xmlns:a16="http://schemas.microsoft.com/office/drawing/2014/main" xmlns="" id="{B586C522-7DE6-439F-B356-7B818BBDA9D3}"/>
              </a:ext>
            </a:extLst>
          </p:cNvPr>
          <p:cNvSpPr/>
          <p:nvPr/>
        </p:nvSpPr>
        <p:spPr>
          <a:xfrm rot="5400000">
            <a:off x="5502894" y="4923467"/>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Arrow: Curved Up 4">
            <a:extLst>
              <a:ext uri="{FF2B5EF4-FFF2-40B4-BE49-F238E27FC236}">
                <a16:creationId xmlns:a16="http://schemas.microsoft.com/office/drawing/2014/main" xmlns="" id="{63178E60-B171-4A41-A1C1-EDD51DA131E2}"/>
              </a:ext>
            </a:extLst>
          </p:cNvPr>
          <p:cNvSpPr/>
          <p:nvPr/>
        </p:nvSpPr>
        <p:spPr>
          <a:xfrm rot="20623900">
            <a:off x="7878095" y="5739776"/>
            <a:ext cx="1336173" cy="5548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aphicFrame>
        <p:nvGraphicFramePr>
          <p:cNvPr id="13" name="Diagram 12"/>
          <p:cNvGraphicFramePr/>
          <p:nvPr>
            <p:extLst>
              <p:ext uri="{D42A27DB-BD31-4B8C-83A1-F6EECF244321}">
                <p14:modId xmlns:p14="http://schemas.microsoft.com/office/powerpoint/2010/main" val="2982836841"/>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9276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553B0-FCE8-4609-BC89-0CD220E76BF1}"/>
              </a:ext>
            </a:extLst>
          </p:cNvPr>
          <p:cNvSpPr>
            <a:spLocks noGrp="1"/>
          </p:cNvSpPr>
          <p:nvPr>
            <p:ph type="title"/>
          </p:nvPr>
        </p:nvSpPr>
        <p:spPr/>
        <p:txBody>
          <a:bodyPr>
            <a:normAutofit/>
          </a:bodyPr>
          <a:lstStyle/>
          <a:p>
            <a:pPr algn="ctr"/>
            <a:r>
              <a:rPr lang="en-US" sz="4000" b="1" dirty="0">
                <a:latin typeface="Comic Sans MS" panose="030F0702030302020204" pitchFamily="66" charset="0"/>
              </a:rPr>
              <a:t>Narrative Inquiry</a:t>
            </a:r>
            <a:r>
              <a:rPr lang="en-US" sz="4000" dirty="0">
                <a:latin typeface="Comic Sans MS" panose="030F0702030302020204" pitchFamily="66" charset="0"/>
              </a:rPr>
              <a:t> (2)</a:t>
            </a:r>
            <a:endParaRPr lang="id-ID" sz="4000" dirty="0">
              <a:latin typeface="Comic Sans MS" panose="030F0702030302020204" pitchFamily="66" charset="0"/>
            </a:endParaRPr>
          </a:p>
        </p:txBody>
      </p:sp>
      <p:sp>
        <p:nvSpPr>
          <p:cNvPr id="5" name="Content Placeholder 2">
            <a:extLst>
              <a:ext uri="{FF2B5EF4-FFF2-40B4-BE49-F238E27FC236}">
                <a16:creationId xmlns:a16="http://schemas.microsoft.com/office/drawing/2014/main" xmlns="" id="{42861674-CC65-4C78-85D6-41975CBC15F4}"/>
              </a:ext>
            </a:extLst>
          </p:cNvPr>
          <p:cNvSpPr>
            <a:spLocks noGrp="1"/>
          </p:cNvSpPr>
          <p:nvPr>
            <p:ph idx="1"/>
          </p:nvPr>
        </p:nvSpPr>
        <p:spPr>
          <a:xfrm>
            <a:off x="468504" y="1259582"/>
            <a:ext cx="1476205" cy="533903"/>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Tantangan</a:t>
            </a:r>
            <a:endParaRPr lang="id-ID" sz="1600" dirty="0">
              <a:solidFill>
                <a:schemeClr val="bg1"/>
              </a:solidFill>
              <a:latin typeface="Cambria" panose="02040503050406030204" pitchFamily="18" charset="0"/>
            </a:endParaRPr>
          </a:p>
        </p:txBody>
      </p:sp>
      <p:sp>
        <p:nvSpPr>
          <p:cNvPr id="6" name="Content Placeholder 3">
            <a:extLst>
              <a:ext uri="{FF2B5EF4-FFF2-40B4-BE49-F238E27FC236}">
                <a16:creationId xmlns:a16="http://schemas.microsoft.com/office/drawing/2014/main" xmlns="" id="{A5B9741E-D2BB-4D17-8810-2DE2A89F939B}"/>
              </a:ext>
            </a:extLst>
          </p:cNvPr>
          <p:cNvSpPr txBox="1">
            <a:spLocks/>
          </p:cNvSpPr>
          <p:nvPr/>
        </p:nvSpPr>
        <p:spPr>
          <a:xfrm>
            <a:off x="0" y="1852758"/>
            <a:ext cx="12192000" cy="929726"/>
          </a:xfrm>
          <a:prstGeom prst="rect">
            <a:avLst/>
          </a:prstGeom>
        </p:spPr>
        <p:txBody>
          <a:bodyPr vert="horz" lIns="39600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gn="just">
              <a:lnSpc>
                <a:spcPct val="10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perlu</a:t>
            </a:r>
            <a:r>
              <a:rPr lang="en-US" sz="1600" dirty="0">
                <a:latin typeface="Cambria" panose="02040503050406030204" pitchFamily="18" charset="0"/>
              </a:rPr>
              <a:t> </a:t>
            </a:r>
            <a:r>
              <a:rPr lang="en-US" sz="1600" b="1" dirty="0" err="1">
                <a:latin typeface="Cambria" panose="02040503050406030204" pitchFamily="18" charset="0"/>
              </a:rPr>
              <a:t>mengumpulkan</a:t>
            </a:r>
            <a:r>
              <a:rPr lang="en-US" sz="1600" b="1" dirty="0">
                <a:latin typeface="Cambria" panose="02040503050406030204" pitchFamily="18" charset="0"/>
              </a:rPr>
              <a:t> </a:t>
            </a:r>
            <a:r>
              <a:rPr lang="en-US" sz="1600" b="1" dirty="0" err="1">
                <a:latin typeface="Cambria" panose="02040503050406030204" pitchFamily="18" charset="0"/>
              </a:rPr>
              <a:t>informasi</a:t>
            </a:r>
            <a:r>
              <a:rPr lang="en-US" sz="1600" b="1" dirty="0">
                <a:latin typeface="Cambria" panose="02040503050406030204" pitchFamily="18" charset="0"/>
              </a:rPr>
              <a:t> yang </a:t>
            </a:r>
            <a:r>
              <a:rPr lang="en-US" sz="1600" b="1" dirty="0" err="1">
                <a:latin typeface="Cambria" panose="02040503050406030204" pitchFamily="18" charset="0"/>
              </a:rPr>
              <a:t>cukup</a:t>
            </a:r>
            <a:r>
              <a:rPr lang="en-US" sz="1600" b="1" dirty="0">
                <a:latin typeface="Cambria" panose="02040503050406030204" pitchFamily="18" charset="0"/>
              </a:rPr>
              <a:t> </a:t>
            </a:r>
            <a:r>
              <a:rPr lang="en-US" sz="1600" b="1" dirty="0" err="1">
                <a:latin typeface="Cambria" panose="02040503050406030204" pitchFamily="18" charset="0"/>
              </a:rPr>
              <a:t>ekstensif</a:t>
            </a:r>
            <a:r>
              <a:rPr lang="en-US" sz="1600" dirty="0">
                <a:latin typeface="Cambria" panose="02040503050406030204" pitchFamily="18" charset="0"/>
              </a:rPr>
              <a:t> </a:t>
            </a:r>
            <a:r>
              <a:rPr lang="en-US" sz="1600" dirty="0" err="1">
                <a:latin typeface="Cambria" panose="02040503050406030204" pitchFamily="18" charset="0"/>
              </a:rPr>
              <a:t>tentang</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rangka</a:t>
            </a:r>
            <a:r>
              <a:rPr lang="en-US" sz="1600" dirty="0">
                <a:latin typeface="Cambria" panose="02040503050406030204" pitchFamily="18" charset="0"/>
              </a:rPr>
              <a:t> </a:t>
            </a:r>
            <a:r>
              <a:rPr lang="en-US" sz="1600" dirty="0" err="1">
                <a:latin typeface="Cambria" panose="02040503050406030204" pitchFamily="18" charset="0"/>
              </a:rPr>
              <a:t>memahami</a:t>
            </a:r>
            <a:r>
              <a:rPr lang="en-US" sz="1600" dirty="0">
                <a:latin typeface="Cambria" panose="02040503050406030204" pitchFamily="18" charset="0"/>
              </a:rPr>
              <a:t> </a:t>
            </a:r>
            <a:r>
              <a:rPr lang="en-US" sz="1600" dirty="0" err="1">
                <a:latin typeface="Cambria" panose="02040503050406030204" pitchFamily="18" charset="0"/>
              </a:rPr>
              <a:t>konteks</a:t>
            </a:r>
            <a:r>
              <a:rPr lang="en-US"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a:t>
            </a:r>
            <a:endParaRPr lang="id-ID" sz="1600" dirty="0">
              <a:latin typeface="Cambria" panose="02040503050406030204" pitchFamily="18" charset="0"/>
            </a:endParaRPr>
          </a:p>
          <a:p>
            <a:pPr marL="342900" lvl="0" indent="-342900" algn="just">
              <a:lnSpc>
                <a:spcPct val="100000"/>
              </a:lnSpc>
              <a:buFont typeface="Wingdings" panose="05000000000000000000" pitchFamily="2" charset="2"/>
              <a:buChar char="§"/>
            </a:pPr>
            <a:r>
              <a:rPr lang="en-US" sz="1600" dirty="0" err="1">
                <a:latin typeface="Cambria" panose="02040503050406030204" pitchFamily="18" charset="0"/>
              </a:rPr>
              <a:t>Diperlukan</a:t>
            </a:r>
            <a:r>
              <a:rPr lang="en-US" sz="1600" dirty="0">
                <a:latin typeface="Cambria" panose="02040503050406030204" pitchFamily="18" charset="0"/>
              </a:rPr>
              <a:t> </a:t>
            </a:r>
            <a:r>
              <a:rPr lang="en-US" sz="1600" b="1" dirty="0" err="1">
                <a:latin typeface="Cambria" panose="02040503050406030204" pitchFamily="18" charset="0"/>
              </a:rPr>
              <a:t>hubungan</a:t>
            </a:r>
            <a:r>
              <a:rPr lang="en-US" sz="1600" b="1" dirty="0">
                <a:latin typeface="Cambria" panose="02040503050406030204" pitchFamily="18" charset="0"/>
              </a:rPr>
              <a:t>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komunikasi</a:t>
            </a:r>
            <a:r>
              <a:rPr lang="en-US" sz="1600" b="1" dirty="0">
                <a:latin typeface="Cambria" panose="02040503050406030204" pitchFamily="18" charset="0"/>
              </a:rPr>
              <a:t> yang </a:t>
            </a:r>
            <a:r>
              <a:rPr lang="en-US" sz="1600" b="1" dirty="0" err="1">
                <a:latin typeface="Cambria" panose="02040503050406030204" pitchFamily="18" charset="0"/>
              </a:rPr>
              <a:t>baik</a:t>
            </a:r>
            <a:r>
              <a:rPr lang="en-US" sz="1600" b="1" dirty="0">
                <a:latin typeface="Cambria" panose="02040503050406030204" pitchFamily="18" charset="0"/>
              </a:rPr>
              <a:t> </a:t>
            </a:r>
            <a:r>
              <a:rPr lang="en-US" sz="1600" b="1" dirty="0" err="1">
                <a:latin typeface="Cambria" panose="02040503050406030204" pitchFamily="18" charset="0"/>
              </a:rPr>
              <a:t>antara</a:t>
            </a:r>
            <a:r>
              <a:rPr lang="en-US" sz="1600" b="1" dirty="0">
                <a:latin typeface="Cambria" panose="02040503050406030204" pitchFamily="18" charset="0"/>
              </a:rPr>
              <a:t> </a:t>
            </a:r>
            <a:r>
              <a:rPr lang="en-US" sz="1600" b="1" dirty="0" err="1">
                <a:latin typeface="Cambria" panose="02040503050406030204" pitchFamily="18" charset="0"/>
              </a:rPr>
              <a:t>peneliti</a:t>
            </a:r>
            <a:r>
              <a:rPr lang="en-US" sz="1600" b="1" dirty="0">
                <a:latin typeface="Cambria" panose="02040503050406030204" pitchFamily="18" charset="0"/>
              </a:rPr>
              <a:t>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responden</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memperoleh</a:t>
            </a:r>
            <a:r>
              <a:rPr lang="en-US" sz="1600" dirty="0">
                <a:latin typeface="Cambria" panose="02040503050406030204" pitchFamily="18" charset="0"/>
              </a:rPr>
              <a:t> </a:t>
            </a:r>
            <a:r>
              <a:rPr lang="en-US" sz="1600" dirty="0" err="1">
                <a:latin typeface="Cambria" panose="02040503050406030204" pitchFamily="18" charset="0"/>
              </a:rPr>
              <a:t>infomasi</a:t>
            </a:r>
            <a:r>
              <a:rPr lang="en-US" sz="1600" dirty="0">
                <a:latin typeface="Cambria" panose="02040503050406030204" pitchFamily="18" charset="0"/>
              </a:rPr>
              <a:t> </a:t>
            </a:r>
            <a:r>
              <a:rPr lang="en-US" sz="1600" dirty="0" err="1">
                <a:latin typeface="Cambria" panose="02040503050406030204" pitchFamily="18" charset="0"/>
              </a:rPr>
              <a:t>penting</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responden</a:t>
            </a:r>
            <a:endParaRPr lang="id-ID" sz="1600" dirty="0">
              <a:latin typeface="Cambria" panose="02040503050406030204" pitchFamily="18" charset="0"/>
            </a:endParaRPr>
          </a:p>
          <a:p>
            <a:pPr marL="342900" lvl="0" indent="-342900" algn="just">
              <a:lnSpc>
                <a:spcPct val="100000"/>
              </a:lnSpc>
              <a:buFont typeface="Wingdings" panose="05000000000000000000" pitchFamily="2" charset="2"/>
              <a:buChar char="§"/>
            </a:pPr>
            <a:endParaRPr lang="id-ID" sz="1600" dirty="0">
              <a:latin typeface="Cambria" panose="02040503050406030204" pitchFamily="18" charset="0"/>
            </a:endParaRPr>
          </a:p>
          <a:p>
            <a:pPr marL="342900" indent="-342900" algn="just">
              <a:lnSpc>
                <a:spcPct val="100000"/>
              </a:lnSpc>
              <a:buFont typeface="Wingdings" panose="05000000000000000000" pitchFamily="2" charset="2"/>
              <a:buChar char="§"/>
            </a:pPr>
            <a:endParaRPr lang="id-ID" sz="1600"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CA59D872-1D6D-445E-8140-77071AA5565C}"/>
              </a:ext>
            </a:extLst>
          </p:cNvPr>
          <p:cNvSpPr txBox="1">
            <a:spLocks/>
          </p:cNvSpPr>
          <p:nvPr/>
        </p:nvSpPr>
        <p:spPr>
          <a:xfrm>
            <a:off x="580590" y="3614205"/>
            <a:ext cx="1491175" cy="43711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7D045560-A9F7-40BD-8472-BDCC8E632390}"/>
              </a:ext>
            </a:extLst>
          </p:cNvPr>
          <p:cNvSpPr/>
          <p:nvPr/>
        </p:nvSpPr>
        <p:spPr>
          <a:xfrm>
            <a:off x="468504" y="4123490"/>
            <a:ext cx="3206523" cy="2062103"/>
          </a:xfrm>
          <a:prstGeom prst="rect">
            <a:avLst/>
          </a:prstGeom>
        </p:spPr>
        <p:txBody>
          <a:bodyPr wrap="square">
            <a:spAutoFit/>
          </a:bodyPr>
          <a:lstStyle/>
          <a:p>
            <a:pPr marL="285750" lvl="0" indent="-285750">
              <a:buFont typeface="Wingdings" panose="05000000000000000000" pitchFamily="2" charset="2"/>
              <a:buChar char="§"/>
            </a:pPr>
            <a:r>
              <a:rPr lang="id-ID" sz="1600" i="1" dirty="0">
                <a:latin typeface="Cambria" panose="02040503050406030204" pitchFamily="18" charset="0"/>
              </a:rPr>
              <a:t>Biography</a:t>
            </a:r>
            <a:r>
              <a:rPr lang="en-US" sz="1600" dirty="0">
                <a:latin typeface="Cambria" panose="02040503050406030204" pitchFamily="18" charset="0"/>
              </a:rPr>
              <a:t> (</a:t>
            </a:r>
            <a:r>
              <a:rPr lang="en-US" sz="1600" dirty="0" err="1">
                <a:latin typeface="Cambria" panose="02040503050406030204" pitchFamily="18" charset="0"/>
              </a:rPr>
              <a:t>Tulisan</a:t>
            </a:r>
            <a:r>
              <a:rPr lang="en-US" sz="1600" dirty="0">
                <a:latin typeface="Cambria" panose="02040503050406030204" pitchFamily="18" charset="0"/>
              </a:rPr>
              <a:t> yang </a:t>
            </a:r>
            <a:r>
              <a:rPr lang="en-US" sz="1600" dirty="0" err="1">
                <a:latin typeface="Cambria" panose="02040503050406030204" pitchFamily="18" charset="0"/>
              </a:rPr>
              <a:t>membahas</a:t>
            </a:r>
            <a:r>
              <a:rPr lang="en-US" sz="1600" dirty="0">
                <a:latin typeface="Cambria" panose="02040503050406030204" pitchFamily="18" charset="0"/>
              </a:rPr>
              <a:t> </a:t>
            </a:r>
            <a:r>
              <a:rPr lang="en-US" sz="1600" dirty="0" err="1">
                <a:latin typeface="Cambria" panose="02040503050406030204" pitchFamily="18" charset="0"/>
              </a:rPr>
              <a:t>kehidupan</a:t>
            </a:r>
            <a:r>
              <a:rPr lang="en-US" sz="1600" dirty="0">
                <a:latin typeface="Cambria" panose="02040503050406030204" pitchFamily="18" charset="0"/>
              </a:rPr>
              <a:t> </a:t>
            </a:r>
            <a:r>
              <a:rPr lang="en-US" sz="1600" dirty="0" err="1">
                <a:latin typeface="Cambria" panose="02040503050406030204" pitchFamily="18" charset="0"/>
              </a:rPr>
              <a:t>seseorang</a:t>
            </a:r>
            <a:r>
              <a:rPr lang="en-US" sz="1600" dirty="0">
                <a:latin typeface="Cambria" panose="02040503050406030204" pitchFamily="18" charset="0"/>
              </a:rPr>
              <a:t>)</a:t>
            </a:r>
          </a:p>
          <a:p>
            <a:pPr marL="285750" lvl="0" indent="-285750">
              <a:buFont typeface="Wingdings" panose="05000000000000000000" pitchFamily="2" charset="2"/>
              <a:buChar char="§"/>
            </a:pPr>
            <a:r>
              <a:rPr lang="id-ID" sz="1600" dirty="0" err="1">
                <a:latin typeface="Cambria" panose="02040503050406030204" pitchFamily="18" charset="0"/>
              </a:rPr>
              <a:t>S</a:t>
            </a:r>
            <a:r>
              <a:rPr lang="en-US" sz="1600" dirty="0" err="1">
                <a:latin typeface="Cambria" panose="02040503050406030204" pitchFamily="18" charset="0"/>
              </a:rPr>
              <a:t>ejarah</a:t>
            </a:r>
            <a:r>
              <a:rPr lang="en-US" sz="1600" dirty="0">
                <a:latin typeface="Cambria" panose="02040503050406030204" pitchFamily="18" charset="0"/>
              </a:rPr>
              <a:t> </a:t>
            </a:r>
            <a:r>
              <a:rPr lang="en-US" sz="1600" dirty="0" err="1">
                <a:latin typeface="Cambria" panose="02040503050406030204" pitchFamily="18" charset="0"/>
              </a:rPr>
              <a:t>kehidupan</a:t>
            </a:r>
            <a:r>
              <a:rPr lang="id-ID" sz="1600" dirty="0">
                <a:latin typeface="Cambria" panose="02040503050406030204" pitchFamily="18" charset="0"/>
              </a:rPr>
              <a:t>, </a:t>
            </a:r>
            <a:endParaRPr lang="en-US" sz="1600" dirty="0">
              <a:latin typeface="Cambria" panose="02040503050406030204" pitchFamily="18" charset="0"/>
            </a:endParaRPr>
          </a:p>
          <a:p>
            <a:pPr marL="285750" lvl="0" indent="-285750">
              <a:buFont typeface="Wingdings" panose="05000000000000000000" pitchFamily="2" charset="2"/>
              <a:buChar char="§"/>
            </a:pPr>
            <a:r>
              <a:rPr lang="id-ID" sz="1600" dirty="0" err="1">
                <a:latin typeface="Cambria" panose="02040503050406030204" pitchFamily="18" charset="0"/>
              </a:rPr>
              <a:t>S</a:t>
            </a:r>
            <a:r>
              <a:rPr lang="en-US" sz="1600" dirty="0" err="1">
                <a:latin typeface="Cambria" panose="02040503050406030204" pitchFamily="18" charset="0"/>
              </a:rPr>
              <a:t>ejarah</a:t>
            </a:r>
            <a:r>
              <a:rPr lang="en-US" sz="1600" dirty="0">
                <a:latin typeface="Cambria" panose="02040503050406030204" pitchFamily="18" charset="0"/>
              </a:rPr>
              <a:t> </a:t>
            </a:r>
            <a:r>
              <a:rPr lang="en-US" sz="1600" dirty="0" err="1">
                <a:latin typeface="Cambria" panose="02040503050406030204" pitchFamily="18" charset="0"/>
              </a:rPr>
              <a:t>lisan</a:t>
            </a:r>
            <a:r>
              <a:rPr lang="id-ID" sz="1600" dirty="0">
                <a:latin typeface="Cambria" panose="02040503050406030204" pitchFamily="18" charset="0"/>
              </a:rPr>
              <a:t>, </a:t>
            </a:r>
            <a:endParaRPr lang="en-US" sz="1600" dirty="0">
              <a:latin typeface="Cambria" panose="02040503050406030204" pitchFamily="18" charset="0"/>
            </a:endParaRPr>
          </a:p>
          <a:p>
            <a:pPr marL="285750" lvl="0" indent="-285750">
              <a:buFont typeface="Wingdings" panose="05000000000000000000" pitchFamily="2" charset="2"/>
              <a:buChar char="§"/>
            </a:pPr>
            <a:r>
              <a:rPr lang="id-ID" sz="1600" i="1" dirty="0">
                <a:latin typeface="Cambria" panose="02040503050406030204" pitchFamily="18" charset="0"/>
              </a:rPr>
              <a:t>Sutoethnography, and </a:t>
            </a:r>
            <a:endParaRPr lang="en-US" sz="1600" i="1" dirty="0">
              <a:latin typeface="Cambria" panose="02040503050406030204" pitchFamily="18" charset="0"/>
            </a:endParaRPr>
          </a:p>
          <a:p>
            <a:pPr marL="285750" lvl="0" indent="-285750">
              <a:buFont typeface="Wingdings" panose="05000000000000000000" pitchFamily="2" charset="2"/>
              <a:buChar char="§"/>
            </a:pPr>
            <a:r>
              <a:rPr lang="id-ID" sz="1600" i="1" dirty="0">
                <a:latin typeface="Cambria" panose="02040503050406030204" pitchFamily="18" charset="0"/>
              </a:rPr>
              <a:t>Autobiography</a:t>
            </a:r>
            <a:r>
              <a:rPr lang="en-US" sz="1600" i="1" dirty="0">
                <a:latin typeface="Cambria" panose="02040503050406030204" pitchFamily="18" charset="0"/>
              </a:rPr>
              <a:t> </a:t>
            </a:r>
            <a:r>
              <a:rPr lang="en-US" sz="1600" dirty="0">
                <a:latin typeface="Cambria" panose="02040503050406030204" pitchFamily="18" charset="0"/>
              </a:rPr>
              <a:t>(biography yang </a:t>
            </a:r>
            <a:r>
              <a:rPr lang="en-US" sz="1600" dirty="0" err="1">
                <a:latin typeface="Cambria" panose="02040503050406030204" pitchFamily="18" charset="0"/>
              </a:rPr>
              <a:t>ditulis</a:t>
            </a:r>
            <a:r>
              <a:rPr lang="en-US" sz="1600" dirty="0">
                <a:latin typeface="Cambria" panose="02040503050406030204" pitchFamily="18" charset="0"/>
              </a:rPr>
              <a:t> </a:t>
            </a:r>
            <a:r>
              <a:rPr lang="en-US" sz="1600" dirty="0" err="1">
                <a:latin typeface="Cambria" panose="02040503050406030204" pitchFamily="18" charset="0"/>
              </a:rPr>
              <a:t>sendiri</a:t>
            </a:r>
            <a:r>
              <a:rPr lang="en-US" sz="1600" dirty="0">
                <a:latin typeface="Cambria" panose="02040503050406030204" pitchFamily="18" charset="0"/>
              </a:rPr>
              <a:t>)</a:t>
            </a:r>
            <a:endParaRPr lang="id-ID" sz="1600" dirty="0">
              <a:latin typeface="Cambria" panose="02040503050406030204" pitchFamily="18" charset="0"/>
              <a:cs typeface="Arial" panose="020B0604020202020204" pitchFamily="34" charset="0"/>
            </a:endParaRPr>
          </a:p>
        </p:txBody>
      </p:sp>
      <p:sp>
        <p:nvSpPr>
          <p:cNvPr id="9" name="Content Placeholder 2">
            <a:extLst>
              <a:ext uri="{FF2B5EF4-FFF2-40B4-BE49-F238E27FC236}">
                <a16:creationId xmlns:a16="http://schemas.microsoft.com/office/drawing/2014/main" xmlns="" id="{FD8FE388-F133-4393-A697-A279A868D5E9}"/>
              </a:ext>
            </a:extLst>
          </p:cNvPr>
          <p:cNvSpPr txBox="1">
            <a:spLocks/>
          </p:cNvSpPr>
          <p:nvPr/>
        </p:nvSpPr>
        <p:spPr>
          <a:xfrm>
            <a:off x="3900110" y="3606085"/>
            <a:ext cx="1491175" cy="437111"/>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9E5D4356-C249-4064-8550-820FED6861D6}"/>
              </a:ext>
            </a:extLst>
          </p:cNvPr>
          <p:cNvSpPr/>
          <p:nvPr/>
        </p:nvSpPr>
        <p:spPr>
          <a:xfrm>
            <a:off x="3900110" y="4123490"/>
            <a:ext cx="3597970" cy="830997"/>
          </a:xfrm>
          <a:prstGeom prst="rect">
            <a:avLst/>
          </a:prstGeom>
        </p:spPr>
        <p:txBody>
          <a:bodyPr wrap="square">
            <a:spAutoFit/>
          </a:bodyPr>
          <a:lstStyle/>
          <a:p>
            <a:pPr algn="just"/>
            <a:r>
              <a:rPr lang="id-ID" sz="1600" dirty="0" err="1">
                <a:latin typeface="Cambria" panose="02040503050406030204" pitchFamily="18" charset="0"/>
              </a:rPr>
              <a:t>P</a:t>
            </a:r>
            <a:r>
              <a:rPr lang="en-US" sz="1600" dirty="0" err="1">
                <a:latin typeface="Cambria" panose="02040503050406030204" pitchFamily="18" charset="0"/>
              </a:rPr>
              <a:t>enelitian</a:t>
            </a:r>
            <a:r>
              <a:rPr lang="en-US" sz="1600" dirty="0">
                <a:latin typeface="Cambria" panose="02040503050406030204" pitchFamily="18" charset="0"/>
              </a:rPr>
              <a:t> </a:t>
            </a: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mengenai</a:t>
            </a:r>
            <a:r>
              <a:rPr lang="en-US" sz="1600" dirty="0">
                <a:latin typeface="Cambria" panose="02040503050406030204" pitchFamily="18" charset="0"/>
              </a:rPr>
              <a:t> </a:t>
            </a:r>
            <a:r>
              <a:rPr lang="en-US" sz="1600" dirty="0" err="1">
                <a:latin typeface="Cambria" panose="02040503050406030204" pitchFamily="18" charset="0"/>
              </a:rPr>
              <a:t>kisah</a:t>
            </a:r>
            <a:r>
              <a:rPr lang="en-US" sz="1600" dirty="0">
                <a:latin typeface="Cambria" panose="02040503050406030204" pitchFamily="18" charset="0"/>
              </a:rPr>
              <a:t> Pak </a:t>
            </a:r>
            <a:r>
              <a:rPr lang="en-US" sz="1600" dirty="0" err="1">
                <a:latin typeface="Cambria" panose="02040503050406030204" pitchFamily="18" charset="0"/>
              </a:rPr>
              <a:t>Sariban</a:t>
            </a:r>
            <a:r>
              <a:rPr lang="en-US" sz="1600" dirty="0">
                <a:latin typeface="Cambria" panose="02040503050406030204" pitchFamily="18" charset="0"/>
              </a:rPr>
              <a:t> </a:t>
            </a:r>
            <a:r>
              <a:rPr lang="en-US" sz="1600" dirty="0" err="1">
                <a:latin typeface="Cambria" panose="02040503050406030204" pitchFamily="18" charset="0"/>
              </a:rPr>
              <a:t>tokoh</a:t>
            </a:r>
            <a:r>
              <a:rPr lang="en-US" sz="1600" dirty="0">
                <a:latin typeface="Cambria" panose="02040503050406030204" pitchFamily="18" charset="0"/>
              </a:rPr>
              <a:t> </a:t>
            </a:r>
            <a:r>
              <a:rPr lang="en-US" sz="1600" dirty="0" err="1">
                <a:latin typeface="Cambria" panose="02040503050406030204" pitchFamily="18" charset="0"/>
              </a:rPr>
              <a:t>peduli</a:t>
            </a:r>
            <a:r>
              <a:rPr lang="en-US" sz="1600" dirty="0">
                <a:latin typeface="Cambria" panose="02040503050406030204" pitchFamily="18" charset="0"/>
              </a:rPr>
              <a:t> </a:t>
            </a:r>
            <a:r>
              <a:rPr lang="en-US" sz="1600" dirty="0" err="1">
                <a:latin typeface="Cambria" panose="02040503050406030204" pitchFamily="18" charset="0"/>
              </a:rPr>
              <a:t>terhadap</a:t>
            </a:r>
            <a:r>
              <a:rPr lang="en-US" sz="1600" dirty="0">
                <a:latin typeface="Cambria" panose="02040503050406030204" pitchFamily="18" charset="0"/>
              </a:rPr>
              <a:t> </a:t>
            </a:r>
            <a:r>
              <a:rPr lang="en-US" sz="1600" dirty="0" err="1">
                <a:latin typeface="Cambria" panose="02040503050406030204" pitchFamily="18" charset="0"/>
              </a:rPr>
              <a:t>sampah</a:t>
            </a:r>
            <a:r>
              <a:rPr lang="en-US" sz="1600" dirty="0">
                <a:latin typeface="Cambria" panose="02040503050406030204" pitchFamily="18" charset="0"/>
              </a:rPr>
              <a:t> di Bandung</a:t>
            </a:r>
            <a:endParaRPr lang="id-ID" sz="1600" dirty="0">
              <a:latin typeface="Cambria" panose="02040503050406030204" pitchFamily="18" charset="0"/>
              <a:cs typeface="Arial" panose="020B0604020202020204" pitchFamily="34" charset="0"/>
            </a:endParaRPr>
          </a:p>
        </p:txBody>
      </p:sp>
      <p:pic>
        <p:nvPicPr>
          <p:cNvPr id="12" name="Picture 11">
            <a:extLst>
              <a:ext uri="{FF2B5EF4-FFF2-40B4-BE49-F238E27FC236}">
                <a16:creationId xmlns:a16="http://schemas.microsoft.com/office/drawing/2014/main" xmlns="" id="{400C9AA5-B589-4D5D-B9D6-68870E7EE7D8}"/>
              </a:ext>
            </a:extLst>
          </p:cNvPr>
          <p:cNvPicPr>
            <a:picLocks noChangeAspect="1"/>
          </p:cNvPicPr>
          <p:nvPr/>
        </p:nvPicPr>
        <p:blipFill>
          <a:blip r:embed="rId2"/>
          <a:stretch>
            <a:fillRect/>
          </a:stretch>
        </p:blipFill>
        <p:spPr>
          <a:xfrm>
            <a:off x="7723163" y="2841757"/>
            <a:ext cx="4184240" cy="3531166"/>
          </a:xfrm>
          <a:prstGeom prst="rect">
            <a:avLst/>
          </a:prstGeom>
        </p:spPr>
      </p:pic>
      <p:graphicFrame>
        <p:nvGraphicFramePr>
          <p:cNvPr id="11" name="Diagram 10"/>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6683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p:txBody>
          <a:bodyPr>
            <a:normAutofit/>
          </a:bodyPr>
          <a:lstStyle/>
          <a:p>
            <a:pPr lvl="0" algn="ctr"/>
            <a:r>
              <a:rPr lang="en-US" sz="4000" b="1" dirty="0">
                <a:latin typeface="Comic Sans MS" panose="030F0702030302020204" pitchFamily="66" charset="0"/>
              </a:rPr>
              <a:t>Case Study</a:t>
            </a:r>
            <a:endParaRPr lang="id-ID" sz="4000" dirty="0">
              <a:latin typeface="Comic Sans MS" panose="030F0702030302020204" pitchFamily="66" charset="0"/>
            </a:endParaRPr>
          </a:p>
        </p:txBody>
      </p:sp>
      <p:sp>
        <p:nvSpPr>
          <p:cNvPr id="3" name="Content Placeholder 2">
            <a:extLst>
              <a:ext uri="{FF2B5EF4-FFF2-40B4-BE49-F238E27FC236}">
                <a16:creationId xmlns:a16="http://schemas.microsoft.com/office/drawing/2014/main" xmlns="" id="{91D1DBC1-1738-433E-BE84-F063904E8F65}"/>
              </a:ext>
            </a:extLst>
          </p:cNvPr>
          <p:cNvSpPr>
            <a:spLocks noGrp="1"/>
          </p:cNvSpPr>
          <p:nvPr>
            <p:ph idx="1"/>
          </p:nvPr>
        </p:nvSpPr>
        <p:spPr>
          <a:xfrm>
            <a:off x="326837" y="944840"/>
            <a:ext cx="1952724"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0" y="1691838"/>
            <a:ext cx="11991911" cy="1129342"/>
          </a:xfrm>
        </p:spPr>
        <p:txBody>
          <a:bodyPr>
            <a:normAutofit lnSpcReduction="10000"/>
          </a:bodyPr>
          <a:lstStyle/>
          <a:p>
            <a:pPr marL="342900" indent="-342900" algn="just">
              <a:buFont typeface="Wingdings" panose="05000000000000000000" pitchFamily="2" charset="2"/>
              <a:buChar char="§"/>
            </a:pPr>
            <a:r>
              <a:rPr lang="en-US" sz="1600" b="1" dirty="0" err="1">
                <a:latin typeface="Cambria" panose="02040503050406030204" pitchFamily="18" charset="0"/>
              </a:rPr>
              <a:t>Peneliti</a:t>
            </a:r>
            <a:r>
              <a:rPr lang="en-US" sz="1600" b="1" dirty="0">
                <a:latin typeface="Cambria" panose="02040503050406030204" pitchFamily="18" charset="0"/>
              </a:rPr>
              <a:t> </a:t>
            </a:r>
            <a:r>
              <a:rPr lang="en-US" sz="1600" b="1" dirty="0" err="1">
                <a:latin typeface="Cambria" panose="02040503050406030204" pitchFamily="18" charset="0"/>
              </a:rPr>
              <a:t>sebagai</a:t>
            </a:r>
            <a:r>
              <a:rPr lang="en-US" sz="1600" b="1" dirty="0">
                <a:latin typeface="Cambria" panose="02040503050406030204" pitchFamily="18" charset="0"/>
              </a:rPr>
              <a:t> </a:t>
            </a:r>
            <a:r>
              <a:rPr lang="en-US" sz="1600" b="1" dirty="0" err="1">
                <a:latin typeface="Cambria" panose="02040503050406030204" pitchFamily="18" charset="0"/>
              </a:rPr>
              <a:t>instrumen</a:t>
            </a:r>
            <a:r>
              <a:rPr lang="en-US" sz="1600" b="1" dirty="0">
                <a:latin typeface="Cambria" panose="02040503050406030204" pitchFamily="18" charset="0"/>
              </a:rPr>
              <a:t> </a:t>
            </a:r>
            <a:r>
              <a:rPr lang="en-US" sz="1600" b="1" dirty="0" err="1">
                <a:latin typeface="Cambria" panose="02040503050406030204" pitchFamily="18" charset="0"/>
              </a:rPr>
              <a:t>utama</a:t>
            </a:r>
            <a:r>
              <a:rPr lang="en-US" sz="1600" b="1" dirty="0">
                <a:latin typeface="Cambria" panose="02040503050406030204" pitchFamily="18" charset="0"/>
              </a:rPr>
              <a:t> </a:t>
            </a:r>
            <a:r>
              <a:rPr lang="en-US" sz="1600" b="1" dirty="0" err="1">
                <a:latin typeface="Cambria" panose="02040503050406030204" pitchFamily="18" charset="0"/>
              </a:rPr>
              <a:t>terkait</a:t>
            </a:r>
            <a:r>
              <a:rPr lang="en-US" sz="1600" b="1" dirty="0">
                <a:latin typeface="Cambria" panose="02040503050406030204" pitchFamily="18" charset="0"/>
              </a:rPr>
              <a:t> </a:t>
            </a:r>
            <a:r>
              <a:rPr lang="en-US" sz="1600" b="1" dirty="0" err="1">
                <a:latin typeface="Cambria" panose="02040503050406030204" pitchFamily="18" charset="0"/>
              </a:rPr>
              <a:t>pengumpulan</a:t>
            </a:r>
            <a:r>
              <a:rPr lang="en-US" sz="1600" b="1" dirty="0">
                <a:latin typeface="Cambria" panose="02040503050406030204" pitchFamily="18" charset="0"/>
              </a:rPr>
              <a:t> data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analisis</a:t>
            </a:r>
            <a:r>
              <a:rPr lang="en-US" sz="1600" dirty="0">
                <a:latin typeface="Cambria" panose="02040503050406030204" pitchFamily="18" charset="0"/>
              </a:rPr>
              <a:t>, </a:t>
            </a:r>
            <a:r>
              <a:rPr lang="en-US" sz="1600" dirty="0" err="1">
                <a:latin typeface="Cambria" panose="02040503050406030204" pitchFamily="18" charset="0"/>
              </a:rPr>
              <a:t>sebuah</a:t>
            </a:r>
            <a:r>
              <a:rPr lang="en-US" sz="1600" dirty="0">
                <a:latin typeface="Cambria" panose="02040503050406030204" pitchFamily="18" charset="0"/>
              </a:rPr>
              <a:t> </a:t>
            </a:r>
            <a:r>
              <a:rPr lang="en-US" sz="1600" dirty="0" err="1">
                <a:latin typeface="Cambria" panose="02040503050406030204" pitchFamily="18" charset="0"/>
              </a:rPr>
              <a:t>strategi</a:t>
            </a:r>
            <a:r>
              <a:rPr lang="en-US" sz="1600" dirty="0">
                <a:latin typeface="Cambria" panose="02040503050406030204" pitchFamily="18" charset="0"/>
              </a:rPr>
              <a:t> </a:t>
            </a:r>
            <a:r>
              <a:rPr lang="en-US" sz="1600" dirty="0" err="1">
                <a:latin typeface="Cambria" panose="02040503050406030204" pitchFamily="18" charset="0"/>
              </a:rPr>
              <a:t>investigasi</a:t>
            </a:r>
            <a:r>
              <a:rPr lang="en-US" sz="1600" dirty="0">
                <a:latin typeface="Cambria" panose="02040503050406030204" pitchFamily="18" charset="0"/>
              </a:rPr>
              <a:t> </a:t>
            </a:r>
            <a:r>
              <a:rPr lang="en-US" sz="1600" dirty="0" err="1">
                <a:latin typeface="Cambria" panose="02040503050406030204" pitchFamily="18" charset="0"/>
              </a:rPr>
              <a:t>induktif</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produk</a:t>
            </a:r>
            <a:r>
              <a:rPr lang="en-US" sz="1600" dirty="0">
                <a:latin typeface="Cambria" panose="02040503050406030204" pitchFamily="18" charset="0"/>
              </a:rPr>
              <a:t> </a:t>
            </a:r>
            <a:r>
              <a:rPr lang="en-US" sz="1600" dirty="0" err="1">
                <a:latin typeface="Cambria" panose="02040503050406030204" pitchFamily="18" charset="0"/>
              </a:rPr>
              <a:t>akhir</a:t>
            </a:r>
            <a:r>
              <a:rPr lang="en-US" sz="1600" dirty="0">
                <a:latin typeface="Cambria" panose="02040503050406030204" pitchFamily="18" charset="0"/>
              </a:rPr>
              <a:t> </a:t>
            </a:r>
            <a:r>
              <a:rPr lang="en-US" sz="1600" dirty="0" err="1">
                <a:latin typeface="Cambria" panose="02040503050406030204" pitchFamily="18" charset="0"/>
              </a:rPr>
              <a:t>menjadi</a:t>
            </a:r>
            <a:r>
              <a:rPr lang="en-US" sz="1600" dirty="0">
                <a:latin typeface="Cambria" panose="02040503050406030204" pitchFamily="18" charset="0"/>
              </a:rPr>
              <a:t> </a:t>
            </a:r>
            <a:r>
              <a:rPr lang="en-US" sz="1600" dirty="0" err="1">
                <a:latin typeface="Cambria" panose="02040503050406030204" pitchFamily="18" charset="0"/>
              </a:rPr>
              <a:t>sangat</a:t>
            </a:r>
            <a:r>
              <a:rPr lang="en-US" sz="1600" dirty="0">
                <a:latin typeface="Cambria" panose="02040503050406030204" pitchFamily="18" charset="0"/>
              </a:rPr>
              <a:t> </a:t>
            </a:r>
            <a:r>
              <a:rPr lang="en-US" sz="1600" dirty="0" err="1">
                <a:latin typeface="Cambria" panose="02040503050406030204" pitchFamily="18" charset="0"/>
              </a:rPr>
              <a:t>deskriptif</a:t>
            </a:r>
            <a:endParaRPr lang="en-US" sz="1600" dirty="0">
              <a:latin typeface="Cambria" panose="02040503050406030204" pitchFamily="18" charset="0"/>
            </a:endParaRPr>
          </a:p>
          <a:p>
            <a:pPr marL="342900" indent="-342900" algn="just">
              <a:buFont typeface="Wingdings" panose="05000000000000000000" pitchFamily="2" charset="2"/>
              <a:buChar char="§"/>
            </a:pPr>
            <a:r>
              <a:rPr lang="id-ID" sz="1600" i="1" dirty="0">
                <a:latin typeface="Cambria" panose="02040503050406030204" pitchFamily="18" charset="0"/>
              </a:rPr>
              <a:t>Case study </a:t>
            </a:r>
            <a:r>
              <a:rPr lang="en-US" sz="1600" dirty="0" err="1">
                <a:latin typeface="Cambria" panose="02040503050406030204" pitchFamily="18" charset="0"/>
              </a:rPr>
              <a:t>merupakan</a:t>
            </a:r>
            <a:r>
              <a:rPr lang="en-US" sz="1600" dirty="0">
                <a:latin typeface="Cambria" panose="02040503050406030204" pitchFamily="18" charset="0"/>
              </a:rPr>
              <a:t> </a:t>
            </a:r>
            <a:r>
              <a:rPr lang="en-US" sz="1600" dirty="0" err="1">
                <a:latin typeface="Cambria" panose="02040503050406030204" pitchFamily="18" charset="0"/>
              </a:rPr>
              <a:t>sebuah</a:t>
            </a:r>
            <a:r>
              <a:rPr lang="en-US" sz="1600" dirty="0">
                <a:latin typeface="Cambria" panose="02040503050406030204" pitchFamily="18" charset="0"/>
              </a:rPr>
              <a:t> </a:t>
            </a:r>
            <a:r>
              <a:rPr lang="en-US" sz="1600" b="1" dirty="0" err="1">
                <a:latin typeface="Cambria" panose="02040503050406030204" pitchFamily="18" charset="0"/>
              </a:rPr>
              <a:t>analisis</a:t>
            </a:r>
            <a:r>
              <a:rPr lang="en-US" sz="1600" b="1" dirty="0">
                <a:latin typeface="Cambria" panose="02040503050406030204" pitchFamily="18" charset="0"/>
              </a:rPr>
              <a:t> yang </a:t>
            </a:r>
            <a:r>
              <a:rPr lang="en-US" sz="1600" b="1" dirty="0" err="1">
                <a:latin typeface="Cambria" panose="02040503050406030204" pitchFamily="18" charset="0"/>
              </a:rPr>
              <a:t>mendalam</a:t>
            </a:r>
            <a:r>
              <a:rPr lang="en-US" sz="1600" b="1" dirty="0">
                <a:latin typeface="Cambria" panose="02040503050406030204" pitchFamily="18" charset="0"/>
              </a:rPr>
              <a:t>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analisis</a:t>
            </a:r>
            <a:r>
              <a:rPr lang="en-US" sz="1600" b="1" dirty="0">
                <a:latin typeface="Cambria" panose="02040503050406030204" pitchFamily="18" charset="0"/>
              </a:rPr>
              <a:t> di </a:t>
            </a:r>
            <a:r>
              <a:rPr lang="en-US" sz="1600" b="1" dirty="0" err="1">
                <a:latin typeface="Cambria" panose="02040503050406030204" pitchFamily="18" charset="0"/>
              </a:rPr>
              <a:t>dalam</a:t>
            </a:r>
            <a:r>
              <a:rPr lang="en-US" sz="1600" b="1" dirty="0">
                <a:latin typeface="Cambria" panose="02040503050406030204" pitchFamily="18" charset="0"/>
              </a:rPr>
              <a:t> </a:t>
            </a:r>
            <a:r>
              <a:rPr lang="en-US" sz="1600" b="1" dirty="0" err="1">
                <a:latin typeface="Cambria" panose="02040503050406030204" pitchFamily="18" charset="0"/>
              </a:rPr>
              <a:t>sistem</a:t>
            </a:r>
            <a:r>
              <a:rPr lang="en-US" sz="1600" b="1" dirty="0">
                <a:latin typeface="Cambria" panose="02040503050406030204" pitchFamily="18" charset="0"/>
              </a:rPr>
              <a:t> </a:t>
            </a:r>
            <a:r>
              <a:rPr lang="en-US" sz="1600" b="1" dirty="0" err="1">
                <a:latin typeface="Cambria" panose="02040503050406030204" pitchFamily="18" charset="0"/>
              </a:rPr>
              <a:t>tertutup</a:t>
            </a:r>
            <a:endParaRPr lang="en-US" sz="1600" b="1"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Menggunakan</a:t>
            </a:r>
            <a:r>
              <a:rPr lang="en-US" sz="1600" dirty="0">
                <a:latin typeface="Cambria" panose="02040503050406030204" pitchFamily="18" charset="0"/>
              </a:rPr>
              <a:t> </a:t>
            </a:r>
            <a:r>
              <a:rPr lang="en-US" sz="1600" dirty="0" err="1">
                <a:latin typeface="Cambria" panose="02040503050406030204" pitchFamily="18" charset="0"/>
              </a:rPr>
              <a:t>strategi</a:t>
            </a:r>
            <a:r>
              <a:rPr lang="en-US" sz="1600" dirty="0">
                <a:latin typeface="Cambria" panose="02040503050406030204" pitchFamily="18" charset="0"/>
              </a:rPr>
              <a:t> </a:t>
            </a:r>
            <a:r>
              <a:rPr lang="en-US" sz="1600" dirty="0" err="1">
                <a:latin typeface="Cambria" panose="02040503050406030204" pitchFamily="18" charset="0"/>
              </a:rPr>
              <a:t>investigasi</a:t>
            </a:r>
            <a:r>
              <a:rPr lang="en-US" sz="1600" dirty="0">
                <a:latin typeface="Cambria" panose="02040503050406030204" pitchFamily="18" charset="0"/>
              </a:rPr>
              <a:t> </a:t>
            </a:r>
            <a:r>
              <a:rPr lang="en-US" sz="1600" b="1" dirty="0" err="1">
                <a:latin typeface="Cambria" panose="02040503050406030204" pitchFamily="18" charset="0"/>
              </a:rPr>
              <a:t>induktif</a:t>
            </a:r>
            <a:endParaRPr lang="en-US" sz="1600" b="1" dirty="0">
              <a:latin typeface="Cambria" panose="02040503050406030204" pitchFamily="18" charset="0"/>
            </a:endParaRPr>
          </a:p>
          <a:p>
            <a:pPr algn="just"/>
            <a:endParaRPr lang="id-ID" sz="1600" dirty="0">
              <a:latin typeface="Cambria" panose="02040503050406030204" pitchFamily="18" charset="0"/>
            </a:endParaRPr>
          </a:p>
        </p:txBody>
      </p:sp>
      <p:sp>
        <p:nvSpPr>
          <p:cNvPr id="7" name="TextBox 6">
            <a:extLst>
              <a:ext uri="{FF2B5EF4-FFF2-40B4-BE49-F238E27FC236}">
                <a16:creationId xmlns:a16="http://schemas.microsoft.com/office/drawing/2014/main" xmlns="" id="{AB588C9F-2001-456F-85FD-074D10D5A9A8}"/>
              </a:ext>
            </a:extLst>
          </p:cNvPr>
          <p:cNvSpPr txBox="1"/>
          <p:nvPr/>
        </p:nvSpPr>
        <p:spPr>
          <a:xfrm>
            <a:off x="182159" y="3489730"/>
            <a:ext cx="301555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sz="1600" dirty="0" err="1">
                <a:latin typeface="Cambria" panose="02040503050406030204" pitchFamily="18" charset="0"/>
              </a:rPr>
              <a:t>Identifikasi</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baik</a:t>
            </a:r>
            <a:r>
              <a:rPr lang="en-US" sz="1600" dirty="0">
                <a:latin typeface="Cambria" panose="02040503050406030204" pitchFamily="18" charset="0"/>
              </a:rPr>
              <a:t> </a:t>
            </a:r>
            <a:r>
              <a:rPr lang="en-US" sz="1600" dirty="0" err="1">
                <a:latin typeface="Cambria" panose="02040503050406030204" pitchFamily="18" charset="0"/>
              </a:rPr>
              <a:t>invidual</a:t>
            </a:r>
            <a:r>
              <a:rPr lang="en-US" sz="1600" dirty="0">
                <a:latin typeface="Cambria" panose="02040503050406030204" pitchFamily="18" charset="0"/>
              </a:rPr>
              <a:t>, </a:t>
            </a:r>
            <a:r>
              <a:rPr lang="en-US" sz="1600" dirty="0" err="1">
                <a:latin typeface="Cambria" panose="02040503050406030204" pitchFamily="18" charset="0"/>
              </a:rPr>
              <a:t>beberapa</a:t>
            </a:r>
            <a:r>
              <a:rPr lang="en-US" sz="1600" dirty="0">
                <a:latin typeface="Cambria" panose="02040503050406030204" pitchFamily="18" charset="0"/>
              </a:rPr>
              <a:t> individual, program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kegiatan</a:t>
            </a:r>
            <a:endParaRPr lang="id-ID" sz="1600" dirty="0">
              <a:latin typeface="Cambria" panose="02040503050406030204" pitchFamily="18" charset="0"/>
            </a:endParaRPr>
          </a:p>
        </p:txBody>
      </p:sp>
      <p:sp>
        <p:nvSpPr>
          <p:cNvPr id="8" name="TextBox 7">
            <a:extLst>
              <a:ext uri="{FF2B5EF4-FFF2-40B4-BE49-F238E27FC236}">
                <a16:creationId xmlns:a16="http://schemas.microsoft.com/office/drawing/2014/main" xmlns="" id="{ED6158B8-B2A3-4ABE-91D4-03CF83A433F5}"/>
              </a:ext>
            </a:extLst>
          </p:cNvPr>
          <p:cNvSpPr txBox="1"/>
          <p:nvPr/>
        </p:nvSpPr>
        <p:spPr>
          <a:xfrm>
            <a:off x="4019794" y="3566852"/>
            <a:ext cx="3281946"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just"/>
            <a:r>
              <a:rPr lang="en-US" sz="1600" dirty="0" err="1">
                <a:latin typeface="Cambria" panose="02040503050406030204" pitchFamily="18" charset="0"/>
              </a:rPr>
              <a:t>Pengumpulan</a:t>
            </a:r>
            <a:r>
              <a:rPr lang="en-US" sz="1600" dirty="0">
                <a:latin typeface="Cambria" panose="02040503050406030204" pitchFamily="18" charset="0"/>
              </a:rPr>
              <a:t> data </a:t>
            </a:r>
            <a:r>
              <a:rPr lang="en-US" sz="1600" dirty="0" err="1">
                <a:latin typeface="Cambria" panose="02040503050406030204" pitchFamily="18" charset="0"/>
              </a:rPr>
              <a:t>ekstensif</a:t>
            </a:r>
            <a:r>
              <a:rPr lang="en-US" sz="1600" dirty="0">
                <a:latin typeface="Cambria" panose="02040503050406030204" pitchFamily="18" charset="0"/>
              </a:rPr>
              <a:t>, </a:t>
            </a:r>
            <a:r>
              <a:rPr lang="en-US" sz="1600" dirty="0" err="1">
                <a:latin typeface="Cambria" panose="02040503050406030204" pitchFamily="18" charset="0"/>
              </a:rPr>
              <a:t>mengumpulkan</a:t>
            </a:r>
            <a:r>
              <a:rPr lang="en-US" sz="1600" dirty="0">
                <a:latin typeface="Cambria" panose="02040503050406030204" pitchFamily="18" charset="0"/>
              </a:rPr>
              <a:t> </a:t>
            </a:r>
            <a:r>
              <a:rPr lang="en-US" sz="1600" dirty="0" err="1">
                <a:latin typeface="Cambria" panose="02040503050406030204" pitchFamily="18" charset="0"/>
              </a:rPr>
              <a:t>sumber</a:t>
            </a:r>
            <a:r>
              <a:rPr lang="en-US" sz="1600" dirty="0">
                <a:latin typeface="Cambria" panose="02040503050406030204" pitchFamily="18" charset="0"/>
              </a:rPr>
              <a:t> </a:t>
            </a:r>
            <a:r>
              <a:rPr lang="en-US" sz="1600" dirty="0" err="1">
                <a:latin typeface="Cambria" panose="02040503050406030204" pitchFamily="18" charset="0"/>
              </a:rPr>
              <a:t>informasi</a:t>
            </a:r>
            <a:r>
              <a:rPr lang="en-US" sz="1600" dirty="0">
                <a:latin typeface="Cambria" panose="02040503050406030204" pitchFamily="18" charset="0"/>
              </a:rPr>
              <a:t> </a:t>
            </a:r>
            <a:r>
              <a:rPr lang="en-US" sz="1600" dirty="0" err="1">
                <a:latin typeface="Cambria" panose="02040503050406030204" pitchFamily="18" charset="0"/>
              </a:rPr>
              <a:t>melalui</a:t>
            </a:r>
            <a:r>
              <a:rPr lang="en-US" sz="1600" dirty="0">
                <a:latin typeface="Cambria" panose="02040503050406030204" pitchFamily="18" charset="0"/>
              </a:rPr>
              <a:t> </a:t>
            </a:r>
            <a:r>
              <a:rPr lang="en-US" sz="1600" dirty="0" err="1">
                <a:latin typeface="Cambria" panose="02040503050406030204" pitchFamily="18" charset="0"/>
              </a:rPr>
              <a:t>observasi</a:t>
            </a:r>
            <a:r>
              <a:rPr lang="en-US" sz="1600" dirty="0">
                <a:latin typeface="Cambria" panose="02040503050406030204" pitchFamily="18" charset="0"/>
              </a:rPr>
              <a:t>, interview, </a:t>
            </a:r>
            <a:r>
              <a:rPr lang="en-US" sz="1600" dirty="0" err="1">
                <a:latin typeface="Cambria" panose="02040503050406030204" pitchFamily="18" charset="0"/>
              </a:rPr>
              <a:t>dokumen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materi</a:t>
            </a:r>
            <a:r>
              <a:rPr lang="en-US" sz="1600" dirty="0">
                <a:latin typeface="Cambria" panose="02040503050406030204" pitchFamily="18" charset="0"/>
              </a:rPr>
              <a:t> audiovisual</a:t>
            </a:r>
            <a:endParaRPr lang="id-ID" sz="1600" dirty="0">
              <a:latin typeface="Cambria" panose="02040503050406030204" pitchFamily="18" charset="0"/>
            </a:endParaRPr>
          </a:p>
        </p:txBody>
      </p:sp>
      <p:sp>
        <p:nvSpPr>
          <p:cNvPr id="9" name="TextBox 8">
            <a:extLst>
              <a:ext uri="{FF2B5EF4-FFF2-40B4-BE49-F238E27FC236}">
                <a16:creationId xmlns:a16="http://schemas.microsoft.com/office/drawing/2014/main" xmlns="" id="{AA33FA0C-54D1-4FD3-9C6F-530E202EB220}"/>
              </a:ext>
            </a:extLst>
          </p:cNvPr>
          <p:cNvSpPr txBox="1"/>
          <p:nvPr/>
        </p:nvSpPr>
        <p:spPr>
          <a:xfrm>
            <a:off x="3756717" y="5389742"/>
            <a:ext cx="373729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bersifat</a:t>
            </a:r>
            <a:r>
              <a:rPr lang="en-US" sz="1600" dirty="0">
                <a:latin typeface="Cambria" panose="02040503050406030204" pitchFamily="18" charset="0"/>
              </a:rPr>
              <a:t> </a:t>
            </a:r>
            <a:r>
              <a:rPr lang="en-US" sz="1600" dirty="0" err="1">
                <a:latin typeface="Cambria" panose="02040503050406030204" pitchFamily="18" charset="0"/>
              </a:rPr>
              <a:t>analisis</a:t>
            </a:r>
            <a:r>
              <a:rPr lang="id-ID" sz="1600" dirty="0">
                <a:latin typeface="Cambria" panose="02040503050406030204" pitchFamily="18" charset="0"/>
              </a:rPr>
              <a:t> </a:t>
            </a:r>
            <a:r>
              <a:rPr lang="en-US" sz="1600" dirty="0">
                <a:latin typeface="Cambria" panose="02040503050406030204" pitchFamily="18" charset="0"/>
              </a:rPr>
              <a:t>holistic/</a:t>
            </a:r>
            <a:r>
              <a:rPr lang="en-US" sz="1600" dirty="0" err="1">
                <a:latin typeface="Cambria" panose="02040503050406030204" pitchFamily="18" charset="0"/>
              </a:rPr>
              <a:t>keseluruhan</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hanya</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a:t>
            </a:r>
            <a:r>
              <a:rPr lang="en-US" sz="1600" dirty="0" err="1">
                <a:latin typeface="Cambria" panose="02040503050406030204" pitchFamily="18" charset="0"/>
              </a:rPr>
              <a:t>aspek</a:t>
            </a:r>
            <a:r>
              <a:rPr lang="en-US" sz="1600" dirty="0">
                <a:latin typeface="Cambria" panose="02040503050406030204" pitchFamily="18" charset="0"/>
              </a:rPr>
              <a:t> </a:t>
            </a:r>
            <a:r>
              <a:rPr lang="en-US" sz="1600" dirty="0" err="1">
                <a:latin typeface="Cambria" panose="02040503050406030204" pitchFamily="18" charset="0"/>
              </a:rPr>
              <a:t>tertentu</a:t>
            </a:r>
            <a:endParaRPr lang="id-ID" sz="1600" dirty="0">
              <a:latin typeface="Cambria" panose="02040503050406030204" pitchFamily="18" charset="0"/>
            </a:endParaRPr>
          </a:p>
        </p:txBody>
      </p:sp>
      <p:sp>
        <p:nvSpPr>
          <p:cNvPr id="10" name="TextBox 9">
            <a:extLst>
              <a:ext uri="{FF2B5EF4-FFF2-40B4-BE49-F238E27FC236}">
                <a16:creationId xmlns:a16="http://schemas.microsoft.com/office/drawing/2014/main" xmlns="" id="{BB168DF8-ABDF-4D3A-870F-0A25A813F359}"/>
              </a:ext>
            </a:extLst>
          </p:cNvPr>
          <p:cNvSpPr txBox="1"/>
          <p:nvPr/>
        </p:nvSpPr>
        <p:spPr>
          <a:xfrm>
            <a:off x="8338279" y="5237176"/>
            <a:ext cx="3466889" cy="107721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r>
              <a:rPr lang="en-US" sz="1600" dirty="0" err="1">
                <a:latin typeface="Cambria" panose="02040503050406030204" pitchFamily="18" charset="0"/>
              </a:rPr>
              <a:t>Melaporkan</a:t>
            </a:r>
            <a:r>
              <a:rPr lang="en-US" sz="1600" dirty="0">
                <a:latin typeface="Cambria" panose="02040503050406030204" pitchFamily="18" charset="0"/>
              </a:rPr>
              <a:t> </a:t>
            </a:r>
            <a:r>
              <a:rPr lang="en-US" sz="1600" dirty="0" err="1">
                <a:latin typeface="Cambria" panose="02040503050406030204" pitchFamily="18" charset="0"/>
              </a:rPr>
              <a:t>kesimpulan</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baik</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isu</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tersebut</a:t>
            </a:r>
            <a:r>
              <a:rPr lang="en-US" sz="1600" dirty="0">
                <a:latin typeface="Cambria" panose="02040503050406030204" pitchFamily="18" charset="0"/>
              </a:rPr>
              <a:t> </a:t>
            </a:r>
            <a:r>
              <a:rPr lang="en-US" sz="1600" dirty="0" err="1">
                <a:latin typeface="Cambria" panose="02040503050406030204" pitchFamily="18" charset="0"/>
              </a:rPr>
              <a:t>maupun</a:t>
            </a:r>
            <a:r>
              <a:rPr lang="en-US" sz="1600" dirty="0">
                <a:latin typeface="Cambria" panose="02040503050406030204" pitchFamily="18" charset="0"/>
              </a:rPr>
              <a:t> </a:t>
            </a:r>
            <a:r>
              <a:rPr lang="en-US" sz="1600" dirty="0" err="1">
                <a:latin typeface="Cambria" panose="02040503050406030204" pitchFamily="18" charset="0"/>
              </a:rPr>
              <a:t>pembelajaran</a:t>
            </a:r>
            <a:r>
              <a:rPr lang="en-US" sz="1600" dirty="0">
                <a:latin typeface="Cambria" panose="02040503050406030204" pitchFamily="18" charset="0"/>
              </a:rPr>
              <a:t> </a:t>
            </a:r>
            <a:r>
              <a:rPr lang="en-US" sz="1600" dirty="0" err="1">
                <a:latin typeface="Cambria" panose="02040503050406030204" pitchFamily="18" charset="0"/>
              </a:rPr>
              <a:t>tentang</a:t>
            </a:r>
            <a:r>
              <a:rPr lang="en-US" sz="1600" dirty="0">
                <a:latin typeface="Cambria" panose="02040503050406030204" pitchFamily="18" charset="0"/>
              </a:rPr>
              <a:t> </a:t>
            </a:r>
            <a:r>
              <a:rPr lang="en-US" sz="1600" dirty="0" err="1">
                <a:latin typeface="Cambria" panose="02040503050406030204" pitchFamily="18" charset="0"/>
              </a:rPr>
              <a:t>situasi</a:t>
            </a:r>
            <a:r>
              <a:rPr lang="en-US" sz="1600" dirty="0">
                <a:latin typeface="Cambria" panose="02040503050406030204" pitchFamily="18" charset="0"/>
              </a:rPr>
              <a:t> yang </a:t>
            </a:r>
            <a:r>
              <a:rPr lang="en-US" sz="1600" dirty="0" err="1">
                <a:latin typeface="Cambria" panose="02040503050406030204" pitchFamily="18" charset="0"/>
              </a:rPr>
              <a:t>tidak</a:t>
            </a:r>
            <a:r>
              <a:rPr lang="en-US" sz="1600" dirty="0">
                <a:latin typeface="Cambria" panose="02040503050406030204" pitchFamily="18" charset="0"/>
              </a:rPr>
              <a:t> </a:t>
            </a:r>
            <a:r>
              <a:rPr lang="en-US" sz="1600" dirty="0" err="1">
                <a:latin typeface="Cambria" panose="02040503050406030204" pitchFamily="18" charset="0"/>
              </a:rPr>
              <a:t>umum</a:t>
            </a:r>
            <a:endParaRPr lang="id-ID" sz="1600" dirty="0">
              <a:latin typeface="Cambria" panose="02040503050406030204" pitchFamily="18" charset="0"/>
            </a:endParaRPr>
          </a:p>
        </p:txBody>
      </p:sp>
      <p:sp>
        <p:nvSpPr>
          <p:cNvPr id="11" name="Content Placeholder 2">
            <a:extLst>
              <a:ext uri="{FF2B5EF4-FFF2-40B4-BE49-F238E27FC236}">
                <a16:creationId xmlns:a16="http://schemas.microsoft.com/office/drawing/2014/main" xmlns="" id="{E7D059B5-D975-493D-8724-43066700CDA0}"/>
              </a:ext>
            </a:extLst>
          </p:cNvPr>
          <p:cNvSpPr txBox="1">
            <a:spLocks/>
          </p:cNvSpPr>
          <p:nvPr/>
        </p:nvSpPr>
        <p:spPr>
          <a:xfrm>
            <a:off x="478301" y="2871360"/>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Prosedur</a:t>
            </a:r>
            <a:endParaRPr lang="id-ID" sz="1600" dirty="0">
              <a:solidFill>
                <a:schemeClr val="bg1"/>
              </a:solidFill>
              <a:latin typeface="Cambria" panose="02040503050406030204" pitchFamily="18" charset="0"/>
            </a:endParaRPr>
          </a:p>
        </p:txBody>
      </p:sp>
      <p:sp>
        <p:nvSpPr>
          <p:cNvPr id="12" name="Arrow: Right 11">
            <a:extLst>
              <a:ext uri="{FF2B5EF4-FFF2-40B4-BE49-F238E27FC236}">
                <a16:creationId xmlns:a16="http://schemas.microsoft.com/office/drawing/2014/main" xmlns="" id="{1EC75D73-8794-424B-834C-C6209246E354}"/>
              </a:ext>
            </a:extLst>
          </p:cNvPr>
          <p:cNvSpPr/>
          <p:nvPr/>
        </p:nvSpPr>
        <p:spPr>
          <a:xfrm>
            <a:off x="3310253" y="3941355"/>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Arrow: Right 13">
            <a:extLst>
              <a:ext uri="{FF2B5EF4-FFF2-40B4-BE49-F238E27FC236}">
                <a16:creationId xmlns:a16="http://schemas.microsoft.com/office/drawing/2014/main" xmlns="" id="{B586C522-7DE6-439F-B356-7B818BBDA9D3}"/>
              </a:ext>
            </a:extLst>
          </p:cNvPr>
          <p:cNvSpPr/>
          <p:nvPr/>
        </p:nvSpPr>
        <p:spPr>
          <a:xfrm rot="5400000">
            <a:off x="5409387" y="4971627"/>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Arrow: Right 12">
            <a:extLst>
              <a:ext uri="{FF2B5EF4-FFF2-40B4-BE49-F238E27FC236}">
                <a16:creationId xmlns:a16="http://schemas.microsoft.com/office/drawing/2014/main" xmlns="" id="{7A05B0E6-F20E-4678-BE5F-9F5BB9A596B6}"/>
              </a:ext>
            </a:extLst>
          </p:cNvPr>
          <p:cNvSpPr/>
          <p:nvPr/>
        </p:nvSpPr>
        <p:spPr>
          <a:xfrm>
            <a:off x="7645023" y="5941298"/>
            <a:ext cx="50276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aphicFrame>
        <p:nvGraphicFramePr>
          <p:cNvPr id="15" name="Diagram 14"/>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652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id-ID" sz="4000" dirty="0">
                <a:latin typeface="Comic Sans MS" panose="030F0702030302020204" pitchFamily="66" charset="0"/>
                <a:ea typeface="Batang" panose="02030600000101010101" pitchFamily="18" charset="-127"/>
              </a:rPr>
              <a:t>Latar</a:t>
            </a:r>
            <a:r>
              <a:rPr lang="id-ID" dirty="0">
                <a:latin typeface="Comic Sans MS" panose="030F0702030302020204" pitchFamily="66" charset="0"/>
                <a:ea typeface="Batang" panose="02030600000101010101" pitchFamily="18" charset="-127"/>
              </a:rPr>
              <a:t> Belakang </a:t>
            </a:r>
          </a:p>
        </p:txBody>
      </p:sp>
      <p:sp>
        <p:nvSpPr>
          <p:cNvPr id="20" name="Rectangle 19">
            <a:extLst>
              <a:ext uri="{FF2B5EF4-FFF2-40B4-BE49-F238E27FC236}">
                <a16:creationId xmlns:a16="http://schemas.microsoft.com/office/drawing/2014/main" xmlns="" id="{61DEE753-5835-4F59-9308-87C49437C548}"/>
              </a:ext>
            </a:extLst>
          </p:cNvPr>
          <p:cNvSpPr/>
          <p:nvPr/>
        </p:nvSpPr>
        <p:spPr>
          <a:xfrm>
            <a:off x="167680" y="1327425"/>
            <a:ext cx="11856640" cy="4893647"/>
          </a:xfrm>
          <a:prstGeom prst="rect">
            <a:avLst/>
          </a:prstGeom>
        </p:spPr>
        <p:txBody>
          <a:bodyPr wrap="square">
            <a:spAutoFit/>
          </a:bodyPr>
          <a:lstStyle/>
          <a:p>
            <a:pPr marL="228594" indent="-228594" algn="just">
              <a:lnSpc>
                <a:spcPct val="150000"/>
              </a:lnSpc>
              <a:buFont typeface="Arial" panose="020B0604020202020204" pitchFamily="34" charset="0"/>
              <a:buChar char="•"/>
            </a:pPr>
            <a:r>
              <a:rPr lang="id-ID" sz="1600" kern="0" dirty="0">
                <a:solidFill>
                  <a:srgbClr val="000000"/>
                </a:solidFill>
                <a:latin typeface="Cambria" panose="02040503050406030204" pitchFamily="18" charset="0"/>
                <a:cs typeface="Arial"/>
                <a:sym typeface="Arial"/>
              </a:rPr>
              <a:t>Latar belakang dari metode kualitatif adalah:</a:t>
            </a:r>
          </a:p>
          <a:p>
            <a:pPr marL="380990" lvl="8" indent="-380990" algn="just">
              <a:lnSpc>
                <a:spcPct val="150000"/>
              </a:lnSpc>
              <a:buFontTx/>
              <a:buChar char="-"/>
            </a:pPr>
            <a:r>
              <a:rPr lang="id-ID" sz="1600" kern="0" dirty="0">
                <a:solidFill>
                  <a:srgbClr val="000000"/>
                </a:solidFill>
                <a:latin typeface="Cambria" panose="02040503050406030204" pitchFamily="18" charset="0"/>
                <a:cs typeface="Arial"/>
                <a:sym typeface="Arial"/>
              </a:rPr>
              <a:t>Ada variabel-variabel di dunia yang </a:t>
            </a:r>
            <a:r>
              <a:rPr lang="id-ID" sz="1600" b="1" kern="0" dirty="0">
                <a:solidFill>
                  <a:srgbClr val="FF0000"/>
                </a:solidFill>
                <a:latin typeface="Cambria" panose="02040503050406030204" pitchFamily="18" charset="0"/>
                <a:cs typeface="Arial"/>
                <a:sym typeface="Arial"/>
              </a:rPr>
              <a:t>tidak bisa dijelaskan dan diteliti </a:t>
            </a:r>
            <a:r>
              <a:rPr lang="id-ID" sz="1600" kern="0" dirty="0">
                <a:solidFill>
                  <a:srgbClr val="000000"/>
                </a:solidFill>
                <a:latin typeface="Cambria" panose="02040503050406030204" pitchFamily="18" charset="0"/>
                <a:cs typeface="Arial"/>
                <a:sym typeface="Arial"/>
              </a:rPr>
              <a:t>dengan menggunakan metoda kuantitatif</a:t>
            </a:r>
          </a:p>
          <a:p>
            <a:pPr marL="380990" lvl="8" indent="-380990" algn="just">
              <a:lnSpc>
                <a:spcPct val="150000"/>
              </a:lnSpc>
              <a:buFontTx/>
              <a:buChar char="-"/>
            </a:pPr>
            <a:r>
              <a:rPr lang="id-ID" sz="1600" kern="0" dirty="0">
                <a:solidFill>
                  <a:srgbClr val="000000"/>
                </a:solidFill>
                <a:latin typeface="Cambria" panose="02040503050406030204" pitchFamily="18" charset="0"/>
                <a:cs typeface="Arial"/>
                <a:sym typeface="Arial"/>
              </a:rPr>
              <a:t>Metoda kuantitatif </a:t>
            </a:r>
            <a:r>
              <a:rPr lang="id-ID" sz="1600" b="1" kern="0" dirty="0">
                <a:solidFill>
                  <a:srgbClr val="000000"/>
                </a:solidFill>
                <a:latin typeface="Cambria" panose="02040503050406030204" pitchFamily="18" charset="0"/>
                <a:cs typeface="Arial"/>
                <a:sym typeface="Arial"/>
              </a:rPr>
              <a:t>kurang cocok </a:t>
            </a:r>
            <a:r>
              <a:rPr lang="id-ID" sz="1600" kern="0" dirty="0">
                <a:solidFill>
                  <a:srgbClr val="000000"/>
                </a:solidFill>
                <a:latin typeface="Cambria" panose="02040503050406030204" pitchFamily="18" charset="0"/>
                <a:cs typeface="Arial"/>
                <a:sym typeface="Arial"/>
              </a:rPr>
              <a:t>untuk digunakan dalam </a:t>
            </a:r>
            <a:r>
              <a:rPr lang="id-ID" sz="1600" b="1" kern="0" dirty="0">
                <a:solidFill>
                  <a:srgbClr val="FF0000"/>
                </a:solidFill>
                <a:latin typeface="Cambria" panose="02040503050406030204" pitchFamily="18" charset="0"/>
                <a:cs typeface="Arial"/>
                <a:sym typeface="Arial"/>
              </a:rPr>
              <a:t>bidang sosial</a:t>
            </a:r>
          </a:p>
          <a:p>
            <a:pPr marL="228594" indent="-228594" algn="just">
              <a:lnSpc>
                <a:spcPct val="150000"/>
              </a:lnSpc>
              <a:buFont typeface="Arial" panose="020B0604020202020204" pitchFamily="34" charset="0"/>
              <a:buChar char="•"/>
            </a:pPr>
            <a:r>
              <a:rPr lang="id-ID" sz="1600" kern="0" dirty="0">
                <a:solidFill>
                  <a:srgbClr val="000000"/>
                </a:solidFill>
                <a:latin typeface="Cambria" panose="02040503050406030204" pitchFamily="18" charset="0"/>
                <a:cs typeface="Arial"/>
                <a:sym typeface="Arial"/>
              </a:rPr>
              <a:t>Setiap penelitian baik penelitian kuantitatif maupun kualitatif selalu berangkat dari “masalah”. Namun ada perbedaannya yaitu penelitian kuantitatif “masalah” yang akan dipecahkan melalui penelitian harus jelas,  spesifik, dan dianggap tidak berubah, tetapi dalam penelitian kualitatf “masalah” yang dibawa oleh peneliti masih remang-remang, bahkan gelap kompleks dan dinamis. Oleh karena itu “masalah” dalam penelitian kualitatif </a:t>
            </a:r>
            <a:r>
              <a:rPr lang="id-ID" sz="1600" b="1" kern="0" dirty="0">
                <a:solidFill>
                  <a:srgbClr val="FF0000"/>
                </a:solidFill>
                <a:latin typeface="Cambria" panose="02040503050406030204" pitchFamily="18" charset="0"/>
                <a:cs typeface="Arial"/>
                <a:sym typeface="Arial"/>
              </a:rPr>
              <a:t>masih bersifat sementara, tentatif dan akan berkembang atau berganti </a:t>
            </a:r>
            <a:r>
              <a:rPr lang="id-ID" sz="1600" kern="0" dirty="0">
                <a:solidFill>
                  <a:srgbClr val="000000"/>
                </a:solidFill>
                <a:latin typeface="Cambria" panose="02040503050406030204" pitchFamily="18" charset="0"/>
                <a:cs typeface="Arial"/>
                <a:sym typeface="Arial"/>
              </a:rPr>
              <a:t>setelah peneliti berada di lapangan.</a:t>
            </a:r>
          </a:p>
          <a:p>
            <a:pPr marL="228594" indent="-228594" algn="just">
              <a:lnSpc>
                <a:spcPct val="150000"/>
              </a:lnSpc>
              <a:buFont typeface="Arial" panose="020B0604020202020204" pitchFamily="34" charset="0"/>
              <a:buChar char="•"/>
            </a:pPr>
            <a:r>
              <a:rPr lang="id-ID" sz="1600" kern="0" dirty="0">
                <a:solidFill>
                  <a:srgbClr val="000000"/>
                </a:solidFill>
                <a:latin typeface="Cambria" panose="02040503050406030204" pitchFamily="18" charset="0"/>
                <a:cs typeface="Arial"/>
                <a:sym typeface="Arial"/>
              </a:rPr>
              <a:t>Penelitian kualitatif ditujukan untuk mendeskripsikan dan menganalisis </a:t>
            </a:r>
            <a:r>
              <a:rPr lang="id-ID" sz="1600" b="1" kern="0" dirty="0">
                <a:solidFill>
                  <a:srgbClr val="FF0000"/>
                </a:solidFill>
                <a:latin typeface="Cambria" panose="02040503050406030204" pitchFamily="18" charset="0"/>
                <a:cs typeface="Arial"/>
                <a:sym typeface="Arial"/>
              </a:rPr>
              <a:t>fenomena, peristiwa, aktivitas sosial, sikap, kepercayaan, persepsi dan pemikiran manusia </a:t>
            </a:r>
            <a:r>
              <a:rPr lang="id-ID" sz="1600" kern="0" dirty="0">
                <a:solidFill>
                  <a:srgbClr val="000000"/>
                </a:solidFill>
                <a:latin typeface="Cambria" panose="02040503050406030204" pitchFamily="18" charset="0"/>
                <a:cs typeface="Arial"/>
                <a:sym typeface="Arial"/>
              </a:rPr>
              <a:t>secara individu maupun kelompok</a:t>
            </a:r>
          </a:p>
          <a:p>
            <a:pPr marL="228594" indent="-228594" algn="just">
              <a:lnSpc>
                <a:spcPct val="150000"/>
              </a:lnSpc>
              <a:buFont typeface="Arial" panose="020B0604020202020204" pitchFamily="34" charset="0"/>
              <a:buChar char="•"/>
            </a:pPr>
            <a:r>
              <a:rPr lang="id-ID" sz="1600" kern="0" dirty="0">
                <a:solidFill>
                  <a:srgbClr val="000000"/>
                </a:solidFill>
                <a:latin typeface="Cambria" panose="02040503050406030204" pitchFamily="18" charset="0"/>
                <a:cs typeface="Arial"/>
                <a:sym typeface="Arial"/>
              </a:rPr>
              <a:t>Analisis kualitatif semakin berkembang dan digunakan oleh berbagai bidang ilmu sosial, salah satunya perencanaan wilayah (Marshall dan Rossman, 1999). Lingkup dalam bidang perencanaan wilayah yang menggunakan </a:t>
            </a:r>
            <a:r>
              <a:rPr lang="id-ID" sz="1600" b="1" kern="0" dirty="0">
                <a:solidFill>
                  <a:srgbClr val="FF0000"/>
                </a:solidFill>
                <a:latin typeface="Cambria" panose="02040503050406030204" pitchFamily="18" charset="0"/>
                <a:cs typeface="Arial"/>
                <a:sym typeface="Arial"/>
              </a:rPr>
              <a:t>analisis kualitatif, diantaranya yaitu perencanaan partisipatif, dan analisis kebijakan</a:t>
            </a:r>
            <a:r>
              <a:rPr lang="id-ID" sz="1600" kern="0" dirty="0">
                <a:solidFill>
                  <a:srgbClr val="000000"/>
                </a:solidFill>
                <a:latin typeface="Cambria" panose="02040503050406030204" pitchFamily="18" charset="0"/>
                <a:cs typeface="Arial"/>
                <a:sym typeface="Arial"/>
              </a:rPr>
              <a:t>.</a:t>
            </a:r>
          </a:p>
        </p:txBody>
      </p:sp>
      <p:graphicFrame>
        <p:nvGraphicFramePr>
          <p:cNvPr id="6" name="Diagram 5"/>
          <p:cNvGraphicFramePr/>
          <p:nvPr>
            <p:extLst>
              <p:ext uri="{D42A27DB-BD31-4B8C-83A1-F6EECF244321}">
                <p14:modId xmlns:p14="http://schemas.microsoft.com/office/powerpoint/2010/main" val="3217698862"/>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7708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553B0-FCE8-4609-BC89-0CD220E76BF1}"/>
              </a:ext>
            </a:extLst>
          </p:cNvPr>
          <p:cNvSpPr>
            <a:spLocks noGrp="1"/>
          </p:cNvSpPr>
          <p:nvPr>
            <p:ph type="title"/>
          </p:nvPr>
        </p:nvSpPr>
        <p:spPr/>
        <p:txBody>
          <a:bodyPr>
            <a:normAutofit/>
          </a:bodyPr>
          <a:lstStyle/>
          <a:p>
            <a:pPr algn="ctr"/>
            <a:r>
              <a:rPr lang="en-US" sz="4000" dirty="0">
                <a:latin typeface="Comic Sans MS" panose="030F0702030302020204" pitchFamily="66" charset="0"/>
              </a:rPr>
              <a:t>Case Study (2)</a:t>
            </a:r>
            <a:endParaRPr lang="id-ID" sz="4000" dirty="0">
              <a:latin typeface="Comic Sans MS" panose="030F0702030302020204" pitchFamily="66" charset="0"/>
            </a:endParaRPr>
          </a:p>
        </p:txBody>
      </p:sp>
      <p:sp>
        <p:nvSpPr>
          <p:cNvPr id="5" name="Content Placeholder 2">
            <a:extLst>
              <a:ext uri="{FF2B5EF4-FFF2-40B4-BE49-F238E27FC236}">
                <a16:creationId xmlns:a16="http://schemas.microsoft.com/office/drawing/2014/main" xmlns="" id="{42861674-CC65-4C78-85D6-41975CBC15F4}"/>
              </a:ext>
            </a:extLst>
          </p:cNvPr>
          <p:cNvSpPr>
            <a:spLocks noGrp="1"/>
          </p:cNvSpPr>
          <p:nvPr>
            <p:ph idx="1"/>
          </p:nvPr>
        </p:nvSpPr>
        <p:spPr>
          <a:xfrm>
            <a:off x="0" y="901915"/>
            <a:ext cx="161450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Tantangan</a:t>
            </a:r>
            <a:endParaRPr lang="id-ID" sz="1600" dirty="0">
              <a:solidFill>
                <a:schemeClr val="bg1"/>
              </a:solidFill>
              <a:latin typeface="Cambria" panose="02040503050406030204" pitchFamily="18" charset="0"/>
            </a:endParaRPr>
          </a:p>
        </p:txBody>
      </p:sp>
      <p:sp>
        <p:nvSpPr>
          <p:cNvPr id="6" name="Content Placeholder 3">
            <a:extLst>
              <a:ext uri="{FF2B5EF4-FFF2-40B4-BE49-F238E27FC236}">
                <a16:creationId xmlns:a16="http://schemas.microsoft.com/office/drawing/2014/main" xmlns="" id="{A5B9741E-D2BB-4D17-8810-2DE2A89F939B}"/>
              </a:ext>
            </a:extLst>
          </p:cNvPr>
          <p:cNvSpPr txBox="1">
            <a:spLocks/>
          </p:cNvSpPr>
          <p:nvPr/>
        </p:nvSpPr>
        <p:spPr>
          <a:xfrm>
            <a:off x="0" y="1500072"/>
            <a:ext cx="12192000" cy="929726"/>
          </a:xfrm>
          <a:prstGeom prst="rect">
            <a:avLst/>
          </a:prstGeom>
        </p:spPr>
        <p:txBody>
          <a:bodyPr vert="horz" lIns="39600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0" indent="-285750" algn="just">
              <a:lnSpc>
                <a:spcPct val="15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harus</a:t>
            </a:r>
            <a:r>
              <a:rPr lang="en-US" sz="1600" dirty="0">
                <a:latin typeface="Cambria" panose="02040503050406030204" pitchFamily="18" charset="0"/>
              </a:rPr>
              <a:t> </a:t>
            </a:r>
            <a:r>
              <a:rPr lang="en-US" sz="1600" dirty="0" err="1">
                <a:latin typeface="Cambria" panose="02040503050406030204" pitchFamily="18" charset="0"/>
              </a:rPr>
              <a:t>mengidentifikasi</a:t>
            </a:r>
            <a:r>
              <a:rPr lang="en-US" sz="1600" dirty="0">
                <a:latin typeface="Cambria" panose="02040503050406030204" pitchFamily="18" charset="0"/>
              </a:rPr>
              <a:t> </a:t>
            </a:r>
            <a:r>
              <a:rPr lang="en-US" sz="1600" b="1"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dimana</a:t>
            </a:r>
            <a:r>
              <a:rPr lang="en-US" sz="1600" dirty="0">
                <a:latin typeface="Cambria" panose="02040503050406030204" pitchFamily="18" charset="0"/>
              </a:rPr>
              <a:t> </a:t>
            </a:r>
            <a:r>
              <a:rPr lang="en-US" sz="1600" dirty="0" err="1">
                <a:latin typeface="Cambria" panose="02040503050406030204" pitchFamily="18" charset="0"/>
              </a:rPr>
              <a:t>tidak</a:t>
            </a:r>
            <a:r>
              <a:rPr lang="en-US" sz="1600" dirty="0">
                <a:latin typeface="Cambria" panose="02040503050406030204" pitchFamily="18" charset="0"/>
              </a:rPr>
              <a:t> </a:t>
            </a:r>
            <a:r>
              <a:rPr lang="en-US" sz="1600" dirty="0" err="1">
                <a:latin typeface="Cambria" panose="02040503050406030204" pitchFamily="18" charset="0"/>
              </a:rPr>
              <a:t>ada</a:t>
            </a:r>
            <a:r>
              <a:rPr lang="en-US" sz="1600" dirty="0">
                <a:latin typeface="Cambria" panose="02040503050406030204" pitchFamily="18" charset="0"/>
              </a:rPr>
              <a:t> </a:t>
            </a:r>
            <a:r>
              <a:rPr lang="en-US" sz="1600" dirty="0" err="1">
                <a:latin typeface="Cambria" panose="02040503050406030204" pitchFamily="18" charset="0"/>
              </a:rPr>
              <a:t>solusi</a:t>
            </a:r>
            <a:r>
              <a:rPr lang="en-US" sz="1600" dirty="0">
                <a:latin typeface="Cambria" panose="02040503050406030204" pitchFamily="18" charset="0"/>
              </a:rPr>
              <a:t> yang </a:t>
            </a:r>
            <a:r>
              <a:rPr lang="en-US" sz="1600" dirty="0" err="1">
                <a:latin typeface="Cambria" panose="02040503050406030204" pitchFamily="18" charset="0"/>
              </a:rPr>
              <a:t>benar-benar</a:t>
            </a:r>
            <a:r>
              <a:rPr lang="en-US" sz="1600" dirty="0">
                <a:latin typeface="Cambria" panose="02040503050406030204" pitchFamily="18" charset="0"/>
              </a:rPr>
              <a:t> </a:t>
            </a:r>
            <a:r>
              <a:rPr lang="en-US" sz="1600" dirty="0" err="1">
                <a:latin typeface="Cambria" panose="02040503050406030204" pitchFamily="18" charset="0"/>
              </a:rPr>
              <a:t>tepat</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tersebut</a:t>
            </a:r>
            <a:r>
              <a:rPr lang="en-US" sz="1600" dirty="0">
                <a:latin typeface="Cambria" panose="02040503050406030204" pitchFamily="18" charset="0"/>
              </a:rPr>
              <a:t>.</a:t>
            </a:r>
            <a:endParaRPr lang="id-ID" sz="1600" dirty="0">
              <a:latin typeface="Cambria" panose="02040503050406030204" pitchFamily="18" charset="0"/>
            </a:endParaRPr>
          </a:p>
          <a:p>
            <a:pPr marL="285750" lvl="0" indent="-285750" algn="just">
              <a:lnSpc>
                <a:spcPct val="15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harus</a:t>
            </a:r>
            <a:r>
              <a:rPr lang="en-US" sz="1600" dirty="0">
                <a:latin typeface="Cambria" panose="02040503050406030204" pitchFamily="18" charset="0"/>
              </a:rPr>
              <a:t> </a:t>
            </a:r>
            <a:r>
              <a:rPr lang="en-US" sz="1600" dirty="0" err="1">
                <a:latin typeface="Cambria" panose="02040503050406030204" pitchFamily="18" charset="0"/>
              </a:rPr>
              <a:t>menentukan</a:t>
            </a:r>
            <a:r>
              <a:rPr lang="en-US" sz="1600" dirty="0">
                <a:latin typeface="Cambria" panose="02040503050406030204" pitchFamily="18" charset="0"/>
              </a:rPr>
              <a:t> </a:t>
            </a:r>
            <a:r>
              <a:rPr lang="id-ID" sz="1600" b="1" dirty="0">
                <a:latin typeface="Cambria" panose="02040503050406030204" pitchFamily="18" charset="0"/>
              </a:rPr>
              <a:t>b</a:t>
            </a:r>
            <a:r>
              <a:rPr lang="en-US" sz="1600" b="1" dirty="0" err="1">
                <a:latin typeface="Cambria" panose="02040503050406030204" pitchFamily="18" charset="0"/>
              </a:rPr>
              <a:t>atasan</a:t>
            </a:r>
            <a:r>
              <a:rPr lang="en-US" sz="1600" b="1" dirty="0">
                <a:latin typeface="Cambria" panose="02040503050406030204" pitchFamily="18" charset="0"/>
              </a:rPr>
              <a:t> </a:t>
            </a:r>
            <a:r>
              <a:rPr lang="en-US" sz="1600" b="1" dirty="0" err="1">
                <a:latin typeface="Cambria" panose="02040503050406030204" pitchFamily="18" charset="0"/>
              </a:rPr>
              <a:t>dari</a:t>
            </a:r>
            <a:r>
              <a:rPr lang="en-US" sz="1600" b="1" dirty="0">
                <a:latin typeface="Cambria" panose="02040503050406030204" pitchFamily="18" charset="0"/>
              </a:rPr>
              <a:t> </a:t>
            </a:r>
            <a:r>
              <a:rPr lang="en-US" sz="1600" b="1" dirty="0" err="1">
                <a:latin typeface="Cambria" panose="02040503050406030204" pitchFamily="18" charset="0"/>
              </a:rPr>
              <a:t>studi</a:t>
            </a:r>
            <a:r>
              <a:rPr lang="en-US" sz="1600" dirty="0">
                <a:latin typeface="Cambria" panose="02040503050406030204" pitchFamily="18" charset="0"/>
              </a:rPr>
              <a:t>.</a:t>
            </a:r>
            <a:endParaRPr lang="id-ID" sz="1600" dirty="0">
              <a:latin typeface="Cambria" panose="02040503050406030204" pitchFamily="18" charset="0"/>
            </a:endParaRPr>
          </a:p>
          <a:p>
            <a:pPr marL="285750" lvl="0" indent="-285750" algn="just">
              <a:lnSpc>
                <a:spcPct val="15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harus</a:t>
            </a:r>
            <a:r>
              <a:rPr lang="en-US" sz="1600" dirty="0">
                <a:latin typeface="Cambria" panose="02040503050406030204" pitchFamily="18" charset="0"/>
              </a:rPr>
              <a:t> </a:t>
            </a:r>
            <a:r>
              <a:rPr lang="en-US" sz="1600" dirty="0" err="1">
                <a:latin typeface="Cambria" panose="02040503050406030204" pitchFamily="18" charset="0"/>
              </a:rPr>
              <a:t>menentukan</a:t>
            </a:r>
            <a:r>
              <a:rPr lang="en-US" sz="1600" dirty="0">
                <a:latin typeface="Cambria" panose="02040503050406030204" pitchFamily="18" charset="0"/>
              </a:rPr>
              <a:t> </a:t>
            </a:r>
            <a:r>
              <a:rPr lang="en-US" sz="1600" b="1" dirty="0" err="1">
                <a:latin typeface="Cambria" panose="02040503050406030204" pitchFamily="18" charset="0"/>
              </a:rPr>
              <a:t>jumlah</a:t>
            </a:r>
            <a:r>
              <a:rPr lang="en-US" sz="1600" b="1" dirty="0">
                <a:latin typeface="Cambria" panose="02040503050406030204" pitchFamily="18" charset="0"/>
              </a:rPr>
              <a:t> </a:t>
            </a:r>
            <a:r>
              <a:rPr lang="en-US" sz="1600" b="1" dirty="0" err="1">
                <a:latin typeface="Cambria" panose="02040503050406030204" pitchFamily="18" charset="0"/>
              </a:rPr>
              <a:t>kasus</a:t>
            </a:r>
            <a:r>
              <a:rPr lang="en-US" sz="1600" b="1" dirty="0">
                <a:latin typeface="Cambria" panose="02040503050406030204" pitchFamily="18" charset="0"/>
              </a:rPr>
              <a:t> yang </a:t>
            </a:r>
            <a:r>
              <a:rPr lang="en-US" sz="1600" b="1" dirty="0" err="1">
                <a:latin typeface="Cambria" panose="02040503050406030204" pitchFamily="18" charset="0"/>
              </a:rPr>
              <a:t>diteliti</a:t>
            </a:r>
            <a:r>
              <a:rPr lang="en-US" sz="1600" dirty="0">
                <a:latin typeface="Cambria" panose="02040503050406030204" pitchFamily="18" charset="0"/>
              </a:rPr>
              <a:t>, </a:t>
            </a:r>
            <a:r>
              <a:rPr lang="en-US" sz="1600" dirty="0" err="1">
                <a:latin typeface="Cambria" panose="02040503050406030204" pitchFamily="18" charset="0"/>
              </a:rPr>
              <a:t>apakah</a:t>
            </a:r>
            <a:r>
              <a:rPr lang="en-US" sz="1600" dirty="0">
                <a:latin typeface="Cambria" panose="02040503050406030204" pitchFamily="18" charset="0"/>
              </a:rPr>
              <a:t> </a:t>
            </a:r>
            <a:r>
              <a:rPr lang="en-US" sz="1600" dirty="0" err="1">
                <a:latin typeface="Cambria" panose="02040503050406030204" pitchFamily="18" charset="0"/>
              </a:rPr>
              <a:t>tunggal</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multi </a:t>
            </a:r>
            <a:r>
              <a:rPr lang="en-US" sz="1600" dirty="0" err="1">
                <a:latin typeface="Cambria" panose="02040503050406030204" pitchFamily="18" charset="0"/>
              </a:rPr>
              <a:t>kasus</a:t>
            </a:r>
            <a:r>
              <a:rPr lang="en-US" sz="1600" dirty="0">
                <a:latin typeface="Cambria" panose="02040503050406030204" pitchFamily="18" charset="0"/>
              </a:rPr>
              <a:t>. </a:t>
            </a:r>
            <a:endParaRPr lang="id-ID" sz="1600" dirty="0">
              <a:latin typeface="Cambria" panose="02040503050406030204" pitchFamily="18" charset="0"/>
            </a:endParaRPr>
          </a:p>
          <a:p>
            <a:pPr marL="342900" lvl="0" indent="-342900" algn="just">
              <a:lnSpc>
                <a:spcPct val="150000"/>
              </a:lnSpc>
              <a:buFont typeface="Wingdings" panose="05000000000000000000" pitchFamily="2" charset="2"/>
              <a:buChar char="§"/>
            </a:pPr>
            <a:endParaRPr lang="id-ID" sz="1600" dirty="0">
              <a:latin typeface="Cambria" panose="02040503050406030204" pitchFamily="18" charset="0"/>
            </a:endParaRPr>
          </a:p>
          <a:p>
            <a:pPr marL="342900" indent="-342900" algn="just">
              <a:lnSpc>
                <a:spcPct val="150000"/>
              </a:lnSpc>
              <a:buFont typeface="Wingdings" panose="05000000000000000000" pitchFamily="2" charset="2"/>
              <a:buChar char="§"/>
            </a:pPr>
            <a:endParaRPr lang="id-ID" sz="1600" dirty="0">
              <a:latin typeface="Cambria" panose="02040503050406030204" pitchFamily="18" charset="0"/>
            </a:endParaRPr>
          </a:p>
        </p:txBody>
      </p:sp>
      <p:sp>
        <p:nvSpPr>
          <p:cNvPr id="7" name="Content Placeholder 2">
            <a:extLst>
              <a:ext uri="{FF2B5EF4-FFF2-40B4-BE49-F238E27FC236}">
                <a16:creationId xmlns:a16="http://schemas.microsoft.com/office/drawing/2014/main" xmlns="" id="{CA59D872-1D6D-445E-8140-77071AA5565C}"/>
              </a:ext>
            </a:extLst>
          </p:cNvPr>
          <p:cNvSpPr txBox="1">
            <a:spLocks/>
          </p:cNvSpPr>
          <p:nvPr/>
        </p:nvSpPr>
        <p:spPr>
          <a:xfrm>
            <a:off x="6345" y="2990724"/>
            <a:ext cx="1491175" cy="42846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7D045560-A9F7-40BD-8472-BDCC8E632390}"/>
              </a:ext>
            </a:extLst>
          </p:cNvPr>
          <p:cNvSpPr/>
          <p:nvPr/>
        </p:nvSpPr>
        <p:spPr>
          <a:xfrm>
            <a:off x="0" y="3367028"/>
            <a:ext cx="6814861" cy="2677656"/>
          </a:xfrm>
          <a:prstGeom prst="rect">
            <a:avLst/>
          </a:prstGeom>
        </p:spPr>
        <p:txBody>
          <a:bodyPr wrap="square">
            <a:spAutoFit/>
          </a:bodyPr>
          <a:lstStyle/>
          <a:p>
            <a:pPr marL="285750" lvl="0" indent="-285750" algn="just">
              <a:lnSpc>
                <a:spcPct val="150000"/>
              </a:lnSpc>
              <a:buFont typeface="Wingdings" panose="05000000000000000000" pitchFamily="2" charset="2"/>
              <a:buChar char="§"/>
            </a:pPr>
            <a:r>
              <a:rPr lang="id-ID" sz="1600" b="1" dirty="0" err="1">
                <a:latin typeface="Cambria" panose="02040503050406030204" pitchFamily="18" charset="0"/>
              </a:rPr>
              <a:t>U</a:t>
            </a:r>
            <a:r>
              <a:rPr lang="en-US" sz="1600" b="1" dirty="0" err="1">
                <a:latin typeface="Cambria" panose="02040503050406030204" pitchFamily="18" charset="0"/>
              </a:rPr>
              <a:t>kuran</a:t>
            </a:r>
            <a:r>
              <a:rPr lang="en-US" sz="1600" b="1" dirty="0">
                <a:latin typeface="Cambria" panose="02040503050406030204" pitchFamily="18" charset="0"/>
              </a:rPr>
              <a:t> </a:t>
            </a:r>
            <a:r>
              <a:rPr lang="en-US" sz="1600" b="1"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misalkan</a:t>
            </a:r>
            <a:r>
              <a:rPr lang="en-US" sz="1600" dirty="0">
                <a:latin typeface="Cambria" panose="02040503050406030204" pitchFamily="18" charset="0"/>
              </a:rPr>
              <a:t> </a:t>
            </a:r>
            <a:r>
              <a:rPr lang="en-US" sz="1600" dirty="0" err="1">
                <a:latin typeface="Cambria" panose="02040503050406030204" pitchFamily="18" charset="0"/>
              </a:rPr>
              <a:t>secara</a:t>
            </a:r>
            <a:r>
              <a:rPr lang="en-US" sz="1600" dirty="0">
                <a:latin typeface="Cambria" panose="02040503050406030204" pitchFamily="18" charset="0"/>
              </a:rPr>
              <a:t> </a:t>
            </a:r>
            <a:r>
              <a:rPr lang="en-US" sz="1600" dirty="0" err="1">
                <a:latin typeface="Cambria" panose="02040503050406030204" pitchFamily="18" charset="0"/>
              </a:rPr>
              <a:t>individu</a:t>
            </a:r>
            <a:r>
              <a:rPr lang="en-US" sz="1600" dirty="0">
                <a:latin typeface="Cambria" panose="02040503050406030204" pitchFamily="18" charset="0"/>
              </a:rPr>
              <a:t>, </a:t>
            </a:r>
            <a:r>
              <a:rPr lang="en-US" sz="1600" dirty="0" err="1">
                <a:latin typeface="Cambria" panose="02040503050406030204" pitchFamily="18" charset="0"/>
              </a:rPr>
              <a:t>beberapa</a:t>
            </a:r>
            <a:r>
              <a:rPr lang="en-US" sz="1600" dirty="0">
                <a:latin typeface="Cambria" panose="02040503050406030204" pitchFamily="18" charset="0"/>
              </a:rPr>
              <a:t> </a:t>
            </a:r>
            <a:r>
              <a:rPr lang="en-US" sz="1600" dirty="0" err="1">
                <a:latin typeface="Cambria" panose="02040503050406030204" pitchFamily="18" charset="0"/>
              </a:rPr>
              <a:t>individu</a:t>
            </a:r>
            <a:r>
              <a:rPr lang="en-US" sz="1600" dirty="0">
                <a:latin typeface="Cambria" panose="02040503050406030204" pitchFamily="18" charset="0"/>
              </a:rPr>
              <a:t>, </a:t>
            </a:r>
            <a:r>
              <a:rPr lang="en-US" sz="1600" dirty="0" err="1">
                <a:latin typeface="Cambria" panose="02040503050406030204" pitchFamily="18" charset="0"/>
              </a:rPr>
              <a:t>suatu</a:t>
            </a:r>
            <a:r>
              <a:rPr lang="en-US" sz="1600" dirty="0">
                <a:latin typeface="Cambria" panose="02040503050406030204" pitchFamily="18" charset="0"/>
              </a:rPr>
              <a:t> program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sebuah</a:t>
            </a:r>
            <a:r>
              <a:rPr lang="en-US" sz="1600" dirty="0">
                <a:latin typeface="Cambria" panose="02040503050406030204" pitchFamily="18" charset="0"/>
              </a:rPr>
              <a:t> </a:t>
            </a:r>
            <a:r>
              <a:rPr lang="en-US" sz="1600" dirty="0" err="1">
                <a:latin typeface="Cambria" panose="02040503050406030204" pitchFamily="18" charset="0"/>
              </a:rPr>
              <a:t>kegiatan</a:t>
            </a:r>
            <a:endParaRPr lang="en-US" sz="1600" dirty="0">
              <a:latin typeface="Cambria" panose="02040503050406030204" pitchFamily="18" charset="0"/>
            </a:endParaRPr>
          </a:p>
          <a:p>
            <a:pPr marL="285750" lvl="0" indent="-285750" algn="just">
              <a:lnSpc>
                <a:spcPct val="150000"/>
              </a:lnSpc>
              <a:buFont typeface="Wingdings" panose="05000000000000000000" pitchFamily="2" charset="2"/>
              <a:buChar char="§"/>
            </a:pPr>
            <a:r>
              <a:rPr lang="id-ID" sz="1600" b="1" dirty="0" err="1">
                <a:latin typeface="Cambria" panose="02040503050406030204" pitchFamily="18" charset="0"/>
              </a:rPr>
              <a:t>B</a:t>
            </a:r>
            <a:r>
              <a:rPr lang="en-US" sz="1600" b="1" dirty="0" err="1">
                <a:latin typeface="Cambria" panose="02040503050406030204" pitchFamily="18" charset="0"/>
              </a:rPr>
              <a:t>entuk</a:t>
            </a:r>
            <a:r>
              <a:rPr lang="en-US" sz="1600" b="1" dirty="0">
                <a:latin typeface="Cambria" panose="02040503050406030204" pitchFamily="18" charset="0"/>
              </a:rPr>
              <a:t> </a:t>
            </a:r>
            <a:r>
              <a:rPr lang="en-US" sz="1600" b="1" dirty="0" err="1">
                <a:latin typeface="Cambria" panose="02040503050406030204" pitchFamily="18" charset="0"/>
              </a:rPr>
              <a:t>analisis</a:t>
            </a:r>
            <a:r>
              <a:rPr lang="en-US" sz="1600" b="1" dirty="0">
                <a:latin typeface="Cambria" panose="02040503050406030204" pitchFamily="18" charset="0"/>
              </a:rPr>
              <a:t> </a:t>
            </a:r>
            <a:r>
              <a:rPr lang="en-US" sz="1600" b="1"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p>
          <a:p>
            <a:pPr marL="633413" lvl="0" indent="-366713" algn="just">
              <a:lnSpc>
                <a:spcPct val="150000"/>
              </a:lnSpc>
              <a:buAutoNum type="arabicParenR"/>
            </a:pPr>
            <a:r>
              <a:rPr lang="en-US" sz="1600" dirty="0" err="1">
                <a:latin typeface="Cambria" panose="02040503050406030204" pitchFamily="18" charset="0"/>
              </a:rPr>
              <a:t>intrumen</a:t>
            </a:r>
            <a:r>
              <a:rPr lang="en-US" sz="1600" dirty="0">
                <a:latin typeface="Cambria" panose="02040503050406030204" pitchFamily="18" charset="0"/>
              </a:rPr>
              <a:t> </a:t>
            </a:r>
            <a:r>
              <a:rPr lang="en-US" sz="1600" dirty="0" err="1">
                <a:latin typeface="Cambria" panose="02040503050406030204" pitchFamily="18" charset="0"/>
              </a:rPr>
              <a:t>tunggal</a:t>
            </a:r>
            <a:r>
              <a:rPr lang="en-US" sz="1600" dirty="0">
                <a:latin typeface="Cambria" panose="02040503050406030204" pitchFamily="18" charset="0"/>
              </a:rPr>
              <a:t> yang </a:t>
            </a:r>
            <a:r>
              <a:rPr lang="en-US" sz="1600" dirty="0" err="1">
                <a:latin typeface="Cambria" panose="02040503050406030204" pitchFamily="18" charset="0"/>
              </a:rPr>
              <a:t>hanya</a:t>
            </a:r>
            <a:r>
              <a:rPr lang="en-US" sz="1600" dirty="0">
                <a:latin typeface="Cambria" panose="02040503050406030204" pitchFamily="18" charset="0"/>
              </a:rPr>
              <a:t> </a:t>
            </a:r>
            <a:r>
              <a:rPr lang="en-US" sz="1600" dirty="0" err="1">
                <a:latin typeface="Cambria" panose="02040503050406030204" pitchFamily="18" charset="0"/>
              </a:rPr>
              <a:t>fokus</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a:t>
            </a:r>
            <a:r>
              <a:rPr lang="en-US" sz="1600" dirty="0" err="1">
                <a:latin typeface="Cambria" panose="02040503050406030204" pitchFamily="18" charset="0"/>
              </a:rPr>
              <a:t>isu</a:t>
            </a:r>
            <a:r>
              <a:rPr lang="en-US" sz="1600" dirty="0">
                <a:latin typeface="Cambria" panose="02040503050406030204" pitchFamily="18" charset="0"/>
              </a:rPr>
              <a:t>, </a:t>
            </a:r>
          </a:p>
          <a:p>
            <a:pPr marL="633413" lvl="0" indent="-366713" algn="just">
              <a:lnSpc>
                <a:spcPct val="150000"/>
              </a:lnSpc>
              <a:buAutoNum type="arabicParenR"/>
            </a:pPr>
            <a:r>
              <a:rPr lang="en-US" sz="1600" dirty="0" err="1">
                <a:latin typeface="Cambria" panose="02040503050406030204" pitchFamily="18" charset="0"/>
              </a:rPr>
              <a:t>Kolektif</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satu</a:t>
            </a:r>
            <a:r>
              <a:rPr lang="en-US" sz="1600" dirty="0">
                <a:latin typeface="Cambria" panose="02040503050406030204" pitchFamily="18" charset="0"/>
              </a:rPr>
              <a:t> </a:t>
            </a:r>
            <a:r>
              <a:rPr lang="en-US" sz="1600" dirty="0" err="1">
                <a:latin typeface="Cambria" panose="02040503050406030204" pitchFamily="18" charset="0"/>
              </a:rPr>
              <a:t>isu</a:t>
            </a:r>
            <a:r>
              <a:rPr lang="en-US" sz="1600" dirty="0">
                <a:latin typeface="Cambria" panose="02040503050406030204" pitchFamily="18" charset="0"/>
              </a:rPr>
              <a:t> </a:t>
            </a:r>
            <a:r>
              <a:rPr lang="en-US" sz="1600" dirty="0" err="1">
                <a:latin typeface="Cambria" panose="02040503050406030204" pitchFamily="18" charset="0"/>
              </a:rPr>
              <a:t>dipilih</a:t>
            </a:r>
            <a:r>
              <a:rPr lang="en-US" sz="1600" dirty="0">
                <a:latin typeface="Cambria" panose="02040503050406030204" pitchFamily="18" charset="0"/>
              </a:rPr>
              <a:t> </a:t>
            </a:r>
            <a:r>
              <a:rPr lang="en-US" sz="1600" dirty="0" err="1">
                <a:latin typeface="Cambria" panose="02040503050406030204" pitchFamily="18" charset="0"/>
              </a:rPr>
              <a:t>namun</a:t>
            </a:r>
            <a:r>
              <a:rPr lang="en-US" sz="1600" dirty="0">
                <a:latin typeface="Cambria" panose="02040503050406030204" pitchFamily="18" charset="0"/>
              </a:rPr>
              <a:t> </a:t>
            </a:r>
            <a:r>
              <a:rPr lang="en-US" sz="1600" dirty="0" err="1">
                <a:latin typeface="Cambria" panose="02040503050406030204" pitchFamily="18" charset="0"/>
              </a:rPr>
              <a:t>mengambil</a:t>
            </a:r>
            <a:r>
              <a:rPr lang="en-US" sz="1600" dirty="0">
                <a:latin typeface="Cambria" panose="02040503050406030204" pitchFamily="18" charset="0"/>
              </a:rPr>
              <a:t> </a:t>
            </a:r>
            <a:r>
              <a:rPr lang="en-US" sz="1600" dirty="0" err="1">
                <a:latin typeface="Cambria" panose="02040503050406030204" pitchFamily="18" charset="0"/>
              </a:rPr>
              <a:t>informasi</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memilih</a:t>
            </a:r>
            <a:r>
              <a:rPr lang="en-US" sz="1600" dirty="0">
                <a:latin typeface="Cambria" panose="02040503050406030204" pitchFamily="18" charset="0"/>
              </a:rPr>
              <a:t> </a:t>
            </a:r>
            <a:r>
              <a:rPr lang="en-US" sz="1600" dirty="0" err="1">
                <a:latin typeface="Cambria" panose="02040503050406030204" pitchFamily="18" charset="0"/>
              </a:rPr>
              <a:t>dari</a:t>
            </a:r>
            <a:r>
              <a:rPr lang="en-US" sz="1600" dirty="0">
                <a:latin typeface="Cambria" panose="02040503050406030204" pitchFamily="18" charset="0"/>
              </a:rPr>
              <a:t> </a:t>
            </a:r>
            <a:r>
              <a:rPr lang="en-US" sz="1600" dirty="0" err="1">
                <a:latin typeface="Cambria" panose="02040503050406030204" pitchFamily="18" charset="0"/>
              </a:rPr>
              <a:t>beberapa</a:t>
            </a:r>
            <a:r>
              <a:rPr lang="en-US" sz="1600" dirty="0">
                <a:latin typeface="Cambria" panose="02040503050406030204" pitchFamily="18" charset="0"/>
              </a:rPr>
              <a:t> </a:t>
            </a:r>
            <a:r>
              <a:rPr lang="en-US" sz="1600" dirty="0" err="1">
                <a:latin typeface="Cambria" panose="02040503050406030204" pitchFamily="18" charset="0"/>
              </a:rPr>
              <a:t>studi</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mengilustrasikan</a:t>
            </a:r>
            <a:r>
              <a:rPr lang="en-US" sz="1600" dirty="0">
                <a:latin typeface="Cambria" panose="02040503050406030204" pitchFamily="18" charset="0"/>
              </a:rPr>
              <a:t> </a:t>
            </a:r>
            <a:r>
              <a:rPr lang="en-US" sz="1600" dirty="0" err="1">
                <a:latin typeface="Cambria" panose="02040503050406030204" pitchFamily="18" charset="0"/>
              </a:rPr>
              <a:t>isu</a:t>
            </a:r>
            <a:r>
              <a:rPr lang="en-US" sz="1600" dirty="0">
                <a:latin typeface="Cambria" panose="02040503050406030204" pitchFamily="18" charset="0"/>
              </a:rPr>
              <a:t>.</a:t>
            </a:r>
          </a:p>
          <a:p>
            <a:pPr marL="633413" lvl="0" indent="-366713" algn="just">
              <a:lnSpc>
                <a:spcPct val="150000"/>
              </a:lnSpc>
              <a:buAutoNum type="arabicParenR"/>
            </a:pPr>
            <a:r>
              <a:rPr lang="en-US" sz="1600" dirty="0" err="1">
                <a:latin typeface="Cambria" panose="02040503050406030204" pitchFamily="18" charset="0"/>
              </a:rPr>
              <a:t>Instrinsic</a:t>
            </a:r>
            <a:r>
              <a:rPr lang="en-US" sz="1600" dirty="0">
                <a:latin typeface="Cambria" panose="02040503050406030204" pitchFamily="18" charset="0"/>
              </a:rPr>
              <a:t> </a:t>
            </a:r>
            <a:r>
              <a:rPr lang="en-US" sz="1600" dirty="0" err="1">
                <a:latin typeface="Cambria" panose="02040503050406030204" pitchFamily="18" charset="0"/>
              </a:rPr>
              <a:t>yaitu</a:t>
            </a:r>
            <a:r>
              <a:rPr lang="en-US" sz="1600" dirty="0">
                <a:latin typeface="Cambria" panose="02040503050406030204" pitchFamily="18" charset="0"/>
              </a:rPr>
              <a:t> </a:t>
            </a:r>
            <a:r>
              <a:rPr lang="en-US" sz="1600" dirty="0" err="1">
                <a:latin typeface="Cambria" panose="02040503050406030204" pitchFamily="18" charset="0"/>
              </a:rPr>
              <a:t>fokus</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a:t>
            </a:r>
            <a:r>
              <a:rPr lang="en-US" sz="1600" dirty="0" err="1">
                <a:latin typeface="Cambria" panose="02040503050406030204" pitchFamily="18" charset="0"/>
              </a:rPr>
              <a:t>kasus</a:t>
            </a:r>
            <a:r>
              <a:rPr lang="en-US" sz="1600" dirty="0">
                <a:latin typeface="Cambria" panose="02040503050406030204" pitchFamily="18" charset="0"/>
              </a:rPr>
              <a:t> </a:t>
            </a:r>
            <a:r>
              <a:rPr lang="en-US" sz="1600" dirty="0" err="1">
                <a:latin typeface="Cambria" panose="02040503050406030204" pitchFamily="18" charset="0"/>
              </a:rPr>
              <a:t>sendiri</a:t>
            </a:r>
            <a:endParaRPr lang="id-ID" sz="1600" dirty="0">
              <a:latin typeface="Cambria" panose="02040503050406030204" pitchFamily="18" charset="0"/>
              <a:cs typeface="Arial" panose="020B0604020202020204" pitchFamily="34" charset="0"/>
            </a:endParaRPr>
          </a:p>
        </p:txBody>
      </p:sp>
      <p:sp>
        <p:nvSpPr>
          <p:cNvPr id="9" name="Content Placeholder 2">
            <a:extLst>
              <a:ext uri="{FF2B5EF4-FFF2-40B4-BE49-F238E27FC236}">
                <a16:creationId xmlns:a16="http://schemas.microsoft.com/office/drawing/2014/main" xmlns="" id="{FD8FE388-F133-4393-A697-A279A868D5E9}"/>
              </a:ext>
            </a:extLst>
          </p:cNvPr>
          <p:cNvSpPr txBox="1">
            <a:spLocks/>
          </p:cNvSpPr>
          <p:nvPr/>
        </p:nvSpPr>
        <p:spPr>
          <a:xfrm>
            <a:off x="6934130" y="2990725"/>
            <a:ext cx="1491175" cy="428466"/>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9E5D4356-C249-4064-8550-820FED6861D6}"/>
              </a:ext>
            </a:extLst>
          </p:cNvPr>
          <p:cNvSpPr/>
          <p:nvPr/>
        </p:nvSpPr>
        <p:spPr>
          <a:xfrm>
            <a:off x="6934130" y="3419191"/>
            <a:ext cx="2057105" cy="2308324"/>
          </a:xfrm>
          <a:prstGeom prst="rect">
            <a:avLst/>
          </a:prstGeom>
        </p:spPr>
        <p:txBody>
          <a:bodyPr wrap="square">
            <a:spAutoFit/>
          </a:bodyPr>
          <a:lstStyle/>
          <a:p>
            <a:pPr algn="just">
              <a:lnSpc>
                <a:spcPct val="150000"/>
              </a:lnSpc>
            </a:pPr>
            <a:r>
              <a:rPr lang="id-ID" sz="1600" dirty="0" err="1">
                <a:latin typeface="Cambria" panose="02040503050406030204" pitchFamily="18" charset="0"/>
              </a:rPr>
              <a:t>P</a:t>
            </a:r>
            <a:r>
              <a:rPr lang="en-US" sz="1600" dirty="0" err="1">
                <a:latin typeface="Cambria" panose="02040503050406030204" pitchFamily="18" charset="0"/>
              </a:rPr>
              <a:t>enelitian</a:t>
            </a:r>
            <a:r>
              <a:rPr lang="en-US" sz="1600" dirty="0">
                <a:latin typeface="Cambria" panose="02040503050406030204" pitchFamily="18" charset="0"/>
              </a:rPr>
              <a:t> </a:t>
            </a:r>
            <a:r>
              <a:rPr lang="en-US" sz="1600" dirty="0" err="1">
                <a:latin typeface="Cambria" panose="02040503050406030204" pitchFamily="18" charset="0"/>
              </a:rPr>
              <a:t>terhadap</a:t>
            </a:r>
            <a:r>
              <a:rPr lang="en-US" sz="1600" dirty="0">
                <a:latin typeface="Cambria" panose="02040503050406030204" pitchFamily="18" charset="0"/>
              </a:rPr>
              <a:t> </a:t>
            </a:r>
            <a:r>
              <a:rPr lang="en-US" sz="1600" dirty="0" err="1">
                <a:latin typeface="Cambria" panose="02040503050406030204" pitchFamily="18" charset="0"/>
              </a:rPr>
              <a:t>penerapan</a:t>
            </a:r>
            <a:r>
              <a:rPr lang="en-US" sz="1600" dirty="0">
                <a:latin typeface="Cambria" panose="02040503050406030204" pitchFamily="18" charset="0"/>
              </a:rPr>
              <a:t> program </a:t>
            </a:r>
            <a:r>
              <a:rPr lang="en-US" sz="1600" dirty="0" err="1">
                <a:latin typeface="Cambria" panose="02040503050406030204" pitchFamily="18" charset="0"/>
              </a:rPr>
              <a:t>pemanfataan</a:t>
            </a:r>
            <a:r>
              <a:rPr lang="en-US" sz="1600" dirty="0">
                <a:latin typeface="Cambria" panose="02040503050406030204" pitchFamily="18" charset="0"/>
              </a:rPr>
              <a:t> </a:t>
            </a:r>
            <a:r>
              <a:rPr lang="en-US" sz="1600" dirty="0" err="1">
                <a:latin typeface="Cambria" panose="02040503050406030204" pitchFamily="18" charset="0"/>
              </a:rPr>
              <a:t>lahan</a:t>
            </a:r>
            <a:r>
              <a:rPr lang="en-US" sz="1600" dirty="0">
                <a:latin typeface="Cambria" panose="02040503050406030204" pitchFamily="18" charset="0"/>
              </a:rPr>
              <a:t> </a:t>
            </a:r>
            <a:r>
              <a:rPr lang="en-US" sz="1600" dirty="0" err="1">
                <a:latin typeface="Cambria" panose="02040503050406030204" pitchFamily="18" charset="0"/>
              </a:rPr>
              <a:t>pekarangan</a:t>
            </a:r>
            <a:r>
              <a:rPr lang="en-US" sz="1600" dirty="0">
                <a:latin typeface="Cambria" panose="02040503050406030204" pitchFamily="18" charset="0"/>
              </a:rPr>
              <a:t> </a:t>
            </a:r>
            <a:r>
              <a:rPr lang="en-US" sz="1600" dirty="0" err="1">
                <a:latin typeface="Cambria" panose="02040503050406030204" pitchFamily="18" charset="0"/>
              </a:rPr>
              <a:t>keluarga</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a:t>
            </a:r>
            <a:r>
              <a:rPr lang="en-US" sz="1600" dirty="0" err="1">
                <a:latin typeface="Cambria" panose="02040503050406030204" pitchFamily="18" charset="0"/>
              </a:rPr>
              <a:t>Ibu</a:t>
            </a:r>
            <a:r>
              <a:rPr lang="en-US" sz="1600" dirty="0">
                <a:latin typeface="Cambria" panose="02040503050406030204" pitchFamily="18" charset="0"/>
              </a:rPr>
              <a:t> PKK di RW “ABC”</a:t>
            </a:r>
            <a:endParaRPr lang="id-ID" sz="1600" dirty="0">
              <a:latin typeface="Cambria" panose="020405030504060302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2555BC77-8D56-4178-8087-5AD580B01A53}"/>
              </a:ext>
            </a:extLst>
          </p:cNvPr>
          <p:cNvPicPr>
            <a:picLocks noChangeAspect="1"/>
          </p:cNvPicPr>
          <p:nvPr/>
        </p:nvPicPr>
        <p:blipFill>
          <a:blip r:embed="rId2"/>
          <a:stretch>
            <a:fillRect/>
          </a:stretch>
        </p:blipFill>
        <p:spPr>
          <a:xfrm>
            <a:off x="9030990" y="3367028"/>
            <a:ext cx="3081730" cy="2308323"/>
          </a:xfrm>
          <a:prstGeom prst="rect">
            <a:avLst/>
          </a:prstGeom>
        </p:spPr>
      </p:pic>
      <p:graphicFrame>
        <p:nvGraphicFramePr>
          <p:cNvPr id="11" name="Diagram 10"/>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1262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2F8E1-906E-42D7-851E-9ACDE9BF0029}"/>
              </a:ext>
            </a:extLst>
          </p:cNvPr>
          <p:cNvSpPr>
            <a:spLocks noGrp="1"/>
          </p:cNvSpPr>
          <p:nvPr>
            <p:ph type="title"/>
          </p:nvPr>
        </p:nvSpPr>
        <p:spPr/>
        <p:txBody>
          <a:bodyPr>
            <a:normAutofit/>
          </a:bodyPr>
          <a:lstStyle/>
          <a:p>
            <a:pPr algn="ctr"/>
            <a:r>
              <a:rPr lang="en-US" sz="3600" b="1" dirty="0" err="1">
                <a:latin typeface="Comic Sans MS" panose="030F0702030302020204" pitchFamily="66" charset="0"/>
              </a:rPr>
              <a:t>Hubungan</a:t>
            </a:r>
            <a:r>
              <a:rPr lang="en-US" sz="3600" b="1" dirty="0">
                <a:latin typeface="Comic Sans MS" panose="030F0702030302020204" pitchFamily="66" charset="0"/>
              </a:rPr>
              <a:t> </a:t>
            </a:r>
            <a:r>
              <a:rPr lang="en-US" sz="3600" b="1" dirty="0" err="1">
                <a:latin typeface="Comic Sans MS" panose="030F0702030302020204" pitchFamily="66" charset="0"/>
              </a:rPr>
              <a:t>Setiap</a:t>
            </a:r>
            <a:r>
              <a:rPr lang="en-US" sz="3600" b="1" dirty="0">
                <a:latin typeface="Comic Sans MS" panose="030F0702030302020204" pitchFamily="66" charset="0"/>
              </a:rPr>
              <a:t> </a:t>
            </a:r>
            <a:r>
              <a:rPr lang="en-US" sz="3600" b="1" dirty="0" err="1">
                <a:latin typeface="Comic Sans MS" panose="030F0702030302020204" pitchFamily="66" charset="0"/>
              </a:rPr>
              <a:t>Jenis</a:t>
            </a:r>
            <a:r>
              <a:rPr lang="en-US" sz="3600" b="1" dirty="0">
                <a:latin typeface="Comic Sans MS" panose="030F0702030302020204" pitchFamily="66" charset="0"/>
              </a:rPr>
              <a:t> </a:t>
            </a:r>
            <a:r>
              <a:rPr lang="en-US" sz="3600" b="1" dirty="0" err="1">
                <a:latin typeface="Comic Sans MS" panose="030F0702030302020204" pitchFamily="66" charset="0"/>
              </a:rPr>
              <a:t>Metode</a:t>
            </a:r>
            <a:r>
              <a:rPr lang="en-US" sz="3600" b="1" dirty="0">
                <a:latin typeface="Comic Sans MS" panose="030F0702030302020204" pitchFamily="66" charset="0"/>
              </a:rPr>
              <a:t> </a:t>
            </a:r>
            <a:r>
              <a:rPr lang="en-US" sz="3600" b="1" dirty="0" err="1">
                <a:latin typeface="Comic Sans MS" panose="030F0702030302020204" pitchFamily="66" charset="0"/>
              </a:rPr>
              <a:t>Kualititaf</a:t>
            </a:r>
            <a:endParaRPr lang="id-ID" sz="3600" b="1" dirty="0">
              <a:latin typeface="Comic Sans MS" panose="030F0702030302020204" pitchFamily="66" charset="0"/>
            </a:endParaRPr>
          </a:p>
        </p:txBody>
      </p:sp>
      <p:sp>
        <p:nvSpPr>
          <p:cNvPr id="5" name="TextBox 4">
            <a:extLst>
              <a:ext uri="{FF2B5EF4-FFF2-40B4-BE49-F238E27FC236}">
                <a16:creationId xmlns:a16="http://schemas.microsoft.com/office/drawing/2014/main" xmlns="" id="{D5AB026A-8742-46EE-953D-5D58144D016E}"/>
              </a:ext>
            </a:extLst>
          </p:cNvPr>
          <p:cNvSpPr txBox="1"/>
          <p:nvPr/>
        </p:nvSpPr>
        <p:spPr>
          <a:xfrm>
            <a:off x="535017" y="1179288"/>
            <a:ext cx="2436055"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Cambria" panose="02040503050406030204" pitchFamily="18" charset="0"/>
              </a:rPr>
              <a:t>Case Study</a:t>
            </a:r>
          </a:p>
          <a:p>
            <a:pPr algn="ctr"/>
            <a:r>
              <a:rPr lang="en-US" sz="1400" dirty="0" err="1">
                <a:latin typeface="Cambria" panose="02040503050406030204" pitchFamily="18" charset="0"/>
              </a:rPr>
              <a:t>Analisis</a:t>
            </a:r>
            <a:r>
              <a:rPr lang="en-US" sz="1400" dirty="0">
                <a:latin typeface="Cambria" panose="02040503050406030204" pitchFamily="18" charset="0"/>
              </a:rPr>
              <a:t> </a:t>
            </a:r>
            <a:r>
              <a:rPr lang="en-US" sz="1400" dirty="0" err="1">
                <a:latin typeface="Cambria" panose="02040503050406030204" pitchFamily="18" charset="0"/>
              </a:rPr>
              <a:t>mendalam</a:t>
            </a:r>
            <a:r>
              <a:rPr lang="en-US" sz="1400" dirty="0">
                <a:latin typeface="Cambria" panose="02040503050406030204" pitchFamily="18" charset="0"/>
              </a:rPr>
              <a:t> </a:t>
            </a:r>
            <a:r>
              <a:rPr lang="en-US" sz="1400" dirty="0" err="1">
                <a:latin typeface="Cambria" panose="02040503050406030204" pitchFamily="18" charset="0"/>
              </a:rPr>
              <a:t>dalam</a:t>
            </a:r>
            <a:r>
              <a:rPr lang="en-US" sz="1400" dirty="0">
                <a:latin typeface="Cambria" panose="02040503050406030204" pitchFamily="18" charset="0"/>
              </a:rPr>
              <a:t> </a:t>
            </a:r>
            <a:r>
              <a:rPr lang="en-US" sz="1400" dirty="0" err="1">
                <a:latin typeface="Cambria" panose="02040503050406030204" pitchFamily="18" charset="0"/>
              </a:rPr>
              <a:t>sistem</a:t>
            </a:r>
            <a:r>
              <a:rPr lang="en-US" sz="1400" dirty="0">
                <a:latin typeface="Cambria" panose="02040503050406030204" pitchFamily="18" charset="0"/>
              </a:rPr>
              <a:t> yang </a:t>
            </a:r>
            <a:r>
              <a:rPr lang="en-US" sz="1400" dirty="0" err="1">
                <a:latin typeface="Cambria" panose="02040503050406030204" pitchFamily="18" charset="0"/>
              </a:rPr>
              <a:t>tertutup</a:t>
            </a:r>
            <a:endParaRPr lang="id-ID" sz="1400" dirty="0">
              <a:latin typeface="Cambria" panose="02040503050406030204" pitchFamily="18" charset="0"/>
            </a:endParaRPr>
          </a:p>
        </p:txBody>
      </p:sp>
      <p:sp>
        <p:nvSpPr>
          <p:cNvPr id="6" name="TextBox 5">
            <a:extLst>
              <a:ext uri="{FF2B5EF4-FFF2-40B4-BE49-F238E27FC236}">
                <a16:creationId xmlns:a16="http://schemas.microsoft.com/office/drawing/2014/main" xmlns="" id="{B774DA3D-1229-4B28-8B16-CE358CCA18C9}"/>
              </a:ext>
            </a:extLst>
          </p:cNvPr>
          <p:cNvSpPr txBox="1"/>
          <p:nvPr/>
        </p:nvSpPr>
        <p:spPr>
          <a:xfrm>
            <a:off x="9076425" y="1214649"/>
            <a:ext cx="2009012"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latin typeface="Cambria" panose="02040503050406030204" pitchFamily="18" charset="0"/>
              </a:rPr>
              <a:t>Phenomenology</a:t>
            </a:r>
          </a:p>
          <a:p>
            <a:pPr algn="ctr"/>
            <a:r>
              <a:rPr lang="en-US" sz="1400" dirty="0" err="1">
                <a:latin typeface="Cambria" panose="02040503050406030204" pitchFamily="18" charset="0"/>
              </a:rPr>
              <a:t>Esensi</a:t>
            </a:r>
            <a:r>
              <a:rPr lang="en-US" sz="1400" dirty="0">
                <a:latin typeface="Cambria" panose="02040503050406030204" pitchFamily="18" charset="0"/>
              </a:rPr>
              <a:t> </a:t>
            </a:r>
            <a:r>
              <a:rPr lang="en-US" sz="1400" dirty="0" err="1">
                <a:latin typeface="Cambria" panose="02040503050406030204" pitchFamily="18" charset="0"/>
              </a:rPr>
              <a:t>dari</a:t>
            </a:r>
            <a:r>
              <a:rPr lang="en-US" sz="1400" dirty="0">
                <a:latin typeface="Cambria" panose="02040503050406030204" pitchFamily="18" charset="0"/>
              </a:rPr>
              <a:t> </a:t>
            </a:r>
            <a:r>
              <a:rPr lang="en-US" sz="1400" dirty="0" err="1">
                <a:latin typeface="Cambria" panose="02040503050406030204" pitchFamily="18" charset="0"/>
              </a:rPr>
              <a:t>pengalaman</a:t>
            </a:r>
            <a:endParaRPr lang="id-ID" sz="1400" dirty="0">
              <a:latin typeface="Cambria" panose="02040503050406030204" pitchFamily="18" charset="0"/>
            </a:endParaRPr>
          </a:p>
        </p:txBody>
      </p:sp>
      <p:sp>
        <p:nvSpPr>
          <p:cNvPr id="7" name="TextBox 6">
            <a:extLst>
              <a:ext uri="{FF2B5EF4-FFF2-40B4-BE49-F238E27FC236}">
                <a16:creationId xmlns:a16="http://schemas.microsoft.com/office/drawing/2014/main" xmlns="" id="{45B7083B-65A7-4F57-B9AF-B741C1880758}"/>
              </a:ext>
            </a:extLst>
          </p:cNvPr>
          <p:cNvSpPr txBox="1"/>
          <p:nvPr/>
        </p:nvSpPr>
        <p:spPr>
          <a:xfrm>
            <a:off x="9257341" y="4318609"/>
            <a:ext cx="1647181"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latin typeface="Cambria" panose="02040503050406030204" pitchFamily="18" charset="0"/>
              </a:rPr>
              <a:t>Grounded Theory</a:t>
            </a:r>
          </a:p>
          <a:p>
            <a:pPr algn="ctr"/>
            <a:r>
              <a:rPr lang="en-US" sz="1400" dirty="0" err="1">
                <a:latin typeface="Cambria" panose="02040503050406030204" pitchFamily="18" charset="0"/>
              </a:rPr>
              <a:t>Teori</a:t>
            </a:r>
            <a:r>
              <a:rPr lang="en-US" sz="1400" dirty="0">
                <a:latin typeface="Cambria" panose="02040503050406030204" pitchFamily="18" charset="0"/>
              </a:rPr>
              <a:t> </a:t>
            </a:r>
            <a:r>
              <a:rPr lang="en-US" sz="1400" dirty="0" err="1">
                <a:latin typeface="Cambria" panose="02040503050406030204" pitchFamily="18" charset="0"/>
              </a:rPr>
              <a:t>Substantif</a:t>
            </a:r>
            <a:endParaRPr lang="id-ID" sz="1400" dirty="0">
              <a:latin typeface="Cambria" panose="02040503050406030204" pitchFamily="18" charset="0"/>
            </a:endParaRPr>
          </a:p>
        </p:txBody>
      </p:sp>
      <p:sp>
        <p:nvSpPr>
          <p:cNvPr id="8" name="TextBox 7">
            <a:extLst>
              <a:ext uri="{FF2B5EF4-FFF2-40B4-BE49-F238E27FC236}">
                <a16:creationId xmlns:a16="http://schemas.microsoft.com/office/drawing/2014/main" xmlns="" id="{AC804A2C-3BAB-49D6-AD8A-C070B56F293E}"/>
              </a:ext>
            </a:extLst>
          </p:cNvPr>
          <p:cNvSpPr txBox="1"/>
          <p:nvPr/>
        </p:nvSpPr>
        <p:spPr>
          <a:xfrm>
            <a:off x="4947238" y="5734498"/>
            <a:ext cx="2492157"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latin typeface="Cambria" panose="02040503050406030204" pitchFamily="18" charset="0"/>
              </a:rPr>
              <a:t>Ethnography</a:t>
            </a:r>
          </a:p>
          <a:p>
            <a:pPr algn="ctr"/>
            <a:r>
              <a:rPr lang="en-US" sz="1400" dirty="0" err="1">
                <a:latin typeface="Cambria" panose="02040503050406030204" pitchFamily="18" charset="0"/>
              </a:rPr>
              <a:t>Budaya</a:t>
            </a:r>
            <a:r>
              <a:rPr lang="en-US" sz="1400" dirty="0">
                <a:latin typeface="Cambria" panose="02040503050406030204" pitchFamily="18" charset="0"/>
              </a:rPr>
              <a:t> </a:t>
            </a:r>
            <a:r>
              <a:rPr lang="en-US" sz="1400" dirty="0" err="1">
                <a:latin typeface="Cambria" panose="02040503050406030204" pitchFamily="18" charset="0"/>
              </a:rPr>
              <a:t>dari</a:t>
            </a:r>
            <a:r>
              <a:rPr lang="en-US" sz="1400" dirty="0">
                <a:latin typeface="Cambria" panose="02040503050406030204" pitchFamily="18" charset="0"/>
              </a:rPr>
              <a:t> </a:t>
            </a:r>
            <a:r>
              <a:rPr lang="en-US" sz="1400" dirty="0" err="1">
                <a:latin typeface="Cambria" panose="02040503050406030204" pitchFamily="18" charset="0"/>
              </a:rPr>
              <a:t>sebuah</a:t>
            </a:r>
            <a:r>
              <a:rPr lang="en-US" sz="1400" dirty="0">
                <a:latin typeface="Cambria" panose="02040503050406030204" pitchFamily="18" charset="0"/>
              </a:rPr>
              <a:t> </a:t>
            </a:r>
            <a:r>
              <a:rPr lang="en-US" sz="1400" dirty="0" err="1">
                <a:latin typeface="Cambria" panose="02040503050406030204" pitchFamily="18" charset="0"/>
              </a:rPr>
              <a:t>kelompok</a:t>
            </a:r>
            <a:endParaRPr lang="id-ID" sz="1400" dirty="0">
              <a:latin typeface="Cambria" panose="02040503050406030204" pitchFamily="18" charset="0"/>
            </a:endParaRPr>
          </a:p>
        </p:txBody>
      </p:sp>
      <p:sp>
        <p:nvSpPr>
          <p:cNvPr id="9" name="TextBox 8">
            <a:extLst>
              <a:ext uri="{FF2B5EF4-FFF2-40B4-BE49-F238E27FC236}">
                <a16:creationId xmlns:a16="http://schemas.microsoft.com/office/drawing/2014/main" xmlns="" id="{12659835-F437-4A02-984D-6343989F0D88}"/>
              </a:ext>
            </a:extLst>
          </p:cNvPr>
          <p:cNvSpPr txBox="1"/>
          <p:nvPr/>
        </p:nvSpPr>
        <p:spPr>
          <a:xfrm>
            <a:off x="777394" y="4318608"/>
            <a:ext cx="1951303"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1400" b="1" dirty="0">
                <a:latin typeface="Cambria" panose="02040503050406030204" pitchFamily="18" charset="0"/>
              </a:rPr>
              <a:t>Narrative Analysis</a:t>
            </a:r>
          </a:p>
          <a:p>
            <a:pPr algn="ctr"/>
            <a:r>
              <a:rPr lang="en-US" sz="1400" dirty="0" err="1">
                <a:latin typeface="Cambria" panose="02040503050406030204" pitchFamily="18" charset="0"/>
              </a:rPr>
              <a:t>Kisah</a:t>
            </a:r>
            <a:r>
              <a:rPr lang="en-US" sz="1400" dirty="0">
                <a:latin typeface="Cambria" panose="02040503050406030204" pitchFamily="18" charset="0"/>
              </a:rPr>
              <a:t>/</a:t>
            </a:r>
            <a:r>
              <a:rPr lang="en-US" sz="1400" dirty="0" err="1">
                <a:latin typeface="Cambria" panose="02040503050406030204" pitchFamily="18" charset="0"/>
              </a:rPr>
              <a:t>cerita</a:t>
            </a:r>
            <a:r>
              <a:rPr lang="en-US" sz="1400" dirty="0">
                <a:latin typeface="Cambria" panose="02040503050406030204" pitchFamily="18" charset="0"/>
              </a:rPr>
              <a:t> </a:t>
            </a:r>
            <a:r>
              <a:rPr lang="en-US" sz="1400" dirty="0" err="1">
                <a:latin typeface="Cambria" panose="02040503050406030204" pitchFamily="18" charset="0"/>
              </a:rPr>
              <a:t>seseorang</a:t>
            </a:r>
            <a:endParaRPr lang="id-ID" sz="1400" dirty="0">
              <a:latin typeface="Cambria" panose="02040503050406030204" pitchFamily="18" charset="0"/>
            </a:endParaRPr>
          </a:p>
        </p:txBody>
      </p:sp>
      <p:grpSp>
        <p:nvGrpSpPr>
          <p:cNvPr id="10" name="Group 9">
            <a:extLst>
              <a:ext uri="{FF2B5EF4-FFF2-40B4-BE49-F238E27FC236}">
                <a16:creationId xmlns:a16="http://schemas.microsoft.com/office/drawing/2014/main" xmlns="" id="{3A0AFF41-67D5-433D-A948-BDB6FD01C237}"/>
              </a:ext>
            </a:extLst>
          </p:cNvPr>
          <p:cNvGrpSpPr/>
          <p:nvPr/>
        </p:nvGrpSpPr>
        <p:grpSpPr>
          <a:xfrm>
            <a:off x="3602518" y="1341075"/>
            <a:ext cx="5148027" cy="3942792"/>
            <a:chOff x="3615397" y="1674237"/>
            <a:chExt cx="5148027" cy="3942792"/>
          </a:xfrm>
        </p:grpSpPr>
        <p:sp>
          <p:nvSpPr>
            <p:cNvPr id="11" name="TextBox 10">
              <a:extLst>
                <a:ext uri="{FF2B5EF4-FFF2-40B4-BE49-F238E27FC236}">
                  <a16:creationId xmlns:a16="http://schemas.microsoft.com/office/drawing/2014/main" xmlns="" id="{5E985D5D-8E5B-451C-8FD4-1CE55162C1CE}"/>
                </a:ext>
              </a:extLst>
            </p:cNvPr>
            <p:cNvSpPr txBox="1"/>
            <p:nvPr/>
          </p:nvSpPr>
          <p:spPr>
            <a:xfrm>
              <a:off x="4192847" y="2319347"/>
              <a:ext cx="4292553" cy="2960875"/>
            </a:xfrm>
            <a:prstGeom prst="rect">
              <a:avLst/>
            </a:prstGeom>
            <a:noFill/>
          </p:spPr>
          <p:txBody>
            <a:bodyPr wrap="square" rtlCol="0">
              <a:spAutoFit/>
            </a:bodyPr>
            <a:lstStyle/>
            <a:p>
              <a:pPr algn="just">
                <a:lnSpc>
                  <a:spcPct val="150000"/>
                </a:lnSpc>
              </a:pPr>
              <a:r>
                <a:rPr lang="en-US" sz="1400" b="1" u="sng" dirty="0">
                  <a:latin typeface="Cambria" panose="02040503050406030204" pitchFamily="18" charset="0"/>
                </a:rPr>
                <a:t>Basic Qualitative Study</a:t>
              </a:r>
            </a:p>
            <a:p>
              <a:pPr marL="285750" indent="-285750" algn="just">
                <a:lnSpc>
                  <a:spcPct val="150000"/>
                </a:lnSpc>
                <a:buFont typeface="Arial" panose="020B0604020202020204" pitchFamily="34" charset="0"/>
                <a:buChar char="•"/>
              </a:pPr>
              <a:r>
                <a:rPr lang="en-US" sz="1400" dirty="0" err="1">
                  <a:latin typeface="Cambria" panose="02040503050406030204" pitchFamily="18" charset="0"/>
                </a:rPr>
                <a:t>Fokus</a:t>
              </a:r>
              <a:r>
                <a:rPr lang="en-US" sz="1400" dirty="0">
                  <a:latin typeface="Cambria" panose="02040503050406030204" pitchFamily="18" charset="0"/>
                </a:rPr>
                <a:t> </a:t>
              </a:r>
              <a:r>
                <a:rPr lang="en-US" sz="1400" dirty="0" err="1">
                  <a:latin typeface="Cambria" panose="02040503050406030204" pitchFamily="18" charset="0"/>
                </a:rPr>
                <a:t>pada</a:t>
              </a:r>
              <a:r>
                <a:rPr lang="en-US" sz="1400" dirty="0">
                  <a:latin typeface="Cambria" panose="02040503050406030204" pitchFamily="18" charset="0"/>
                </a:rPr>
                <a:t> </a:t>
              </a:r>
              <a:r>
                <a:rPr lang="en-US" sz="1400" dirty="0" err="1">
                  <a:latin typeface="Cambria" panose="02040503050406030204" pitchFamily="18" charset="0"/>
                </a:rPr>
                <a:t>memaknai</a:t>
              </a:r>
              <a:r>
                <a:rPr lang="en-US" sz="1400" dirty="0">
                  <a:latin typeface="Cambria" panose="02040503050406030204" pitchFamily="18" charset="0"/>
                </a:rPr>
                <a:t>, </a:t>
              </a:r>
              <a:r>
                <a:rPr lang="en-US" sz="1400" dirty="0" err="1">
                  <a:latin typeface="Cambria" panose="02040503050406030204" pitchFamily="18" charset="0"/>
                </a:rPr>
                <a:t>memahami</a:t>
              </a:r>
              <a:r>
                <a:rPr lang="en-US" sz="1400" dirty="0">
                  <a:latin typeface="Cambria" panose="02040503050406030204" pitchFamily="18" charset="0"/>
                </a:rPr>
                <a:t>, proses</a:t>
              </a:r>
            </a:p>
            <a:p>
              <a:pPr marL="285750" indent="-285750" algn="just">
                <a:lnSpc>
                  <a:spcPct val="150000"/>
                </a:lnSpc>
                <a:buFont typeface="Arial" panose="020B0604020202020204" pitchFamily="34" charset="0"/>
                <a:buChar char="•"/>
              </a:pPr>
              <a:r>
                <a:rPr lang="en-US" sz="1400" dirty="0" err="1">
                  <a:latin typeface="Cambria" panose="02040503050406030204" pitchFamily="18" charset="0"/>
                </a:rPr>
                <a:t>Sampel</a:t>
              </a:r>
              <a:r>
                <a:rPr lang="en-US" sz="1400" dirty="0">
                  <a:latin typeface="Cambria" panose="02040503050406030204" pitchFamily="18" charset="0"/>
                </a:rPr>
                <a:t> </a:t>
              </a:r>
              <a:r>
                <a:rPr lang="en-US" sz="1400" dirty="0" err="1">
                  <a:latin typeface="Cambria" panose="02040503050406030204" pitchFamily="18" charset="0"/>
                </a:rPr>
                <a:t>dengan</a:t>
              </a:r>
              <a:r>
                <a:rPr lang="en-US" sz="1400" dirty="0">
                  <a:latin typeface="Cambria" panose="02040503050406030204" pitchFamily="18" charset="0"/>
                </a:rPr>
                <a:t> target </a:t>
              </a:r>
              <a:r>
                <a:rPr lang="en-US" sz="1400" dirty="0" err="1">
                  <a:latin typeface="Cambria" panose="02040503050406030204" pitchFamily="18" charset="0"/>
                </a:rPr>
                <a:t>tertentu</a:t>
              </a:r>
              <a:endParaRPr lang="en-US" sz="1400" dirty="0">
                <a:latin typeface="Cambria" panose="02040503050406030204" pitchFamily="18" charset="0"/>
              </a:endParaRPr>
            </a:p>
            <a:p>
              <a:pPr marL="285750" indent="-285750" algn="just">
                <a:lnSpc>
                  <a:spcPct val="150000"/>
                </a:lnSpc>
                <a:buFont typeface="Arial" panose="020B0604020202020204" pitchFamily="34" charset="0"/>
                <a:buChar char="•"/>
              </a:pPr>
              <a:r>
                <a:rPr lang="en-US" sz="1400" dirty="0" err="1">
                  <a:latin typeface="Cambria" panose="02040503050406030204" pitchFamily="18" charset="0"/>
                </a:rPr>
                <a:t>Pengumpulan</a:t>
              </a:r>
              <a:r>
                <a:rPr lang="en-US" sz="1400" dirty="0">
                  <a:latin typeface="Cambria" panose="02040503050406030204" pitchFamily="18" charset="0"/>
                </a:rPr>
                <a:t> Data </a:t>
              </a:r>
              <a:r>
                <a:rPr lang="en-US" sz="1400" dirty="0" err="1">
                  <a:latin typeface="Cambria" panose="02040503050406030204" pitchFamily="18" charset="0"/>
                </a:rPr>
                <a:t>melalui</a:t>
              </a:r>
              <a:r>
                <a:rPr lang="en-US" sz="1400" dirty="0">
                  <a:latin typeface="Cambria" panose="02040503050406030204" pitchFamily="18" charset="0"/>
                </a:rPr>
                <a:t> interview, </a:t>
              </a:r>
              <a:r>
                <a:rPr lang="en-US" sz="1400" dirty="0" err="1">
                  <a:latin typeface="Cambria" panose="02040503050406030204" pitchFamily="18" charset="0"/>
                </a:rPr>
                <a:t>observasi</a:t>
              </a:r>
              <a:r>
                <a:rPr lang="en-US" sz="1400" dirty="0">
                  <a:latin typeface="Cambria" panose="02040503050406030204" pitchFamily="18" charset="0"/>
                </a:rPr>
                <a:t> </a:t>
              </a:r>
              <a:r>
                <a:rPr lang="en-US" sz="1400" dirty="0" err="1">
                  <a:latin typeface="Cambria" panose="02040503050406030204" pitchFamily="18" charset="0"/>
                </a:rPr>
                <a:t>dan</a:t>
              </a:r>
              <a:r>
                <a:rPr lang="en-US" sz="1400" dirty="0">
                  <a:latin typeface="Cambria" panose="02040503050406030204" pitchFamily="18" charset="0"/>
                </a:rPr>
                <a:t> </a:t>
              </a:r>
              <a:r>
                <a:rPr lang="en-US" sz="1400" dirty="0" err="1">
                  <a:latin typeface="Cambria" panose="02040503050406030204" pitchFamily="18" charset="0"/>
                </a:rPr>
                <a:t>dokumen</a:t>
              </a:r>
              <a:endParaRPr lang="en-US" sz="1400" dirty="0">
                <a:latin typeface="Cambria" panose="02040503050406030204" pitchFamily="18" charset="0"/>
              </a:endParaRPr>
            </a:p>
            <a:p>
              <a:pPr marL="285750" indent="-285750" algn="just">
                <a:lnSpc>
                  <a:spcPct val="150000"/>
                </a:lnSpc>
                <a:buFont typeface="Arial" panose="020B0604020202020204" pitchFamily="34" charset="0"/>
                <a:buChar char="•"/>
              </a:pPr>
              <a:r>
                <a:rPr lang="en-US" sz="1400" dirty="0" err="1">
                  <a:latin typeface="Cambria" panose="02040503050406030204" pitchFamily="18" charset="0"/>
                </a:rPr>
                <a:t>Analisis</a:t>
              </a:r>
              <a:r>
                <a:rPr lang="en-US" sz="1400" dirty="0">
                  <a:latin typeface="Cambria" panose="02040503050406030204" pitchFamily="18" charset="0"/>
                </a:rPr>
                <a:t> data </a:t>
              </a:r>
              <a:r>
                <a:rPr lang="en-US" sz="1400" dirty="0" err="1">
                  <a:latin typeface="Cambria" panose="02040503050406030204" pitchFamily="18" charset="0"/>
                </a:rPr>
                <a:t>induktif</a:t>
              </a:r>
              <a:r>
                <a:rPr lang="en-US" sz="1400" dirty="0">
                  <a:latin typeface="Cambria" panose="02040503050406030204" pitchFamily="18" charset="0"/>
                </a:rPr>
                <a:t> </a:t>
              </a:r>
              <a:r>
                <a:rPr lang="en-US" sz="1400" dirty="0" err="1">
                  <a:latin typeface="Cambria" panose="02040503050406030204" pitchFamily="18" charset="0"/>
                </a:rPr>
                <a:t>dan</a:t>
              </a:r>
              <a:r>
                <a:rPr lang="en-US" sz="1400" dirty="0">
                  <a:latin typeface="Cambria" panose="02040503050406030204" pitchFamily="18" charset="0"/>
                </a:rPr>
                <a:t> </a:t>
              </a:r>
              <a:r>
                <a:rPr lang="en-US" sz="1400" dirty="0" err="1">
                  <a:latin typeface="Cambria" panose="02040503050406030204" pitchFamily="18" charset="0"/>
                </a:rPr>
                <a:t>komparatif</a:t>
              </a:r>
              <a:endParaRPr lang="en-US" sz="1400" dirty="0">
                <a:latin typeface="Cambria" panose="02040503050406030204" pitchFamily="18" charset="0"/>
              </a:endParaRPr>
            </a:p>
            <a:p>
              <a:pPr marL="285750" indent="-285750" algn="just">
                <a:lnSpc>
                  <a:spcPct val="150000"/>
                </a:lnSpc>
                <a:buFont typeface="Arial" panose="020B0604020202020204" pitchFamily="34" charset="0"/>
                <a:buChar char="•"/>
              </a:pPr>
              <a:r>
                <a:rPr lang="en-US" sz="1400" dirty="0" err="1">
                  <a:latin typeface="Cambria" panose="02040503050406030204" pitchFamily="18" charset="0"/>
                </a:rPr>
                <a:t>Hasil</a:t>
              </a:r>
              <a:r>
                <a:rPr lang="en-US" sz="1400" dirty="0">
                  <a:latin typeface="Cambria" panose="02040503050406030204" pitchFamily="18" charset="0"/>
                </a:rPr>
                <a:t> </a:t>
              </a:r>
              <a:r>
                <a:rPr lang="en-US" sz="1400" dirty="0" err="1">
                  <a:latin typeface="Cambria" panose="02040503050406030204" pitchFamily="18" charset="0"/>
                </a:rPr>
                <a:t>temuan</a:t>
              </a:r>
              <a:r>
                <a:rPr lang="en-US" sz="1400" dirty="0">
                  <a:latin typeface="Cambria" panose="02040503050406030204" pitchFamily="18" charset="0"/>
                </a:rPr>
                <a:t> </a:t>
              </a:r>
              <a:r>
                <a:rPr lang="en-US" sz="1400" dirty="0" err="1">
                  <a:latin typeface="Cambria" panose="02040503050406030204" pitchFamily="18" charset="0"/>
                </a:rPr>
                <a:t>sangat</a:t>
              </a:r>
              <a:r>
                <a:rPr lang="en-US" sz="1400" dirty="0">
                  <a:latin typeface="Cambria" panose="02040503050406030204" pitchFamily="18" charset="0"/>
                </a:rPr>
                <a:t> </a:t>
              </a:r>
              <a:r>
                <a:rPr lang="en-US" sz="1400" dirty="0" err="1">
                  <a:latin typeface="Cambria" panose="02040503050406030204" pitchFamily="18" charset="0"/>
                </a:rPr>
                <a:t>deskriptif</a:t>
              </a:r>
              <a:r>
                <a:rPr lang="en-US" sz="1400" dirty="0">
                  <a:latin typeface="Cambria" panose="02040503050406030204" pitchFamily="18" charset="0"/>
                </a:rPr>
                <a:t> </a:t>
              </a:r>
              <a:r>
                <a:rPr lang="en-US" sz="1400" dirty="0" err="1">
                  <a:latin typeface="Cambria" panose="02040503050406030204" pitchFamily="18" charset="0"/>
                </a:rPr>
                <a:t>dan</a:t>
              </a:r>
              <a:r>
                <a:rPr lang="en-US" sz="1400" dirty="0">
                  <a:latin typeface="Cambria" panose="02040503050406030204" pitchFamily="18" charset="0"/>
                </a:rPr>
                <a:t> </a:t>
              </a:r>
              <a:r>
                <a:rPr lang="en-US" sz="1400" dirty="0" err="1">
                  <a:latin typeface="Cambria" panose="02040503050406030204" pitchFamily="18" charset="0"/>
                </a:rPr>
                <a:t>ditampilkan</a:t>
              </a:r>
              <a:r>
                <a:rPr lang="en-US" sz="1400" dirty="0">
                  <a:latin typeface="Cambria" panose="02040503050406030204" pitchFamily="18" charset="0"/>
                </a:rPr>
                <a:t> </a:t>
              </a:r>
              <a:r>
                <a:rPr lang="en-US" sz="1400" dirty="0" err="1">
                  <a:latin typeface="Cambria" panose="02040503050406030204" pitchFamily="18" charset="0"/>
                </a:rPr>
                <a:t>dalam</a:t>
              </a:r>
              <a:r>
                <a:rPr lang="en-US" sz="1400" dirty="0">
                  <a:latin typeface="Cambria" panose="02040503050406030204" pitchFamily="18" charset="0"/>
                </a:rPr>
                <a:t> </a:t>
              </a:r>
              <a:r>
                <a:rPr lang="en-US" sz="1400" dirty="0" err="1">
                  <a:latin typeface="Cambria" panose="02040503050406030204" pitchFamily="18" charset="0"/>
                </a:rPr>
                <a:t>bentuk</a:t>
              </a:r>
              <a:r>
                <a:rPr lang="en-US" sz="1400" dirty="0">
                  <a:latin typeface="Cambria" panose="02040503050406030204" pitchFamily="18" charset="0"/>
                </a:rPr>
                <a:t> </a:t>
              </a:r>
              <a:r>
                <a:rPr lang="en-US" sz="1400" dirty="0" err="1">
                  <a:latin typeface="Cambria" panose="02040503050406030204" pitchFamily="18" charset="0"/>
                </a:rPr>
                <a:t>tema</a:t>
              </a:r>
              <a:r>
                <a:rPr lang="en-US" sz="1400" dirty="0">
                  <a:latin typeface="Cambria" panose="02040503050406030204" pitchFamily="18" charset="0"/>
                </a:rPr>
                <a:t>/</a:t>
              </a:r>
              <a:r>
                <a:rPr lang="en-US" sz="1400" dirty="0" err="1">
                  <a:latin typeface="Cambria" panose="02040503050406030204" pitchFamily="18" charset="0"/>
                </a:rPr>
                <a:t>kategori</a:t>
              </a:r>
              <a:endParaRPr lang="en-US" sz="1400" dirty="0">
                <a:latin typeface="Cambria" panose="02040503050406030204" pitchFamily="18" charset="0"/>
              </a:endParaRPr>
            </a:p>
            <a:p>
              <a:pPr algn="just">
                <a:lnSpc>
                  <a:spcPct val="150000"/>
                </a:lnSpc>
              </a:pPr>
              <a:r>
                <a:rPr lang="en-US" sz="1400" dirty="0">
                  <a:latin typeface="Cambria" panose="02040503050406030204" pitchFamily="18" charset="0"/>
                </a:rPr>
                <a:t> </a:t>
              </a:r>
              <a:endParaRPr lang="id-ID" sz="1400" dirty="0">
                <a:latin typeface="Cambria" panose="02040503050406030204" pitchFamily="18" charset="0"/>
              </a:endParaRPr>
            </a:p>
          </p:txBody>
        </p:sp>
        <p:sp>
          <p:nvSpPr>
            <p:cNvPr id="12" name="Oval 11">
              <a:extLst>
                <a:ext uri="{FF2B5EF4-FFF2-40B4-BE49-F238E27FC236}">
                  <a16:creationId xmlns:a16="http://schemas.microsoft.com/office/drawing/2014/main" xmlns="" id="{0DAF822A-6CCB-4173-9910-AA0EE0F7D5EF}"/>
                </a:ext>
              </a:extLst>
            </p:cNvPr>
            <p:cNvSpPr/>
            <p:nvPr/>
          </p:nvSpPr>
          <p:spPr>
            <a:xfrm>
              <a:off x="3615397" y="1674237"/>
              <a:ext cx="5148027" cy="3942792"/>
            </a:xfrm>
            <a:prstGeom prst="ellipse">
              <a:avLst/>
            </a:prstGeom>
            <a:noFill/>
            <a:ln w="222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Cambria" panose="02040503050406030204" pitchFamily="18" charset="0"/>
              </a:endParaRPr>
            </a:p>
          </p:txBody>
        </p:sp>
      </p:grpSp>
      <p:cxnSp>
        <p:nvCxnSpPr>
          <p:cNvPr id="13" name="Straight Connector 12">
            <a:extLst>
              <a:ext uri="{FF2B5EF4-FFF2-40B4-BE49-F238E27FC236}">
                <a16:creationId xmlns:a16="http://schemas.microsoft.com/office/drawing/2014/main" xmlns="" id="{45BE1AC8-0C9F-4831-9870-FD22DEBAA26E}"/>
              </a:ext>
            </a:extLst>
          </p:cNvPr>
          <p:cNvCxnSpPr>
            <a:stCxn id="12" idx="7"/>
            <a:endCxn id="6" idx="1"/>
          </p:cNvCxnSpPr>
          <p:nvPr/>
        </p:nvCxnSpPr>
        <p:spPr>
          <a:xfrm flipV="1">
            <a:off x="7996634" y="1476259"/>
            <a:ext cx="1079791" cy="44222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2C4366B9-C8FF-41CE-9B17-662D9C807246}"/>
              </a:ext>
            </a:extLst>
          </p:cNvPr>
          <p:cNvCxnSpPr>
            <a:cxnSpLocks/>
            <a:endCxn id="7" idx="1"/>
          </p:cNvCxnSpPr>
          <p:nvPr/>
        </p:nvCxnSpPr>
        <p:spPr>
          <a:xfrm>
            <a:off x="8472521" y="4205160"/>
            <a:ext cx="784820" cy="375059"/>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E2DC4373-E981-4702-B9FA-F48283C13126}"/>
              </a:ext>
            </a:extLst>
          </p:cNvPr>
          <p:cNvCxnSpPr>
            <a:cxnSpLocks/>
            <a:stCxn id="12" idx="4"/>
          </p:cNvCxnSpPr>
          <p:nvPr/>
        </p:nvCxnSpPr>
        <p:spPr>
          <a:xfrm>
            <a:off x="6176532" y="5283867"/>
            <a:ext cx="16785" cy="43837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A7020FEF-D463-4D66-BD8D-A5B045EE5F1C}"/>
              </a:ext>
            </a:extLst>
          </p:cNvPr>
          <p:cNvCxnSpPr>
            <a:cxnSpLocks/>
            <a:endCxn id="9" idx="3"/>
          </p:cNvCxnSpPr>
          <p:nvPr/>
        </p:nvCxnSpPr>
        <p:spPr>
          <a:xfrm flipH="1">
            <a:off x="2728697" y="3779524"/>
            <a:ext cx="1331224" cy="800694"/>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xmlns="" id="{CA2B3779-5D4E-40C0-92A7-5A6B4403174B}"/>
              </a:ext>
            </a:extLst>
          </p:cNvPr>
          <p:cNvCxnSpPr>
            <a:cxnSpLocks/>
          </p:cNvCxnSpPr>
          <p:nvPr/>
        </p:nvCxnSpPr>
        <p:spPr>
          <a:xfrm flipH="1" flipV="1">
            <a:off x="2971072" y="1767200"/>
            <a:ext cx="1297503" cy="238361"/>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8" name="Diagram 17"/>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0597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C022C8-2277-405E-B5A8-C6071FF93EE0}"/>
              </a:ext>
            </a:extLst>
          </p:cNvPr>
          <p:cNvSpPr>
            <a:spLocks noGrp="1"/>
          </p:cNvSpPr>
          <p:nvPr>
            <p:ph type="title"/>
          </p:nvPr>
        </p:nvSpPr>
        <p:spPr>
          <a:xfrm>
            <a:off x="0" y="137044"/>
            <a:ext cx="12192000" cy="1179288"/>
          </a:xfrm>
        </p:spPr>
        <p:txBody>
          <a:bodyPr>
            <a:normAutofit/>
          </a:bodyPr>
          <a:lstStyle/>
          <a:p>
            <a:pPr lvl="0"/>
            <a:r>
              <a:rPr lang="en-US" sz="4000" b="1" dirty="0">
                <a:latin typeface="Comic Sans MS" panose="030F0702030302020204" pitchFamily="66" charset="0"/>
              </a:rPr>
              <a:t>Overlap / </a:t>
            </a:r>
            <a:r>
              <a:rPr lang="en-US" sz="4000" b="1" dirty="0" err="1">
                <a:latin typeface="Comic Sans MS" panose="030F0702030302020204" pitchFamily="66" charset="0"/>
              </a:rPr>
              <a:t>Kombinasi</a:t>
            </a:r>
            <a:r>
              <a:rPr lang="en-US" sz="4000" b="1" dirty="0">
                <a:latin typeface="Comic Sans MS" panose="030F0702030302020204" pitchFamily="66" charset="0"/>
              </a:rPr>
              <a:t> </a:t>
            </a:r>
            <a:r>
              <a:rPr lang="en-US" sz="4000" b="1" dirty="0" err="1">
                <a:latin typeface="Comic Sans MS" panose="030F0702030302020204" pitchFamily="66" charset="0"/>
              </a:rPr>
              <a:t>Tipe</a:t>
            </a:r>
            <a:r>
              <a:rPr lang="en-US" sz="4000" b="1" dirty="0">
                <a:latin typeface="Comic Sans MS" panose="030F0702030302020204" pitchFamily="66" charset="0"/>
              </a:rPr>
              <a:t> </a:t>
            </a:r>
            <a:r>
              <a:rPr lang="en-US" sz="4000" b="1" dirty="0" err="1">
                <a:latin typeface="Comic Sans MS" panose="030F0702030302020204" pitchFamily="66" charset="0"/>
              </a:rPr>
              <a:t>Penelitian</a:t>
            </a:r>
            <a:r>
              <a:rPr lang="en-US" sz="4000" b="1" dirty="0">
                <a:latin typeface="Comic Sans MS" panose="030F0702030302020204" pitchFamily="66" charset="0"/>
              </a:rPr>
              <a:t> </a:t>
            </a:r>
            <a:r>
              <a:rPr lang="en-US" sz="4000" b="1" dirty="0" err="1">
                <a:latin typeface="Comic Sans MS" panose="030F0702030302020204" pitchFamily="66" charset="0"/>
              </a:rPr>
              <a:t>Kualitatif</a:t>
            </a:r>
            <a:endParaRPr lang="id-ID" sz="4000"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D752564D-CB28-4DED-A7E8-38205CD031CC}"/>
              </a:ext>
            </a:extLst>
          </p:cNvPr>
          <p:cNvSpPr>
            <a:spLocks noGrp="1"/>
          </p:cNvSpPr>
          <p:nvPr>
            <p:ph idx="10"/>
          </p:nvPr>
        </p:nvSpPr>
        <p:spPr>
          <a:xfrm>
            <a:off x="56272" y="1860651"/>
            <a:ext cx="11493305" cy="1129342"/>
          </a:xfrm>
        </p:spPr>
        <p:txBody>
          <a:bodyPr>
            <a:noAutofit/>
          </a:bodyPr>
          <a:lstStyle/>
          <a:p>
            <a:pPr marL="342900" indent="-342900" algn="just">
              <a:lnSpc>
                <a:spcPct val="150000"/>
              </a:lnSpc>
              <a:buFont typeface="Wingdings" panose="05000000000000000000" pitchFamily="2" charset="2"/>
              <a:buChar char="§"/>
            </a:pPr>
            <a:r>
              <a:rPr lang="en-US" sz="1600" dirty="0" err="1">
                <a:latin typeface="Comic Sans MS" panose="030F0702030302020204" pitchFamily="66" charset="0"/>
              </a:rPr>
              <a:t>Desain</a:t>
            </a:r>
            <a:r>
              <a:rPr lang="en-US" sz="1600" dirty="0">
                <a:latin typeface="Comic Sans MS" panose="030F0702030302020204" pitchFamily="66" charset="0"/>
              </a:rPr>
              <a:t> </a:t>
            </a:r>
            <a:r>
              <a:rPr lang="en-US" sz="1600" dirty="0" err="1">
                <a:latin typeface="Comic Sans MS" panose="030F0702030302020204" pitchFamily="66" charset="0"/>
              </a:rPr>
              <a:t>ditentukan</a:t>
            </a:r>
            <a:r>
              <a:rPr lang="en-US" sz="1600" dirty="0">
                <a:latin typeface="Comic Sans MS" panose="030F0702030302020204" pitchFamily="66" charset="0"/>
              </a:rPr>
              <a:t> </a:t>
            </a:r>
            <a:r>
              <a:rPr lang="en-US" sz="1600" dirty="0" err="1">
                <a:latin typeface="Comic Sans MS" panose="030F0702030302020204" pitchFamily="66" charset="0"/>
              </a:rPr>
              <a:t>oleh</a:t>
            </a:r>
            <a:r>
              <a:rPr lang="en-US" sz="1600" dirty="0">
                <a:latin typeface="Comic Sans MS" panose="030F0702030302020204" pitchFamily="66" charset="0"/>
              </a:rPr>
              <a:t> </a:t>
            </a:r>
            <a:r>
              <a:rPr lang="en-US" sz="1600" dirty="0" err="1">
                <a:latin typeface="Comic Sans MS" panose="030F0702030302020204" pitchFamily="66" charset="0"/>
              </a:rPr>
              <a:t>kerangka</a:t>
            </a:r>
            <a:r>
              <a:rPr lang="en-US" sz="1600" dirty="0">
                <a:latin typeface="Comic Sans MS" panose="030F0702030302020204" pitchFamily="66" charset="0"/>
              </a:rPr>
              <a:t> </a:t>
            </a:r>
            <a:r>
              <a:rPr lang="en-US" sz="1600" dirty="0" err="1">
                <a:latin typeface="Comic Sans MS" panose="030F0702030302020204" pitchFamily="66" charset="0"/>
              </a:rPr>
              <a:t>teori</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tujuan</a:t>
            </a:r>
            <a:r>
              <a:rPr lang="en-US" sz="1600" dirty="0">
                <a:latin typeface="Comic Sans MS" panose="030F0702030302020204" pitchFamily="66" charset="0"/>
              </a:rPr>
              <a:t> </a:t>
            </a:r>
            <a:r>
              <a:rPr lang="en-US" sz="1600" dirty="0" err="1">
                <a:latin typeface="Comic Sans MS" panose="030F0702030302020204" pitchFamily="66" charset="0"/>
              </a:rPr>
              <a:t>studi</a:t>
            </a:r>
            <a:r>
              <a:rPr lang="en-US" sz="1600" dirty="0">
                <a:latin typeface="Comic Sans MS" panose="030F0702030302020204" pitchFamily="66" charset="0"/>
              </a:rPr>
              <a:t> yang </a:t>
            </a:r>
            <a:r>
              <a:rPr lang="en-US" sz="1600" dirty="0" err="1">
                <a:latin typeface="Comic Sans MS" panose="030F0702030302020204" pitchFamily="66" charset="0"/>
              </a:rPr>
              <a:t>ditunjukkan</a:t>
            </a:r>
            <a:r>
              <a:rPr lang="en-US" sz="1600" dirty="0">
                <a:latin typeface="Comic Sans MS" panose="030F0702030302020204" pitchFamily="66" charset="0"/>
              </a:rPr>
              <a:t> </a:t>
            </a:r>
            <a:r>
              <a:rPr lang="en-US" sz="1600" dirty="0" err="1">
                <a:latin typeface="Comic Sans MS" panose="030F0702030302020204" pitchFamily="66" charset="0"/>
              </a:rPr>
              <a:t>oleh</a:t>
            </a:r>
            <a:r>
              <a:rPr lang="en-US" sz="1600" dirty="0">
                <a:latin typeface="Comic Sans MS" panose="030F0702030302020204" pitchFamily="66" charset="0"/>
              </a:rPr>
              <a:t> </a:t>
            </a:r>
            <a:r>
              <a:rPr lang="en-US" sz="1600" dirty="0" err="1">
                <a:latin typeface="Comic Sans MS" panose="030F0702030302020204" pitchFamily="66" charset="0"/>
              </a:rPr>
              <a:t>fokus</a:t>
            </a:r>
            <a:r>
              <a:rPr lang="en-US" sz="1600" dirty="0">
                <a:latin typeface="Comic Sans MS" panose="030F0702030302020204" pitchFamily="66" charset="0"/>
              </a:rPr>
              <a:t>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dirty="0" err="1">
                <a:latin typeface="Comic Sans MS" panose="030F0702030302020204" pitchFamily="66" charset="0"/>
              </a:rPr>
              <a:t>pertanyaan</a:t>
            </a:r>
            <a:r>
              <a:rPr lang="en-US" sz="1600" dirty="0">
                <a:latin typeface="Comic Sans MS" panose="030F0702030302020204" pitchFamily="66" charset="0"/>
              </a:rPr>
              <a:t> </a:t>
            </a:r>
            <a:r>
              <a:rPr lang="en-US" sz="1600" dirty="0" err="1">
                <a:latin typeface="Comic Sans MS" panose="030F0702030302020204" pitchFamily="66" charset="0"/>
              </a:rPr>
              <a:t>penelitian</a:t>
            </a:r>
            <a:endParaRPr lang="en-US" sz="1600" dirty="0">
              <a:latin typeface="Comic Sans MS" panose="030F0702030302020204" pitchFamily="66" charset="0"/>
            </a:endParaRPr>
          </a:p>
          <a:p>
            <a:pPr marL="342900" indent="-342900" algn="just">
              <a:lnSpc>
                <a:spcPct val="150000"/>
              </a:lnSpc>
              <a:buFont typeface="Wingdings" panose="05000000000000000000" pitchFamily="2" charset="2"/>
              <a:buChar char="§"/>
            </a:pPr>
            <a:r>
              <a:rPr lang="en-US" sz="1600" dirty="0" err="1">
                <a:latin typeface="Comic Sans MS" panose="030F0702030302020204" pitchFamily="66" charset="0"/>
              </a:rPr>
              <a:t>Tidak</a:t>
            </a:r>
            <a:r>
              <a:rPr lang="en-US" sz="1600" dirty="0">
                <a:latin typeface="Comic Sans MS" panose="030F0702030302020204" pitchFamily="66" charset="0"/>
              </a:rPr>
              <a:t> </a:t>
            </a:r>
            <a:r>
              <a:rPr lang="en-US" sz="1600" dirty="0" err="1">
                <a:latin typeface="Comic Sans MS" panose="030F0702030302020204" pitchFamily="66" charset="0"/>
              </a:rPr>
              <a:t>ada</a:t>
            </a:r>
            <a:r>
              <a:rPr lang="en-US" sz="1600" dirty="0">
                <a:latin typeface="Comic Sans MS" panose="030F0702030302020204" pitchFamily="66" charset="0"/>
              </a:rPr>
              <a:t> </a:t>
            </a:r>
            <a:r>
              <a:rPr lang="en-US" sz="1600" dirty="0" err="1">
                <a:latin typeface="Comic Sans MS" panose="030F0702030302020204" pitchFamily="66" charset="0"/>
              </a:rPr>
              <a:t>langkah</a:t>
            </a:r>
            <a:r>
              <a:rPr lang="en-US" sz="1600" dirty="0">
                <a:latin typeface="Comic Sans MS" panose="030F0702030302020204" pitchFamily="66" charset="0"/>
              </a:rPr>
              <a:t> </a:t>
            </a:r>
            <a:r>
              <a:rPr lang="en-US" sz="1600" dirty="0" err="1">
                <a:latin typeface="Comic Sans MS" panose="030F0702030302020204" pitchFamily="66" charset="0"/>
              </a:rPr>
              <a:t>pasti</a:t>
            </a:r>
            <a:r>
              <a:rPr lang="en-US" sz="1600" dirty="0">
                <a:latin typeface="Comic Sans MS" panose="030F0702030302020204" pitchFamily="66" charset="0"/>
              </a:rPr>
              <a:t> </a:t>
            </a:r>
            <a:r>
              <a:rPr lang="en-US" sz="1600" dirty="0" err="1">
                <a:latin typeface="Comic Sans MS" panose="030F0702030302020204" pitchFamily="66" charset="0"/>
              </a:rPr>
              <a:t>dalam</a:t>
            </a:r>
            <a:r>
              <a:rPr lang="en-US" sz="1600" dirty="0">
                <a:latin typeface="Comic Sans MS" panose="030F0702030302020204" pitchFamily="66" charset="0"/>
              </a:rPr>
              <a:t> </a:t>
            </a:r>
            <a:r>
              <a:rPr lang="en-US" sz="1600" dirty="0" err="1">
                <a:latin typeface="Comic Sans MS" panose="030F0702030302020204" pitchFamily="66" charset="0"/>
              </a:rPr>
              <a:t>mendefinisikan</a:t>
            </a:r>
            <a:r>
              <a:rPr lang="en-US" sz="1600" dirty="0">
                <a:latin typeface="Comic Sans MS" panose="030F0702030302020204" pitchFamily="66" charset="0"/>
              </a:rPr>
              <a:t> </a:t>
            </a:r>
            <a:r>
              <a:rPr lang="en-US" sz="1600" dirty="0" err="1">
                <a:latin typeface="Comic Sans MS" panose="030F0702030302020204" pitchFamily="66" charset="0"/>
              </a:rPr>
              <a:t>atau</a:t>
            </a:r>
            <a:r>
              <a:rPr lang="en-US" sz="1600" dirty="0">
                <a:latin typeface="Comic Sans MS" panose="030F0702030302020204" pitchFamily="66" charset="0"/>
              </a:rPr>
              <a:t> </a:t>
            </a:r>
            <a:r>
              <a:rPr lang="en-US" sz="1600" dirty="0" err="1">
                <a:latin typeface="Comic Sans MS" panose="030F0702030302020204" pitchFamily="66" charset="0"/>
              </a:rPr>
              <a:t>menggambarkan</a:t>
            </a:r>
            <a:r>
              <a:rPr lang="en-US" sz="1600" dirty="0">
                <a:latin typeface="Comic Sans MS" panose="030F0702030302020204" pitchFamily="66" charset="0"/>
              </a:rPr>
              <a:t> </a:t>
            </a:r>
            <a:r>
              <a:rPr lang="en-US" sz="1600" dirty="0" err="1">
                <a:latin typeface="Comic Sans MS" panose="030F0702030302020204" pitchFamily="66" charset="0"/>
              </a:rPr>
              <a:t>studi</a:t>
            </a:r>
            <a:r>
              <a:rPr lang="en-US" sz="1600" dirty="0">
                <a:latin typeface="Comic Sans MS" panose="030F0702030302020204" pitchFamily="66" charset="0"/>
              </a:rPr>
              <a:t> </a:t>
            </a:r>
            <a:r>
              <a:rPr lang="en-US" sz="1600" dirty="0" err="1">
                <a:latin typeface="Comic Sans MS" panose="030F0702030302020204" pitchFamily="66" charset="0"/>
              </a:rPr>
              <a:t>kualitatif</a:t>
            </a:r>
            <a:r>
              <a:rPr lang="en-US" sz="1600" dirty="0">
                <a:latin typeface="Comic Sans MS" panose="030F0702030302020204" pitchFamily="66" charset="0"/>
              </a:rPr>
              <a:t>, </a:t>
            </a:r>
            <a:r>
              <a:rPr lang="en-US" sz="1600" b="1" dirty="0" err="1">
                <a:latin typeface="Comic Sans MS" panose="030F0702030302020204" pitchFamily="66" charset="0"/>
              </a:rPr>
              <a:t>seluruhnya</a:t>
            </a:r>
            <a:r>
              <a:rPr lang="en-US" sz="1600" b="1" dirty="0">
                <a:latin typeface="Comic Sans MS" panose="030F0702030302020204" pitchFamily="66" charset="0"/>
              </a:rPr>
              <a:t> </a:t>
            </a:r>
            <a:r>
              <a:rPr lang="en-US" sz="1600" b="1" dirty="0" err="1">
                <a:latin typeface="Comic Sans MS" panose="030F0702030302020204" pitchFamily="66" charset="0"/>
              </a:rPr>
              <a:t>tergatung</a:t>
            </a:r>
            <a:r>
              <a:rPr lang="en-US" sz="1600" b="1" dirty="0">
                <a:latin typeface="Comic Sans MS" panose="030F0702030302020204" pitchFamily="66" charset="0"/>
              </a:rPr>
              <a:t> </a:t>
            </a:r>
            <a:r>
              <a:rPr lang="en-US" sz="1600" b="1" dirty="0" err="1">
                <a:latin typeface="Comic Sans MS" panose="030F0702030302020204" pitchFamily="66" charset="0"/>
              </a:rPr>
              <a:t>peneliti</a:t>
            </a:r>
            <a:r>
              <a:rPr lang="en-US" sz="1600" b="1" dirty="0">
                <a:latin typeface="Comic Sans MS" panose="030F0702030302020204" pitchFamily="66" charset="0"/>
              </a:rPr>
              <a:t> </a:t>
            </a:r>
            <a:r>
              <a:rPr lang="en-US" sz="1600" b="1" dirty="0" err="1">
                <a:latin typeface="Comic Sans MS" panose="030F0702030302020204" pitchFamily="66" charset="0"/>
              </a:rPr>
              <a:t>dalam</a:t>
            </a:r>
            <a:r>
              <a:rPr lang="en-US" sz="1600" b="1" dirty="0">
                <a:latin typeface="Comic Sans MS" panose="030F0702030302020204" pitchFamily="66" charset="0"/>
              </a:rPr>
              <a:t> </a:t>
            </a:r>
            <a:r>
              <a:rPr lang="en-US" sz="1600" b="1" dirty="0" err="1">
                <a:latin typeface="Comic Sans MS" panose="030F0702030302020204" pitchFamily="66" charset="0"/>
              </a:rPr>
              <a:t>menentukan</a:t>
            </a:r>
            <a:r>
              <a:rPr lang="en-US" sz="1600" b="1" dirty="0">
                <a:latin typeface="Comic Sans MS" panose="030F0702030302020204" pitchFamily="66" charset="0"/>
              </a:rPr>
              <a:t> </a:t>
            </a:r>
            <a:r>
              <a:rPr lang="en-US" sz="1600" b="1" dirty="0" err="1">
                <a:latin typeface="Comic Sans MS" panose="030F0702030302020204" pitchFamily="66" charset="0"/>
              </a:rPr>
              <a:t>apa</a:t>
            </a:r>
            <a:r>
              <a:rPr lang="en-US" sz="1600" b="1" dirty="0">
                <a:latin typeface="Comic Sans MS" panose="030F0702030302020204" pitchFamily="66" charset="0"/>
              </a:rPr>
              <a:t> </a:t>
            </a:r>
            <a:r>
              <a:rPr lang="en-US" sz="1600" b="1" dirty="0" err="1">
                <a:latin typeface="Comic Sans MS" panose="030F0702030302020204" pitchFamily="66" charset="0"/>
              </a:rPr>
              <a:t>dan</a:t>
            </a:r>
            <a:r>
              <a:rPr lang="en-US" sz="1600" b="1" dirty="0">
                <a:latin typeface="Comic Sans MS" panose="030F0702030302020204" pitchFamily="66" charset="0"/>
              </a:rPr>
              <a:t> </a:t>
            </a:r>
            <a:r>
              <a:rPr lang="en-US" sz="1600" b="1" dirty="0" err="1">
                <a:latin typeface="Comic Sans MS" panose="030F0702030302020204" pitchFamily="66" charset="0"/>
              </a:rPr>
              <a:t>bagaimana</a:t>
            </a:r>
            <a:r>
              <a:rPr lang="en-US" sz="1600" b="1" dirty="0">
                <a:latin typeface="Comic Sans MS" panose="030F0702030302020204" pitchFamily="66" charset="0"/>
              </a:rPr>
              <a:t> </a:t>
            </a:r>
            <a:r>
              <a:rPr lang="en-US" sz="1600" b="1" dirty="0" err="1">
                <a:latin typeface="Comic Sans MS" panose="030F0702030302020204" pitchFamily="66" charset="0"/>
              </a:rPr>
              <a:t>mendeskripsikan</a:t>
            </a:r>
            <a:r>
              <a:rPr lang="en-US" sz="1600" b="1" dirty="0">
                <a:latin typeface="Comic Sans MS" panose="030F0702030302020204" pitchFamily="66" charset="0"/>
              </a:rPr>
              <a:t> </a:t>
            </a:r>
            <a:r>
              <a:rPr lang="en-US" sz="1600" b="1" dirty="0" err="1">
                <a:latin typeface="Comic Sans MS" panose="030F0702030302020204" pitchFamily="66" charset="0"/>
              </a:rPr>
              <a:t>penelitiannya</a:t>
            </a:r>
            <a:r>
              <a:rPr lang="id-ID" sz="1600" b="1" dirty="0">
                <a:latin typeface="Comic Sans MS" panose="030F0702030302020204" pitchFamily="66" charset="0"/>
              </a:rPr>
              <a:t>, </a:t>
            </a:r>
            <a:r>
              <a:rPr lang="en-US" sz="1600" b="1" dirty="0" err="1">
                <a:latin typeface="Comic Sans MS" panose="030F0702030302020204" pitchFamily="66" charset="0"/>
              </a:rPr>
              <a:t>membuat</a:t>
            </a:r>
            <a:r>
              <a:rPr lang="en-US" sz="1600" b="1" dirty="0">
                <a:latin typeface="Comic Sans MS" panose="030F0702030302020204" pitchFamily="66" charset="0"/>
              </a:rPr>
              <a:t> </a:t>
            </a:r>
            <a:r>
              <a:rPr lang="en-US" sz="1600" b="1" dirty="0" err="1">
                <a:latin typeface="Comic Sans MS" panose="030F0702030302020204" pitchFamily="66" charset="0"/>
              </a:rPr>
              <a:t>justifikasi</a:t>
            </a:r>
            <a:r>
              <a:rPr lang="en-US" sz="1600" b="1" dirty="0">
                <a:latin typeface="Comic Sans MS" panose="030F0702030302020204" pitchFamily="66" charset="0"/>
              </a:rPr>
              <a:t> </a:t>
            </a:r>
            <a:r>
              <a:rPr lang="en-US" sz="1600" b="1" dirty="0" err="1">
                <a:latin typeface="Comic Sans MS" panose="030F0702030302020204" pitchFamily="66" charset="0"/>
              </a:rPr>
              <a:t>dan</a:t>
            </a:r>
            <a:r>
              <a:rPr lang="en-US" sz="1600" b="1" dirty="0">
                <a:latin typeface="Comic Sans MS" panose="030F0702030302020204" pitchFamily="66" charset="0"/>
              </a:rPr>
              <a:t> </a:t>
            </a:r>
            <a:r>
              <a:rPr lang="en-US" sz="1600" b="1" dirty="0" err="1">
                <a:latin typeface="Comic Sans MS" panose="030F0702030302020204" pitchFamily="66" charset="0"/>
              </a:rPr>
              <a:t>penggunaan</a:t>
            </a:r>
            <a:r>
              <a:rPr lang="en-US" sz="1600" b="1" dirty="0">
                <a:latin typeface="Comic Sans MS" panose="030F0702030302020204" pitchFamily="66" charset="0"/>
              </a:rPr>
              <a:t> literature yang </a:t>
            </a:r>
            <a:r>
              <a:rPr lang="en-US" sz="1600" b="1" dirty="0" err="1">
                <a:latin typeface="Comic Sans MS" panose="030F0702030302020204" pitchFamily="66" charset="0"/>
              </a:rPr>
              <a:t>sesuai</a:t>
            </a:r>
            <a:r>
              <a:rPr lang="en-US" sz="1600" b="1" dirty="0">
                <a:latin typeface="Comic Sans MS" panose="030F0702030302020204" pitchFamily="66" charset="0"/>
              </a:rPr>
              <a:t> </a:t>
            </a:r>
            <a:r>
              <a:rPr lang="en-US" sz="1600" b="1" dirty="0" err="1">
                <a:latin typeface="Comic Sans MS" panose="030F0702030302020204" pitchFamily="66" charset="0"/>
              </a:rPr>
              <a:t>topik</a:t>
            </a:r>
            <a:r>
              <a:rPr lang="en-US" sz="1600" b="1" dirty="0">
                <a:latin typeface="Comic Sans MS" panose="030F0702030302020204" pitchFamily="66" charset="0"/>
              </a:rPr>
              <a:t> </a:t>
            </a:r>
            <a:r>
              <a:rPr lang="en-US" sz="1600" b="1" dirty="0" err="1">
                <a:latin typeface="Comic Sans MS" panose="030F0702030302020204" pitchFamily="66" charset="0"/>
              </a:rPr>
              <a:t>penelitian</a:t>
            </a:r>
            <a:endParaRPr lang="en-US" sz="1600" b="1" dirty="0">
              <a:latin typeface="Comic Sans MS" panose="030F0702030302020204" pitchFamily="66" charset="0"/>
            </a:endParaRPr>
          </a:p>
          <a:p>
            <a:pPr marL="342900" indent="-342900" algn="just">
              <a:lnSpc>
                <a:spcPct val="150000"/>
              </a:lnSpc>
              <a:buFont typeface="Wingdings" panose="05000000000000000000" pitchFamily="2" charset="2"/>
              <a:buChar char="§"/>
            </a:pPr>
            <a:r>
              <a:rPr lang="en-US" sz="1600" dirty="0" err="1">
                <a:latin typeface="Comic Sans MS" panose="030F0702030302020204" pitchFamily="66" charset="0"/>
              </a:rPr>
              <a:t>Beberapa</a:t>
            </a:r>
            <a:r>
              <a:rPr lang="en-US" sz="1600" dirty="0">
                <a:latin typeface="Comic Sans MS" panose="030F0702030302020204" pitchFamily="66" charset="0"/>
              </a:rPr>
              <a:t> </a:t>
            </a:r>
            <a:r>
              <a:rPr lang="en-US" sz="1600" dirty="0" err="1">
                <a:latin typeface="Comic Sans MS" panose="030F0702030302020204" pitchFamily="66" charset="0"/>
              </a:rPr>
              <a:t>Contoh</a:t>
            </a:r>
            <a:r>
              <a:rPr lang="en-US" sz="1600" dirty="0">
                <a:latin typeface="Comic Sans MS" panose="030F0702030302020204" pitchFamily="66" charset="0"/>
              </a:rPr>
              <a:t>:</a:t>
            </a:r>
          </a:p>
          <a:p>
            <a:pPr marL="633413" lvl="0" indent="-342900">
              <a:lnSpc>
                <a:spcPct val="150000"/>
              </a:lnSpc>
              <a:buFont typeface="+mj-lt"/>
              <a:buAutoNum type="alphaLcPeriod"/>
            </a:pPr>
            <a:r>
              <a:rPr lang="en-US" sz="1600" dirty="0" err="1">
                <a:latin typeface="Comic Sans MS" panose="030F0702030302020204" pitchFamily="66" charset="0"/>
              </a:rPr>
              <a:t>Kombinasi</a:t>
            </a:r>
            <a:r>
              <a:rPr lang="en-US" sz="1600" dirty="0">
                <a:latin typeface="Comic Sans MS" panose="030F0702030302020204" pitchFamily="66" charset="0"/>
              </a:rPr>
              <a:t> </a:t>
            </a:r>
            <a:r>
              <a:rPr lang="en-US" sz="1600" dirty="0" err="1">
                <a:latin typeface="Comic Sans MS" panose="030F0702030302020204" pitchFamily="66" charset="0"/>
              </a:rPr>
              <a:t>antara</a:t>
            </a:r>
            <a:r>
              <a:rPr lang="en-US" sz="1600" dirty="0">
                <a:latin typeface="Comic Sans MS" panose="030F0702030302020204" pitchFamily="66" charset="0"/>
              </a:rPr>
              <a:t> </a:t>
            </a:r>
            <a:r>
              <a:rPr lang="en-US" sz="1600" i="1" dirty="0">
                <a:latin typeface="Comic Sans MS" panose="030F0702030302020204" pitchFamily="66" charset="0"/>
              </a:rPr>
              <a:t>ethnographic</a:t>
            </a:r>
            <a:r>
              <a:rPr lang="en-US" sz="1600" dirty="0">
                <a:latin typeface="Comic Sans MS" panose="030F0702030302020204" pitchFamily="66" charset="0"/>
              </a:rPr>
              <a:t> </a:t>
            </a:r>
            <a:r>
              <a:rPr lang="en-US" sz="1600" dirty="0" err="1">
                <a:latin typeface="Comic Sans MS" panose="030F0702030302020204" pitchFamily="66" charset="0"/>
              </a:rPr>
              <a:t>dengan</a:t>
            </a:r>
            <a:r>
              <a:rPr lang="en-US" sz="1600" dirty="0">
                <a:latin typeface="Comic Sans MS" panose="030F0702030302020204" pitchFamily="66" charset="0"/>
              </a:rPr>
              <a:t> </a:t>
            </a:r>
            <a:r>
              <a:rPr lang="en-US" sz="1600" i="1" dirty="0">
                <a:latin typeface="Comic Sans MS" panose="030F0702030302020204" pitchFamily="66" charset="0"/>
              </a:rPr>
              <a:t>case study </a:t>
            </a:r>
            <a:r>
              <a:rPr lang="en-US" sz="1600" dirty="0" err="1">
                <a:latin typeface="Comic Sans MS" panose="030F0702030302020204" pitchFamily="66" charset="0"/>
              </a:rPr>
              <a:t>dimana</a:t>
            </a:r>
            <a:r>
              <a:rPr lang="en-US" sz="1600" dirty="0">
                <a:latin typeface="Comic Sans MS" panose="030F0702030302020204" pitchFamily="66" charset="0"/>
              </a:rPr>
              <a:t> </a:t>
            </a:r>
            <a:r>
              <a:rPr lang="en-US" sz="1600" dirty="0" err="1">
                <a:latin typeface="Comic Sans MS" panose="030F0702030302020204" pitchFamily="66" charset="0"/>
              </a:rPr>
              <a:t>fokus</a:t>
            </a:r>
            <a:r>
              <a:rPr lang="en-US" sz="1600" dirty="0">
                <a:latin typeface="Comic Sans MS" panose="030F0702030302020204" pitchFamily="66" charset="0"/>
              </a:rPr>
              <a:t> </a:t>
            </a:r>
            <a:r>
              <a:rPr lang="en-US" sz="1600" dirty="0" err="1">
                <a:latin typeface="Comic Sans MS" panose="030F0702030302020204" pitchFamily="66" charset="0"/>
              </a:rPr>
              <a:t>pada</a:t>
            </a:r>
            <a:r>
              <a:rPr lang="en-US" sz="1600" dirty="0">
                <a:latin typeface="Comic Sans MS" panose="030F0702030302020204" pitchFamily="66" charset="0"/>
              </a:rPr>
              <a:t> </a:t>
            </a:r>
            <a:r>
              <a:rPr lang="en-US" sz="1600" dirty="0" err="1">
                <a:latin typeface="Comic Sans MS" panose="030F0702030302020204" pitchFamily="66" charset="0"/>
              </a:rPr>
              <a:t>dimensi</a:t>
            </a:r>
            <a:r>
              <a:rPr lang="en-US" sz="1600" dirty="0">
                <a:latin typeface="Comic Sans MS" panose="030F0702030302020204" pitchFamily="66" charset="0"/>
              </a:rPr>
              <a:t> </a:t>
            </a:r>
            <a:r>
              <a:rPr lang="en-US" sz="1600" dirty="0" err="1">
                <a:latin typeface="Comic Sans MS" panose="030F0702030302020204" pitchFamily="66" charset="0"/>
              </a:rPr>
              <a:t>budaya</a:t>
            </a:r>
            <a:r>
              <a:rPr lang="en-US" sz="1600" dirty="0">
                <a:latin typeface="Comic Sans MS" panose="030F0702030302020204" pitchFamily="66" charset="0"/>
              </a:rPr>
              <a:t> </a:t>
            </a:r>
            <a:r>
              <a:rPr lang="en-US" sz="1600" dirty="0" err="1">
                <a:latin typeface="Comic Sans MS" panose="030F0702030302020204" pitchFamily="66" charset="0"/>
              </a:rPr>
              <a:t>pada</a:t>
            </a:r>
            <a:r>
              <a:rPr lang="en-US" sz="1600" dirty="0">
                <a:latin typeface="Comic Sans MS" panose="030F0702030302020204" pitchFamily="66" charset="0"/>
              </a:rPr>
              <a:t> </a:t>
            </a:r>
            <a:r>
              <a:rPr lang="en-US" sz="1600" dirty="0" err="1">
                <a:latin typeface="Comic Sans MS" panose="030F0702030302020204" pitchFamily="66" charset="0"/>
              </a:rPr>
              <a:t>suatu</a:t>
            </a:r>
            <a:r>
              <a:rPr lang="en-US" sz="1600" dirty="0">
                <a:latin typeface="Comic Sans MS" panose="030F0702030302020204" pitchFamily="66" charset="0"/>
              </a:rPr>
              <a:t> </a:t>
            </a:r>
            <a:r>
              <a:rPr lang="en-US" sz="1600" dirty="0" err="1">
                <a:latin typeface="Comic Sans MS" panose="030F0702030302020204" pitchFamily="66" charset="0"/>
              </a:rPr>
              <a:t>kasus</a:t>
            </a:r>
            <a:r>
              <a:rPr lang="en-US" sz="1600" dirty="0">
                <a:latin typeface="Comic Sans MS" panose="030F0702030302020204" pitchFamily="66" charset="0"/>
              </a:rPr>
              <a:t>.</a:t>
            </a:r>
            <a:endParaRPr lang="id-ID" sz="1600" dirty="0">
              <a:latin typeface="Comic Sans MS" panose="030F0702030302020204" pitchFamily="66" charset="0"/>
            </a:endParaRPr>
          </a:p>
          <a:p>
            <a:pPr marL="633413" lvl="0" indent="-342900">
              <a:lnSpc>
                <a:spcPct val="150000"/>
              </a:lnSpc>
              <a:buFont typeface="+mj-lt"/>
              <a:buAutoNum type="alphaLcPeriod"/>
            </a:pPr>
            <a:r>
              <a:rPr lang="en-US" sz="1600" dirty="0" err="1">
                <a:latin typeface="Comic Sans MS" panose="030F0702030302020204" pitchFamily="66" charset="0"/>
              </a:rPr>
              <a:t>Kombinasi</a:t>
            </a:r>
            <a:r>
              <a:rPr lang="en-US" sz="1600" dirty="0">
                <a:latin typeface="Comic Sans MS" panose="030F0702030302020204" pitchFamily="66" charset="0"/>
              </a:rPr>
              <a:t> </a:t>
            </a:r>
            <a:r>
              <a:rPr lang="en-US" sz="1600" dirty="0" err="1">
                <a:latin typeface="Comic Sans MS" panose="030F0702030302020204" pitchFamily="66" charset="0"/>
              </a:rPr>
              <a:t>antara</a:t>
            </a:r>
            <a:r>
              <a:rPr lang="en-US" sz="1600" dirty="0">
                <a:latin typeface="Comic Sans MS" panose="030F0702030302020204" pitchFamily="66" charset="0"/>
              </a:rPr>
              <a:t> </a:t>
            </a:r>
            <a:r>
              <a:rPr lang="en-US" sz="1600" i="1" dirty="0">
                <a:latin typeface="Comic Sans MS" panose="030F0702030302020204" pitchFamily="66" charset="0"/>
              </a:rPr>
              <a:t>grounded theory </a:t>
            </a:r>
            <a:r>
              <a:rPr lang="en-US" sz="1600" dirty="0" err="1">
                <a:latin typeface="Comic Sans MS" panose="030F0702030302020204" pitchFamily="66" charset="0"/>
              </a:rPr>
              <a:t>dan</a:t>
            </a:r>
            <a:r>
              <a:rPr lang="en-US" sz="1600" dirty="0">
                <a:latin typeface="Comic Sans MS" panose="030F0702030302020204" pitchFamily="66" charset="0"/>
              </a:rPr>
              <a:t> </a:t>
            </a:r>
            <a:r>
              <a:rPr lang="en-US" sz="1600" i="1" dirty="0">
                <a:latin typeface="Comic Sans MS" panose="030F0702030302020204" pitchFamily="66" charset="0"/>
              </a:rPr>
              <a:t>case study</a:t>
            </a:r>
            <a:endParaRPr lang="id-ID" sz="1600" i="1" dirty="0">
              <a:latin typeface="Comic Sans MS" panose="030F0702030302020204" pitchFamily="66" charset="0"/>
            </a:endParaRPr>
          </a:p>
          <a:p>
            <a:pPr marL="633413" lvl="0" indent="-342900">
              <a:lnSpc>
                <a:spcPct val="150000"/>
              </a:lnSpc>
              <a:buFont typeface="+mj-lt"/>
              <a:buAutoNum type="alphaLcPeriod"/>
            </a:pPr>
            <a:r>
              <a:rPr lang="en-US" sz="1600" dirty="0" err="1">
                <a:latin typeface="Comic Sans MS" panose="030F0702030302020204" pitchFamily="66" charset="0"/>
              </a:rPr>
              <a:t>Kombinasi</a:t>
            </a:r>
            <a:r>
              <a:rPr lang="en-US" sz="1600" dirty="0">
                <a:latin typeface="Comic Sans MS" panose="030F0702030302020204" pitchFamily="66" charset="0"/>
              </a:rPr>
              <a:t> </a:t>
            </a:r>
            <a:r>
              <a:rPr lang="en-US" sz="1600" dirty="0" err="1">
                <a:latin typeface="Comic Sans MS" panose="030F0702030302020204" pitchFamily="66" charset="0"/>
              </a:rPr>
              <a:t>antara</a:t>
            </a:r>
            <a:r>
              <a:rPr lang="en-US" sz="1600" dirty="0">
                <a:latin typeface="Comic Sans MS" panose="030F0702030302020204" pitchFamily="66" charset="0"/>
              </a:rPr>
              <a:t> </a:t>
            </a:r>
            <a:r>
              <a:rPr lang="en-US" sz="1600" i="1" dirty="0">
                <a:latin typeface="Comic Sans MS" panose="030F0702030302020204" pitchFamily="66" charset="0"/>
              </a:rPr>
              <a:t>ethnographic</a:t>
            </a:r>
            <a:r>
              <a:rPr lang="en-US" sz="1600" dirty="0">
                <a:latin typeface="Comic Sans MS" panose="030F0702030302020204" pitchFamily="66" charset="0"/>
              </a:rPr>
              <a:t> </a:t>
            </a:r>
            <a:r>
              <a:rPr lang="en-US" sz="1600" dirty="0" err="1">
                <a:latin typeface="Comic Sans MS" panose="030F0702030302020204" pitchFamily="66" charset="0"/>
              </a:rPr>
              <a:t>dengan</a:t>
            </a:r>
            <a:r>
              <a:rPr lang="en-US" sz="1600" dirty="0">
                <a:latin typeface="Comic Sans MS" panose="030F0702030302020204" pitchFamily="66" charset="0"/>
              </a:rPr>
              <a:t> </a:t>
            </a:r>
            <a:r>
              <a:rPr lang="en-US" sz="1600" dirty="0" err="1">
                <a:latin typeface="Comic Sans MS" panose="030F0702030302020204" pitchFamily="66" charset="0"/>
              </a:rPr>
              <a:t>menggunakan</a:t>
            </a:r>
            <a:r>
              <a:rPr lang="en-US" sz="1600" dirty="0">
                <a:latin typeface="Comic Sans MS" panose="030F0702030302020204" pitchFamily="66" charset="0"/>
              </a:rPr>
              <a:t> interview </a:t>
            </a:r>
            <a:r>
              <a:rPr lang="en-US" sz="1600" dirty="0" err="1">
                <a:latin typeface="Comic Sans MS" panose="030F0702030302020204" pitchFamily="66" charset="0"/>
              </a:rPr>
              <a:t>pada</a:t>
            </a:r>
            <a:r>
              <a:rPr lang="en-US" sz="1600" dirty="0">
                <a:latin typeface="Comic Sans MS" panose="030F0702030302020204" pitchFamily="66" charset="0"/>
              </a:rPr>
              <a:t> narrative </a:t>
            </a:r>
            <a:r>
              <a:rPr lang="en-US" sz="1600" dirty="0" err="1">
                <a:latin typeface="Comic Sans MS" panose="030F0702030302020204" pitchFamily="66" charset="0"/>
              </a:rPr>
              <a:t>sebagai</a:t>
            </a:r>
            <a:r>
              <a:rPr lang="en-US" sz="1600" dirty="0">
                <a:latin typeface="Comic Sans MS" panose="030F0702030302020204" pitchFamily="66" charset="0"/>
              </a:rPr>
              <a:t> </a:t>
            </a:r>
            <a:r>
              <a:rPr lang="en-US" sz="1600" dirty="0" err="1">
                <a:latin typeface="Comic Sans MS" panose="030F0702030302020204" pitchFamily="66" charset="0"/>
              </a:rPr>
              <a:t>bagian</a:t>
            </a:r>
            <a:r>
              <a:rPr lang="en-US" sz="1600" dirty="0">
                <a:latin typeface="Comic Sans MS" panose="030F0702030302020204" pitchFamily="66" charset="0"/>
              </a:rPr>
              <a:t> </a:t>
            </a:r>
            <a:r>
              <a:rPr lang="en-US" sz="1600" dirty="0" err="1">
                <a:latin typeface="Comic Sans MS" panose="030F0702030302020204" pitchFamily="66" charset="0"/>
              </a:rPr>
              <a:t>dari</a:t>
            </a:r>
            <a:r>
              <a:rPr lang="en-US" sz="1600" dirty="0">
                <a:latin typeface="Comic Sans MS" panose="030F0702030302020204" pitchFamily="66" charset="0"/>
              </a:rPr>
              <a:t> </a:t>
            </a:r>
            <a:r>
              <a:rPr lang="en-US" sz="1600" dirty="0" err="1">
                <a:latin typeface="Comic Sans MS" panose="030F0702030302020204" pitchFamily="66" charset="0"/>
              </a:rPr>
              <a:t>pengumpulan</a:t>
            </a:r>
            <a:r>
              <a:rPr lang="en-US" sz="1600" dirty="0">
                <a:latin typeface="Comic Sans MS" panose="030F0702030302020204" pitchFamily="66" charset="0"/>
              </a:rPr>
              <a:t> data.</a:t>
            </a:r>
            <a:endParaRPr lang="id-ID" sz="1600" dirty="0">
              <a:latin typeface="Comic Sans MS" panose="030F0702030302020204" pitchFamily="66" charset="0"/>
            </a:endParaRPr>
          </a:p>
          <a:p>
            <a:pPr marL="342900" indent="-342900" algn="just">
              <a:lnSpc>
                <a:spcPct val="150000"/>
              </a:lnSpc>
              <a:buFont typeface="Wingdings" panose="05000000000000000000" pitchFamily="2" charset="2"/>
              <a:buChar char="§"/>
            </a:pPr>
            <a:endParaRPr lang="id-ID" sz="1600" dirty="0">
              <a:latin typeface="Comic Sans MS" panose="030F0702030302020204" pitchFamily="66" charset="0"/>
            </a:endParaRPr>
          </a:p>
        </p:txBody>
      </p:sp>
      <p:graphicFrame>
        <p:nvGraphicFramePr>
          <p:cNvPr id="5" name="Diagram 4"/>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072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FF297-A903-4816-82B6-9B492925C496}"/>
              </a:ext>
            </a:extLst>
          </p:cNvPr>
          <p:cNvSpPr>
            <a:spLocks noGrp="1"/>
          </p:cNvSpPr>
          <p:nvPr>
            <p:ph type="title"/>
          </p:nvPr>
        </p:nvSpPr>
        <p:spPr>
          <a:xfrm>
            <a:off x="0" y="126808"/>
            <a:ext cx="12192000" cy="1179288"/>
          </a:xfrm>
        </p:spPr>
        <p:txBody>
          <a:bodyPr>
            <a:noAutofit/>
          </a:bodyPr>
          <a:lstStyle/>
          <a:p>
            <a:pPr algn="ctr"/>
            <a:r>
              <a:rPr lang="en-US" sz="4000" b="1" dirty="0" err="1">
                <a:latin typeface="Comic Sans MS" panose="030F0702030302020204" pitchFamily="66" charset="0"/>
              </a:rPr>
              <a:t>Pengembangan</a:t>
            </a:r>
            <a:r>
              <a:rPr lang="en-US" sz="4000" b="1" dirty="0">
                <a:latin typeface="Comic Sans MS" panose="030F0702030302020204" pitchFamily="66" charset="0"/>
              </a:rPr>
              <a:t> </a:t>
            </a:r>
            <a:r>
              <a:rPr lang="en-US" sz="4000" b="1" dirty="0" err="1">
                <a:latin typeface="Comic Sans MS" panose="030F0702030302020204" pitchFamily="66" charset="0"/>
              </a:rPr>
              <a:t>Metode</a:t>
            </a:r>
            <a:r>
              <a:rPr lang="en-US" sz="4000" b="1" dirty="0">
                <a:latin typeface="Comic Sans MS" panose="030F0702030302020204" pitchFamily="66" charset="0"/>
              </a:rPr>
              <a:t> </a:t>
            </a:r>
            <a:r>
              <a:rPr lang="en-US" sz="4000" b="1" dirty="0" err="1">
                <a:latin typeface="Comic Sans MS" panose="030F0702030302020204" pitchFamily="66" charset="0"/>
              </a:rPr>
              <a:t>Analisis</a:t>
            </a:r>
            <a:r>
              <a:rPr lang="en-US" sz="4000" b="1" dirty="0">
                <a:latin typeface="Comic Sans MS" panose="030F0702030302020204" pitchFamily="66" charset="0"/>
              </a:rPr>
              <a:t> </a:t>
            </a:r>
            <a:r>
              <a:rPr lang="en-US" sz="4000" b="1" dirty="0" err="1">
                <a:latin typeface="Comic Sans MS" panose="030F0702030302020204" pitchFamily="66" charset="0"/>
              </a:rPr>
              <a:t>Kualitatif</a:t>
            </a:r>
            <a:endParaRPr lang="id-ID" sz="4000"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FF665145-8BB6-4FA9-B8F9-BF824995D4F3}"/>
              </a:ext>
            </a:extLst>
          </p:cNvPr>
          <p:cNvSpPr>
            <a:spLocks noGrp="1"/>
          </p:cNvSpPr>
          <p:nvPr>
            <p:ph idx="10"/>
          </p:nvPr>
        </p:nvSpPr>
        <p:spPr>
          <a:xfrm>
            <a:off x="231683" y="1834240"/>
            <a:ext cx="11329259" cy="3994316"/>
          </a:xfrm>
        </p:spPr>
        <p:txBody>
          <a:bodyPr>
            <a:normAutofit/>
          </a:bodyPr>
          <a:lstStyle/>
          <a:p>
            <a:r>
              <a:rPr lang="en-US" sz="2000" dirty="0" err="1">
                <a:latin typeface="Cambria" panose="02040503050406030204" pitchFamily="18" charset="0"/>
              </a:rPr>
              <a:t>Pengembangan</a:t>
            </a:r>
            <a:r>
              <a:rPr lang="en-US" sz="2000" dirty="0">
                <a:latin typeface="Cambria" panose="02040503050406030204" pitchFamily="18" charset="0"/>
              </a:rPr>
              <a:t> </a:t>
            </a:r>
            <a:r>
              <a:rPr lang="en-US" sz="2000" dirty="0" err="1">
                <a:latin typeface="Cambria" panose="02040503050406030204" pitchFamily="18" charset="0"/>
              </a:rPr>
              <a:t>metode</a:t>
            </a:r>
            <a:r>
              <a:rPr lang="en-US" sz="2000" dirty="0">
                <a:latin typeface="Cambria" panose="02040503050406030204" pitchFamily="18" charset="0"/>
              </a:rPr>
              <a:t> </a:t>
            </a:r>
            <a:r>
              <a:rPr lang="en-US" sz="2000" dirty="0" err="1">
                <a:latin typeface="Cambria" panose="02040503050406030204" pitchFamily="18" charset="0"/>
              </a:rPr>
              <a:t>untuk</a:t>
            </a:r>
            <a:r>
              <a:rPr lang="en-US" sz="2000" dirty="0">
                <a:latin typeface="Cambria" panose="02040503050406030204" pitchFamily="18" charset="0"/>
              </a:rPr>
              <a:t> </a:t>
            </a:r>
            <a:r>
              <a:rPr lang="en-US" sz="2000" dirty="0" err="1">
                <a:latin typeface="Cambria" panose="02040503050406030204" pitchFamily="18" charset="0"/>
              </a:rPr>
              <a:t>meneliti</a:t>
            </a:r>
            <a:r>
              <a:rPr lang="en-US" sz="2000" dirty="0">
                <a:latin typeface="Cambria" panose="02040503050406030204" pitchFamily="18" charset="0"/>
              </a:rPr>
              <a:t> </a:t>
            </a:r>
            <a:r>
              <a:rPr lang="en-US" sz="2000" dirty="0" err="1">
                <a:latin typeface="Cambria" panose="02040503050406030204" pitchFamily="18" charset="0"/>
              </a:rPr>
              <a:t>sejumlah</a:t>
            </a:r>
            <a:r>
              <a:rPr lang="en-US" sz="2000" dirty="0">
                <a:latin typeface="Cambria" panose="02040503050406030204" pitchFamily="18" charset="0"/>
              </a:rPr>
              <a:t> </a:t>
            </a:r>
            <a:r>
              <a:rPr lang="en-US" sz="2000" dirty="0" err="1">
                <a:latin typeface="Cambria" panose="02040503050406030204" pitchFamily="18" charset="0"/>
              </a:rPr>
              <a:t>kasus</a:t>
            </a:r>
            <a:r>
              <a:rPr lang="en-US" sz="2000" dirty="0">
                <a:latin typeface="Cambria" panose="02040503050406030204" pitchFamily="18" charset="0"/>
              </a:rPr>
              <a:t> yang </a:t>
            </a:r>
            <a:r>
              <a:rPr lang="en-US" sz="2000" dirty="0" err="1">
                <a:latin typeface="Cambria" panose="02040503050406030204" pitchFamily="18" charset="0"/>
              </a:rPr>
              <a:t>tidak</a:t>
            </a:r>
            <a:r>
              <a:rPr lang="en-US" sz="2000" dirty="0">
                <a:latin typeface="Cambria" panose="02040503050406030204" pitchFamily="18" charset="0"/>
              </a:rPr>
              <a:t> </a:t>
            </a:r>
            <a:r>
              <a:rPr lang="en-US" sz="2000" dirty="0" err="1">
                <a:latin typeface="Cambria" panose="02040503050406030204" pitchFamily="18" charset="0"/>
              </a:rPr>
              <a:t>dapat</a:t>
            </a:r>
            <a:r>
              <a:rPr lang="en-US" sz="2000" dirty="0">
                <a:latin typeface="Cambria" panose="02040503050406030204" pitchFamily="18" charset="0"/>
              </a:rPr>
              <a:t> </a:t>
            </a:r>
            <a:r>
              <a:rPr lang="en-US" sz="2000" dirty="0" err="1">
                <a:latin typeface="Cambria" panose="02040503050406030204" pitchFamily="18" charset="0"/>
              </a:rPr>
              <a:t>dijelaskan</a:t>
            </a:r>
            <a:r>
              <a:rPr lang="en-US" sz="2000" dirty="0">
                <a:latin typeface="Cambria" panose="02040503050406030204" pitchFamily="18" charset="0"/>
              </a:rPr>
              <a:t> </a:t>
            </a:r>
            <a:r>
              <a:rPr lang="en-US" sz="2000" dirty="0" err="1">
                <a:latin typeface="Cambria" panose="02040503050406030204" pitchFamily="18" charset="0"/>
              </a:rPr>
              <a:t>dengan</a:t>
            </a:r>
            <a:r>
              <a:rPr lang="en-US" sz="2000" dirty="0">
                <a:latin typeface="Cambria" panose="02040503050406030204" pitchFamily="18" charset="0"/>
              </a:rPr>
              <a:t> </a:t>
            </a:r>
            <a:r>
              <a:rPr lang="en-US" sz="2000" dirty="0" err="1">
                <a:latin typeface="Cambria" panose="02040503050406030204" pitchFamily="18" charset="0"/>
              </a:rPr>
              <a:t>metode</a:t>
            </a:r>
            <a:r>
              <a:rPr lang="en-US" sz="2000" dirty="0">
                <a:latin typeface="Cambria" panose="02040503050406030204" pitchFamily="18" charset="0"/>
              </a:rPr>
              <a:t> yang </a:t>
            </a:r>
            <a:r>
              <a:rPr lang="en-US" sz="2000" dirty="0" err="1">
                <a:latin typeface="Cambria" panose="02040503050406030204" pitchFamily="18" charset="0"/>
              </a:rPr>
              <a:t>umum</a:t>
            </a:r>
            <a:r>
              <a:rPr lang="en-US" sz="2000" dirty="0">
                <a:latin typeface="Cambria" panose="02040503050406030204" pitchFamily="18" charset="0"/>
              </a:rPr>
              <a:t>.</a:t>
            </a:r>
            <a:endParaRPr lang="id-ID" sz="2000" dirty="0">
              <a:latin typeface="Cambria" panose="02040503050406030204" pitchFamily="18" charset="0"/>
            </a:endParaRPr>
          </a:p>
        </p:txBody>
      </p:sp>
      <p:sp>
        <p:nvSpPr>
          <p:cNvPr id="5" name="Rectangle 4">
            <a:extLst>
              <a:ext uri="{FF2B5EF4-FFF2-40B4-BE49-F238E27FC236}">
                <a16:creationId xmlns:a16="http://schemas.microsoft.com/office/drawing/2014/main" xmlns="" id="{2532EE79-5DCE-4E66-AFCE-CDE0F84363FB}"/>
              </a:ext>
            </a:extLst>
          </p:cNvPr>
          <p:cNvSpPr/>
          <p:nvPr/>
        </p:nvSpPr>
        <p:spPr>
          <a:xfrm>
            <a:off x="576775" y="2692514"/>
            <a:ext cx="6096000" cy="1524007"/>
          </a:xfrm>
          <a:prstGeom prst="rect">
            <a:avLst/>
          </a:prstGeom>
        </p:spPr>
        <p:txBody>
          <a:bodyPr>
            <a:spAutoFit/>
          </a:bodyPr>
          <a:lstStyle/>
          <a:p>
            <a:pPr marL="342900" lvl="0" indent="-342900" algn="just">
              <a:lnSpc>
                <a:spcPct val="150000"/>
              </a:lnSpc>
              <a:spcAft>
                <a:spcPts val="0"/>
              </a:spcAft>
              <a:buFont typeface="Wingdings" panose="05000000000000000000" pitchFamily="2" charset="2"/>
              <a:buChar char="§"/>
            </a:pPr>
            <a:r>
              <a:rPr lang="en-US" sz="1600" i="1" dirty="0">
                <a:solidFill>
                  <a:srgbClr val="000000"/>
                </a:solidFill>
                <a:latin typeface="Cambria" panose="02040503050406030204" pitchFamily="18" charset="0"/>
                <a:ea typeface="Calibri" panose="020F0502020204030204" pitchFamily="34" charset="0"/>
                <a:cs typeface="Calibri" panose="020F0502020204030204" pitchFamily="34" charset="0"/>
              </a:rPr>
              <a:t>Mixed </a:t>
            </a:r>
            <a:r>
              <a:rPr lang="en-US" sz="1600" i="1" dirty="0" err="1">
                <a:solidFill>
                  <a:srgbClr val="000000"/>
                </a:solidFill>
                <a:latin typeface="Cambria" panose="02040503050406030204" pitchFamily="18" charset="0"/>
                <a:ea typeface="Calibri" panose="020F0502020204030204" pitchFamily="34" charset="0"/>
                <a:cs typeface="Calibri" panose="020F0502020204030204" pitchFamily="34" charset="0"/>
              </a:rPr>
              <a:t>Metode</a:t>
            </a:r>
            <a:r>
              <a:rPr lang="en-US" sz="1600" i="1" dirty="0">
                <a:solidFill>
                  <a:srgbClr val="000000"/>
                </a:solidFill>
                <a:latin typeface="Cambria" panose="02040503050406030204" pitchFamily="18" charset="0"/>
                <a:ea typeface="Calibri" panose="020F0502020204030204" pitchFamily="34" charset="0"/>
                <a:cs typeface="Calibri" panose="020F0502020204030204" pitchFamily="34" charset="0"/>
              </a:rPr>
              <a:t> Researches</a:t>
            </a:r>
            <a:endParaRPr lang="id-ID" sz="1600" i="1"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sz="1600" i="1" dirty="0">
                <a:solidFill>
                  <a:srgbClr val="000000"/>
                </a:solidFill>
                <a:latin typeface="Cambria" panose="02040503050406030204" pitchFamily="18" charset="0"/>
                <a:ea typeface="Calibri" panose="020F0502020204030204" pitchFamily="34" charset="0"/>
                <a:cs typeface="Calibri" panose="020F0502020204030204" pitchFamily="34" charset="0"/>
              </a:rPr>
              <a:t>Action Research</a:t>
            </a:r>
            <a:endParaRPr lang="id-ID" sz="1600" i="1"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sz="1600" i="1" dirty="0">
                <a:solidFill>
                  <a:srgbClr val="000000"/>
                </a:solidFill>
                <a:latin typeface="Cambria" panose="02040503050406030204" pitchFamily="18" charset="0"/>
                <a:ea typeface="Calibri" panose="020F0502020204030204" pitchFamily="34" charset="0"/>
                <a:cs typeface="Calibri" panose="020F0502020204030204" pitchFamily="34" charset="0"/>
              </a:rPr>
              <a:t>Critical Research</a:t>
            </a:r>
            <a:endParaRPr lang="id-ID" sz="1600" i="1" dirty="0">
              <a:latin typeface="Cambria" panose="02040503050406030204" pitchFamily="18" charset="0"/>
              <a:ea typeface="Calibri" panose="020F0502020204030204" pitchFamily="34" charset="0"/>
              <a:cs typeface="Calibri" panose="020F0502020204030204" pitchFamily="34" charset="0"/>
            </a:endParaRPr>
          </a:p>
          <a:p>
            <a:pPr marL="342900" lvl="0" indent="-342900" algn="just">
              <a:lnSpc>
                <a:spcPct val="150000"/>
              </a:lnSpc>
              <a:spcAft>
                <a:spcPts val="0"/>
              </a:spcAft>
              <a:buFont typeface="Wingdings" panose="05000000000000000000" pitchFamily="2" charset="2"/>
              <a:buChar char="§"/>
            </a:pPr>
            <a:r>
              <a:rPr lang="en-US" sz="1600" i="1" dirty="0">
                <a:solidFill>
                  <a:srgbClr val="000000"/>
                </a:solidFill>
                <a:latin typeface="Cambria" panose="02040503050406030204" pitchFamily="18" charset="0"/>
                <a:ea typeface="Calibri" panose="020F0502020204030204" pitchFamily="34" charset="0"/>
                <a:cs typeface="Calibri" panose="020F0502020204030204" pitchFamily="34" charset="0"/>
              </a:rPr>
              <a:t>Art Based Research</a:t>
            </a:r>
            <a:endParaRPr lang="id-ID" sz="1600" i="1" dirty="0">
              <a:latin typeface="Cambria" panose="02040503050406030204" pitchFamily="18" charset="0"/>
              <a:ea typeface="Calibri" panose="020F0502020204030204" pitchFamily="34" charset="0"/>
              <a:cs typeface="Calibri" panose="020F0502020204030204" pitchFamily="34" charset="0"/>
            </a:endParaRPr>
          </a:p>
        </p:txBody>
      </p:sp>
      <p:graphicFrame>
        <p:nvGraphicFramePr>
          <p:cNvPr id="7" name="Diagram 6"/>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2087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628DA5-6456-408A-81A5-17B18BC18E79}"/>
              </a:ext>
            </a:extLst>
          </p:cNvPr>
          <p:cNvSpPr>
            <a:spLocks noGrp="1"/>
          </p:cNvSpPr>
          <p:nvPr>
            <p:ph type="title"/>
          </p:nvPr>
        </p:nvSpPr>
        <p:spPr>
          <a:xfrm>
            <a:off x="3826412" y="-20922"/>
            <a:ext cx="12192000" cy="1179288"/>
          </a:xfrm>
        </p:spPr>
        <p:txBody>
          <a:bodyPr>
            <a:normAutofit/>
          </a:bodyPr>
          <a:lstStyle/>
          <a:p>
            <a:r>
              <a:rPr lang="en-US" b="1" dirty="0">
                <a:latin typeface="Comic Sans MS" panose="030F0702030302020204" pitchFamily="66" charset="0"/>
              </a:rPr>
              <a:t>Mixed Method Research</a:t>
            </a:r>
            <a:endParaRPr lang="id-ID"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E6043147-ABB9-4379-8F56-9BB944FCAFEF}"/>
              </a:ext>
            </a:extLst>
          </p:cNvPr>
          <p:cNvSpPr>
            <a:spLocks noGrp="1"/>
          </p:cNvSpPr>
          <p:nvPr>
            <p:ph idx="10"/>
          </p:nvPr>
        </p:nvSpPr>
        <p:spPr>
          <a:xfrm>
            <a:off x="166803" y="1691119"/>
            <a:ext cx="11329259" cy="1179288"/>
          </a:xfrm>
        </p:spPr>
        <p:txBody>
          <a:bodyPr>
            <a:normAutofit/>
          </a:bodyPr>
          <a:lstStyle/>
          <a:p>
            <a:pPr marL="342900" indent="-342900">
              <a:buFont typeface="Arial" panose="020B0604020202020204" pitchFamily="34" charset="0"/>
              <a:buChar char="•"/>
            </a:pPr>
            <a:r>
              <a:rPr lang="en-US" sz="1600" dirty="0" err="1">
                <a:latin typeface="Cambria" panose="02040503050406030204" pitchFamily="18" charset="0"/>
              </a:rPr>
              <a:t>Metode</a:t>
            </a:r>
            <a:r>
              <a:rPr lang="en-US" sz="1600" dirty="0">
                <a:latin typeface="Cambria" panose="02040503050406030204" pitchFamily="18" charset="0"/>
              </a:rPr>
              <a:t> yang </a:t>
            </a:r>
            <a:r>
              <a:rPr lang="en-US" sz="1600" b="1" dirty="0" err="1">
                <a:latin typeface="Cambria" panose="02040503050406030204" pitchFamily="18" charset="0"/>
              </a:rPr>
              <a:t>menggabungkan</a:t>
            </a:r>
            <a:r>
              <a:rPr lang="en-US" sz="1600" b="1" dirty="0">
                <a:latin typeface="Cambria" panose="02040503050406030204" pitchFamily="18" charset="0"/>
              </a:rPr>
              <a:t> </a:t>
            </a:r>
            <a:r>
              <a:rPr lang="en-US" sz="1600" b="1" dirty="0" err="1">
                <a:latin typeface="Cambria" panose="02040503050406030204" pitchFamily="18" charset="0"/>
              </a:rPr>
              <a:t>antara</a:t>
            </a:r>
            <a:r>
              <a:rPr lang="en-US" sz="1600" b="1" dirty="0">
                <a:latin typeface="Cambria" panose="02040503050406030204" pitchFamily="18" charset="0"/>
              </a:rPr>
              <a:t> </a:t>
            </a:r>
            <a:r>
              <a:rPr lang="en-US" sz="1600" b="1" dirty="0" err="1">
                <a:latin typeface="Cambria" panose="02040503050406030204" pitchFamily="18" charset="0"/>
              </a:rPr>
              <a:t>kualitatif</a:t>
            </a:r>
            <a:r>
              <a:rPr lang="en-US" sz="1600" b="1" dirty="0">
                <a:latin typeface="Cambria" panose="02040503050406030204" pitchFamily="18" charset="0"/>
              </a:rPr>
              <a:t> </a:t>
            </a:r>
            <a:r>
              <a:rPr lang="en-US" sz="1600" b="1" dirty="0" err="1">
                <a:latin typeface="Cambria" panose="02040503050406030204" pitchFamily="18" charset="0"/>
              </a:rPr>
              <a:t>dan</a:t>
            </a:r>
            <a:r>
              <a:rPr lang="en-US" sz="1600" b="1" dirty="0">
                <a:latin typeface="Cambria" panose="02040503050406030204" pitchFamily="18" charset="0"/>
              </a:rPr>
              <a:t> </a:t>
            </a:r>
            <a:r>
              <a:rPr lang="en-US" sz="1600" b="1" dirty="0" err="1">
                <a:latin typeface="Cambria" panose="02040503050406030204" pitchFamily="18" charset="0"/>
              </a:rPr>
              <a:t>kuantitatif</a:t>
            </a:r>
            <a:endParaRPr lang="en-US" sz="1600" b="1" dirty="0">
              <a:latin typeface="Cambria" panose="02040503050406030204" pitchFamily="18" charset="0"/>
            </a:endParaRPr>
          </a:p>
          <a:p>
            <a:pPr marL="342900" indent="-342900">
              <a:buFont typeface="Arial" panose="020B0604020202020204" pitchFamily="34" charset="0"/>
              <a:buChar char="•"/>
            </a:pPr>
            <a:r>
              <a:rPr lang="en-US" sz="1600" b="1" dirty="0" err="1">
                <a:latin typeface="Cambria" panose="02040503050406030204" pitchFamily="18" charset="0"/>
              </a:rPr>
              <a:t>Masalah</a:t>
            </a:r>
            <a:r>
              <a:rPr lang="en-US" sz="1600" b="1" dirty="0">
                <a:latin typeface="Cambria" panose="02040503050406030204" pitchFamily="18" charset="0"/>
              </a:rPr>
              <a:t> </a:t>
            </a:r>
            <a:r>
              <a:rPr lang="en-US" sz="1600" b="1" dirty="0" err="1">
                <a:latin typeface="Cambria" panose="02040503050406030204" pitchFamily="18" charset="0"/>
              </a:rPr>
              <a:t>cukup</a:t>
            </a:r>
            <a:r>
              <a:rPr lang="id-ID" sz="1600" b="1" dirty="0">
                <a:latin typeface="Cambria" panose="02040503050406030204" pitchFamily="18" charset="0"/>
              </a:rPr>
              <a:t> kompleks </a:t>
            </a:r>
            <a:r>
              <a:rPr lang="id-ID" sz="1600" dirty="0">
                <a:latin typeface="Cambria" panose="02040503050406030204" pitchFamily="18" charset="0"/>
              </a:rPr>
              <a:t>dan masing-masing bisa memiliki aspek baik</a:t>
            </a:r>
            <a:r>
              <a:rPr lang="en-US" sz="1600" dirty="0">
                <a:latin typeface="Cambria" panose="02040503050406030204" pitchFamily="18" charset="0"/>
              </a:rPr>
              <a:t> </a:t>
            </a:r>
            <a:r>
              <a:rPr lang="id-ID" sz="1600" dirty="0">
                <a:latin typeface="Cambria" panose="02040503050406030204" pitchFamily="18" charset="0"/>
              </a:rPr>
              <a:t>kualitatif maupun kuantitatif</a:t>
            </a:r>
            <a:endParaRPr lang="en-US" sz="1600" dirty="0">
              <a:latin typeface="Cambria" panose="02040503050406030204" pitchFamily="18" charset="0"/>
            </a:endParaRPr>
          </a:p>
        </p:txBody>
      </p:sp>
      <p:sp>
        <p:nvSpPr>
          <p:cNvPr id="5" name="Content Placeholder 2">
            <a:extLst>
              <a:ext uri="{FF2B5EF4-FFF2-40B4-BE49-F238E27FC236}">
                <a16:creationId xmlns:a16="http://schemas.microsoft.com/office/drawing/2014/main" xmlns="" id="{5EA0F4C3-CD32-4E3D-AF33-26A6A87E352C}"/>
              </a:ext>
            </a:extLst>
          </p:cNvPr>
          <p:cNvSpPr>
            <a:spLocks noGrp="1"/>
          </p:cNvSpPr>
          <p:nvPr>
            <p:ph idx="1"/>
          </p:nvPr>
        </p:nvSpPr>
        <p:spPr>
          <a:xfrm>
            <a:off x="431370" y="1054464"/>
            <a:ext cx="2325082"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2000" dirty="0" err="1">
                <a:solidFill>
                  <a:schemeClr val="bg1"/>
                </a:solidFill>
                <a:latin typeface="Cambria" panose="02040503050406030204" pitchFamily="18" charset="0"/>
              </a:rPr>
              <a:t>Maksud</a:t>
            </a:r>
            <a:r>
              <a:rPr lang="en-US" sz="2000" dirty="0">
                <a:solidFill>
                  <a:schemeClr val="bg1"/>
                </a:solidFill>
                <a:latin typeface="Cambria" panose="02040503050406030204" pitchFamily="18" charset="0"/>
              </a:rPr>
              <a:t> </a:t>
            </a:r>
            <a:r>
              <a:rPr lang="en-US" sz="2000" dirty="0" err="1">
                <a:solidFill>
                  <a:schemeClr val="bg1"/>
                </a:solidFill>
                <a:latin typeface="Cambria" panose="02040503050406030204" pitchFamily="18" charset="0"/>
              </a:rPr>
              <a:t>Penelitian</a:t>
            </a:r>
            <a:endParaRPr lang="id-ID" sz="2000" dirty="0">
              <a:solidFill>
                <a:schemeClr val="bg1"/>
              </a:solidFill>
              <a:latin typeface="Cambria" panose="02040503050406030204" pitchFamily="18" charset="0"/>
            </a:endParaRPr>
          </a:p>
        </p:txBody>
      </p:sp>
      <p:sp>
        <p:nvSpPr>
          <p:cNvPr id="6" name="Content Placeholder 2">
            <a:extLst>
              <a:ext uri="{FF2B5EF4-FFF2-40B4-BE49-F238E27FC236}">
                <a16:creationId xmlns:a16="http://schemas.microsoft.com/office/drawing/2014/main" xmlns="" id="{995D91D8-CF17-4F84-9724-917F81286E37}"/>
              </a:ext>
            </a:extLst>
          </p:cNvPr>
          <p:cNvSpPr txBox="1">
            <a:spLocks/>
          </p:cNvSpPr>
          <p:nvPr/>
        </p:nvSpPr>
        <p:spPr>
          <a:xfrm>
            <a:off x="10269454" y="2134458"/>
            <a:ext cx="1491175" cy="510294"/>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2000" dirty="0" err="1">
                <a:solidFill>
                  <a:schemeClr val="bg1"/>
                </a:solidFill>
                <a:latin typeface="Cambria" panose="02040503050406030204" pitchFamily="18" charset="0"/>
              </a:rPr>
              <a:t>Bentuk</a:t>
            </a:r>
            <a:endParaRPr lang="id-ID" sz="2000" dirty="0">
              <a:solidFill>
                <a:schemeClr val="bg1"/>
              </a:solidFill>
              <a:latin typeface="Cambria" panose="02040503050406030204" pitchFamily="18" charset="0"/>
            </a:endParaRPr>
          </a:p>
        </p:txBody>
      </p:sp>
      <p:sp>
        <p:nvSpPr>
          <p:cNvPr id="7" name="Rectangle 6">
            <a:extLst>
              <a:ext uri="{FF2B5EF4-FFF2-40B4-BE49-F238E27FC236}">
                <a16:creationId xmlns:a16="http://schemas.microsoft.com/office/drawing/2014/main" xmlns="" id="{F527FEF2-5D5C-45BF-B6DC-1C7BA7C5C3E8}"/>
              </a:ext>
            </a:extLst>
          </p:cNvPr>
          <p:cNvSpPr/>
          <p:nvPr/>
        </p:nvSpPr>
        <p:spPr>
          <a:xfrm>
            <a:off x="431370" y="2667211"/>
            <a:ext cx="11329259" cy="3539430"/>
          </a:xfrm>
          <a:prstGeom prst="rect">
            <a:avLst/>
          </a:prstGeom>
        </p:spPr>
        <p:txBody>
          <a:bodyPr wrap="square">
            <a:spAutoFit/>
          </a:bodyPr>
          <a:lstStyle/>
          <a:p>
            <a:pPr marL="285750" indent="-285750">
              <a:buFont typeface="Wingdings" panose="05000000000000000000" pitchFamily="2" charset="2"/>
              <a:buChar char="§"/>
            </a:pPr>
            <a:r>
              <a:rPr lang="id-ID" sz="1400" b="1" i="1" dirty="0">
                <a:solidFill>
                  <a:srgbClr val="000000"/>
                </a:solidFill>
                <a:latin typeface="Cambria" panose="02040503050406030204" pitchFamily="18" charset="0"/>
                <a:ea typeface="Calibri" panose="020F0502020204030204" pitchFamily="34" charset="0"/>
                <a:cs typeface="Arial" panose="020B0604020202020204" pitchFamily="34" charset="0"/>
              </a:rPr>
              <a:t>Convergent design</a:t>
            </a:r>
            <a:r>
              <a:rPr lang="id-ID"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baik</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b="1" dirty="0">
                <a:solidFill>
                  <a:srgbClr val="000000"/>
                </a:solidFill>
                <a:latin typeface="Cambria" panose="02040503050406030204" pitchFamily="18" charset="0"/>
                <a:ea typeface="Calibri" panose="020F0502020204030204" pitchFamily="34" charset="0"/>
                <a:cs typeface="Arial" panose="020B0604020202020204" pitchFamily="34" charset="0"/>
              </a:rPr>
              <a:t>data k</a:t>
            </a:r>
            <a:r>
              <a:rPr lang="id-ID" sz="1400" b="1" dirty="0">
                <a:solidFill>
                  <a:srgbClr val="000000"/>
                </a:solidFill>
                <a:latin typeface="Cambria" panose="02040503050406030204" pitchFamily="18" charset="0"/>
                <a:ea typeface="Calibri" panose="020F0502020204030204" pitchFamily="34" charset="0"/>
                <a:cs typeface="Arial" panose="020B0604020202020204" pitchFamily="34" charset="0"/>
              </a:rPr>
              <a:t>ualitati</a:t>
            </a:r>
            <a:r>
              <a:rPr lang="en-US" sz="1400" b="1" dirty="0">
                <a:solidFill>
                  <a:srgbClr val="000000"/>
                </a:solidFill>
                <a:latin typeface="Cambria" panose="02040503050406030204" pitchFamily="18" charset="0"/>
                <a:ea typeface="Calibri" panose="020F0502020204030204" pitchFamily="34" charset="0"/>
                <a:cs typeface="Arial" panose="020B0604020202020204" pitchFamily="34" charset="0"/>
              </a:rPr>
              <a:t>f</a:t>
            </a:r>
            <a:r>
              <a:rPr lang="id-ID" sz="1400" b="1" dirty="0">
                <a:solidFill>
                  <a:srgbClr val="000000"/>
                </a:solidFill>
                <a:latin typeface="Cambria" panose="02040503050406030204" pitchFamily="18" charset="0"/>
                <a:ea typeface="Calibri" panose="020F0502020204030204" pitchFamily="34" charset="0"/>
                <a:cs typeface="Arial" panose="020B0604020202020204" pitchFamily="34" charset="0"/>
              </a:rPr>
              <a:t> and </a:t>
            </a:r>
            <a:r>
              <a:rPr lang="en-US" sz="1400" b="1" dirty="0" err="1">
                <a:solidFill>
                  <a:srgbClr val="000000"/>
                </a:solidFill>
                <a:latin typeface="Cambria" panose="02040503050406030204" pitchFamily="18" charset="0"/>
                <a:ea typeface="Calibri" panose="020F0502020204030204" pitchFamily="34" charset="0"/>
                <a:cs typeface="Arial" panose="020B0604020202020204" pitchFamily="34" charset="0"/>
              </a:rPr>
              <a:t>kuantitatif</a:t>
            </a:r>
            <a:r>
              <a:rPr lang="en-US" sz="1400" b="1" dirty="0">
                <a:solidFill>
                  <a:srgbClr val="000000"/>
                </a:solidFill>
                <a:latin typeface="Cambria" panose="02040503050406030204" pitchFamily="18" charset="0"/>
                <a:ea typeface="Calibri" panose="020F0502020204030204" pitchFamily="34" charset="0"/>
                <a:cs typeface="Arial" panose="020B0604020202020204" pitchFamily="34" charset="0"/>
              </a:rPr>
              <a:t> data </a:t>
            </a:r>
            <a:r>
              <a:rPr lang="en-US" sz="1400" b="1" dirty="0" err="1">
                <a:solidFill>
                  <a:srgbClr val="000000"/>
                </a:solidFill>
                <a:latin typeface="Cambria" panose="02040503050406030204" pitchFamily="18" charset="0"/>
                <a:ea typeface="Calibri" panose="020F0502020204030204" pitchFamily="34" charset="0"/>
                <a:cs typeface="Arial" panose="020B0604020202020204" pitchFamily="34" charset="0"/>
              </a:rPr>
              <a:t>dikumpulkan</a:t>
            </a:r>
            <a:r>
              <a:rPr lang="en-US" sz="1400" b="1"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b="1" dirty="0" err="1">
                <a:solidFill>
                  <a:srgbClr val="000000"/>
                </a:solidFill>
                <a:latin typeface="Cambria" panose="02040503050406030204" pitchFamily="18" charset="0"/>
                <a:ea typeface="Calibri" panose="020F0502020204030204" pitchFamily="34" charset="0"/>
                <a:cs typeface="Arial" panose="020B0604020202020204" pitchFamily="34" charset="0"/>
              </a:rPr>
              <a:t>bersamaan</a:t>
            </a:r>
            <a:r>
              <a:rPr lang="id-ID"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kedua</a:t>
            </a:r>
            <a:r>
              <a:rPr lang="id-ID" sz="1400" dirty="0">
                <a:solidFill>
                  <a:srgbClr val="000000"/>
                </a:solidFill>
                <a:latin typeface="Cambria" panose="02040503050406030204" pitchFamily="18" charset="0"/>
                <a:ea typeface="Calibri" panose="020F0502020204030204" pitchFamily="34" charset="0"/>
                <a:cs typeface="Arial" panose="020B0604020202020204" pitchFamily="34" charset="0"/>
              </a:rPr>
              <a:t> data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dianalisis</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dan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hasilnya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dibandingkan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p>
          <a:p>
            <a:pPr marL="266700"/>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Contoh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kualitatif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tanggapan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masyarakat</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terhadap</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program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pemerintah</a:t>
            </a:r>
            <a:endPar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kuantitatif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Analisis</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terkait</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besaran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biaya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program yang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efektif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p>
          <a:p>
            <a:pPr marL="285750" indent="-285750">
              <a:buFont typeface="Wingdings" panose="05000000000000000000" pitchFamily="2" charset="2"/>
              <a:buChar char="§"/>
            </a:pPr>
            <a:endParaRPr lang="en-US" sz="1400" b="1" i="1"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id-ID" sz="1400" b="1" i="1" dirty="0">
                <a:latin typeface="Cambria" panose="02040503050406030204" pitchFamily="18" charset="0"/>
                <a:cs typeface="Arial" panose="020B0604020202020204" pitchFamily="34" charset="0"/>
              </a:rPr>
              <a:t>Explanatory sequential </a:t>
            </a:r>
            <a:r>
              <a:rPr lang="en-US" sz="1400" dirty="0">
                <a:latin typeface="Cambria" panose="02040503050406030204" pitchFamily="18" charset="0"/>
                <a:cs typeface="Arial" panose="020B0604020202020204" pitchFamily="34" charset="0"/>
              </a:rPr>
              <a:t>p</a:t>
            </a:r>
            <a:r>
              <a:rPr lang="id-ID" sz="1400" dirty="0">
                <a:latin typeface="Cambria" panose="02040503050406030204" pitchFamily="18" charset="0"/>
                <a:cs typeface="Arial" panose="020B0604020202020204" pitchFamily="34" charset="0"/>
              </a:rPr>
              <a:t>enelitian </a:t>
            </a:r>
            <a:r>
              <a:rPr lang="id-ID" sz="1400" b="1" dirty="0">
                <a:latin typeface="Cambria" panose="02040503050406030204" pitchFamily="18" charset="0"/>
                <a:cs typeface="Arial" panose="020B0604020202020204" pitchFamily="34" charset="0"/>
              </a:rPr>
              <a:t>kuantitatif dilaksanakan lebih</a:t>
            </a:r>
            <a:r>
              <a:rPr lang="en-US" sz="1400" b="1" dirty="0">
                <a:latin typeface="Cambria" panose="02040503050406030204" pitchFamily="18" charset="0"/>
                <a:cs typeface="Arial" panose="020B0604020202020204" pitchFamily="34" charset="0"/>
              </a:rPr>
              <a:t> </a:t>
            </a:r>
            <a:r>
              <a:rPr lang="fr-FR" sz="1400" b="1" dirty="0" err="1">
                <a:latin typeface="Cambria" panose="02040503050406030204" pitchFamily="18" charset="0"/>
                <a:cs typeface="Arial" panose="020B0604020202020204" pitchFamily="34" charset="0"/>
              </a:rPr>
              <a:t>dulu</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kemudian</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hasil</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penelitian</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kuantitatif</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tersebut</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diperdalam</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dengan</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penelitian</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kualitatif</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pada</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masalah</a:t>
            </a:r>
            <a:r>
              <a:rPr lang="fr-FR" sz="1400" dirty="0">
                <a:latin typeface="Cambria" panose="02040503050406030204" pitchFamily="18" charset="0"/>
                <a:cs typeface="Arial" panose="020B0604020202020204" pitchFamily="34" charset="0"/>
              </a:rPr>
              <a:t> yang </a:t>
            </a:r>
            <a:r>
              <a:rPr lang="fr-FR" sz="1400" dirty="0" err="1">
                <a:latin typeface="Cambria" panose="02040503050406030204" pitchFamily="18" charset="0"/>
                <a:cs typeface="Arial" panose="020B0604020202020204" pitchFamily="34" charset="0"/>
              </a:rPr>
              <a:t>terkait</a:t>
            </a:r>
            <a:endParaRPr lang="fr-FR" sz="1400" dirty="0">
              <a:latin typeface="Cambria" panose="02040503050406030204" pitchFamily="18" charset="0"/>
              <a:cs typeface="Arial" panose="020B0604020202020204" pitchFamily="34" charset="0"/>
            </a:endParaRP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kuantitatif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Analisis</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hubungan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jumlah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kendaraan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dan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jumlah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pendapatan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pada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sejumlah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rumah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tangga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di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lokasi</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X </a:t>
            </a: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kulitatif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Meneliti</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lebih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lanjut</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hubungan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tersebut</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bila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nilainya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positif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a:t>
            </a:r>
            <a:endParaRPr lang="fr-FR" sz="1400" dirty="0">
              <a:latin typeface="Cambria" panose="02040503050406030204" pitchFamily="18" charset="0"/>
              <a:cs typeface="Arial" panose="020B0604020202020204" pitchFamily="34" charset="0"/>
            </a:endParaRPr>
          </a:p>
          <a:p>
            <a:pPr marL="285750" indent="-285750">
              <a:buFont typeface="Wingdings" panose="05000000000000000000" pitchFamily="2" charset="2"/>
              <a:buChar char="§"/>
            </a:pPr>
            <a:endParaRPr lang="fr-FR" sz="1400"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id-ID" sz="1400" b="1" i="1" dirty="0">
                <a:latin typeface="Cambria" panose="02040503050406030204" pitchFamily="18" charset="0"/>
                <a:cs typeface="Arial" panose="020B0604020202020204" pitchFamily="34" charset="0"/>
              </a:rPr>
              <a:t>Exploratory mixed methods research </a:t>
            </a:r>
            <a:r>
              <a:rPr lang="en-US" sz="1400" dirty="0">
                <a:latin typeface="Cambria" panose="02040503050406030204" pitchFamily="18" charset="0"/>
                <a:cs typeface="Arial" panose="020B0604020202020204" pitchFamily="34" charset="0"/>
              </a:rPr>
              <a:t>p</a:t>
            </a:r>
            <a:r>
              <a:rPr lang="id-ID" sz="1400" dirty="0">
                <a:latin typeface="Cambria" panose="02040503050406030204" pitchFamily="18" charset="0"/>
                <a:cs typeface="Arial" panose="020B0604020202020204" pitchFamily="34" charset="0"/>
              </a:rPr>
              <a:t>enelitian </a:t>
            </a:r>
            <a:r>
              <a:rPr lang="id-ID" sz="1400" b="1" dirty="0">
                <a:latin typeface="Cambria" panose="02040503050406030204" pitchFamily="18" charset="0"/>
                <a:cs typeface="Arial" panose="020B0604020202020204" pitchFamily="34" charset="0"/>
              </a:rPr>
              <a:t>kualitatif dilaksanakan lebih</a:t>
            </a:r>
            <a:r>
              <a:rPr lang="en-US" sz="1400" b="1" dirty="0">
                <a:latin typeface="Cambria" panose="02040503050406030204" pitchFamily="18" charset="0"/>
                <a:cs typeface="Arial" panose="020B0604020202020204" pitchFamily="34" charset="0"/>
              </a:rPr>
              <a:t> </a:t>
            </a:r>
            <a:r>
              <a:rPr lang="id-ID" sz="1400" b="1" dirty="0">
                <a:latin typeface="Cambria" panose="02040503050406030204" pitchFamily="18" charset="0"/>
                <a:cs typeface="Arial" panose="020B0604020202020204" pitchFamily="34" charset="0"/>
              </a:rPr>
              <a:t>dulu</a:t>
            </a:r>
            <a:r>
              <a:rPr lang="id-ID" sz="1400" dirty="0">
                <a:latin typeface="Cambria" panose="02040503050406030204" pitchFamily="18" charset="0"/>
                <a:cs typeface="Arial" panose="020B0604020202020204" pitchFamily="34" charset="0"/>
              </a:rPr>
              <a:t>,  kemudian  hasilnya  digunakan  sebagai  dasar  untuk  melakukan  penelitian</a:t>
            </a:r>
            <a:r>
              <a:rPr lang="fr-FR" sz="1400" dirty="0" err="1">
                <a:latin typeface="Cambria" panose="02040503050406030204" pitchFamily="18" charset="0"/>
                <a:cs typeface="Arial" panose="020B0604020202020204" pitchFamily="34" charset="0"/>
              </a:rPr>
              <a:t>kuantitatif</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pada</a:t>
            </a:r>
            <a:r>
              <a:rPr lang="fr-FR" sz="1400" dirty="0">
                <a:latin typeface="Cambria" panose="02040503050406030204" pitchFamily="18" charset="0"/>
                <a:cs typeface="Arial" panose="020B0604020202020204" pitchFamily="34" charset="0"/>
              </a:rPr>
              <a:t> </a:t>
            </a:r>
            <a:r>
              <a:rPr lang="fr-FR" sz="1400" dirty="0" err="1">
                <a:latin typeface="Cambria" panose="02040503050406030204" pitchFamily="18" charset="0"/>
                <a:cs typeface="Arial" panose="020B0604020202020204" pitchFamily="34" charset="0"/>
              </a:rPr>
              <a:t>masalah</a:t>
            </a:r>
            <a:r>
              <a:rPr lang="fr-FR" sz="1400" dirty="0">
                <a:latin typeface="Cambria" panose="02040503050406030204" pitchFamily="18" charset="0"/>
                <a:cs typeface="Arial" panose="020B0604020202020204" pitchFamily="34" charset="0"/>
              </a:rPr>
              <a:t> yang </a:t>
            </a:r>
            <a:r>
              <a:rPr lang="fr-FR" sz="1400" dirty="0" err="1">
                <a:latin typeface="Cambria" panose="02040503050406030204" pitchFamily="18" charset="0"/>
                <a:cs typeface="Arial" panose="020B0604020202020204" pitchFamily="34" charset="0"/>
              </a:rPr>
              <a:t>terkait</a:t>
            </a:r>
            <a:endParaRPr lang="fr-FR" sz="1400" dirty="0">
              <a:latin typeface="Cambria" panose="02040503050406030204" pitchFamily="18" charset="0"/>
              <a:cs typeface="Arial" panose="020B0604020202020204" pitchFamily="34" charset="0"/>
            </a:endParaRP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kualitatif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kebiasaan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masyarakat</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membuang</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sampah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rumah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tangga</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di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lokasi</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tertentu</a:t>
            </a:r>
            <a:endPar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666750" indent="-400050">
              <a:buAutoNum type="romanUcPeriod"/>
            </a:pP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kuantitatif</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Jumlah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timbulan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sampah</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dihasilkan</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di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lokasi</a:t>
            </a:r>
            <a:r>
              <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latin typeface="Cambria" panose="02040503050406030204" pitchFamily="18" charset="0"/>
                <a:ea typeface="Calibri" panose="020F0502020204030204" pitchFamily="34" charset="0"/>
                <a:cs typeface="Arial" panose="020B0604020202020204" pitchFamily="34" charset="0"/>
              </a:rPr>
              <a:t>tersebut</a:t>
            </a:r>
            <a:endPar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endParaRPr lang="en-US" sz="1400" dirty="0">
              <a:solidFill>
                <a:srgbClr val="000000"/>
              </a:solidFill>
              <a:latin typeface="Cambria" panose="02040503050406030204" pitchFamily="18"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endParaRPr lang="id-ID" sz="1400" dirty="0">
              <a:latin typeface="Cambria" panose="020405030504060302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E585F295-2D01-42BE-B501-CD8880EABB04}"/>
              </a:ext>
            </a:extLst>
          </p:cNvPr>
          <p:cNvCxnSpPr/>
          <p:nvPr/>
        </p:nvCxnSpPr>
        <p:spPr>
          <a:xfrm>
            <a:off x="431370" y="2644752"/>
            <a:ext cx="9838084"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 name="Diagram 9"/>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23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10DCFA-8A68-4437-BD64-0664F7FE3E90}"/>
              </a:ext>
            </a:extLst>
          </p:cNvPr>
          <p:cNvSpPr>
            <a:spLocks noGrp="1"/>
          </p:cNvSpPr>
          <p:nvPr>
            <p:ph type="title"/>
          </p:nvPr>
        </p:nvSpPr>
        <p:spPr/>
        <p:txBody>
          <a:bodyPr/>
          <a:lstStyle/>
          <a:p>
            <a:pPr algn="ctr"/>
            <a:r>
              <a:rPr lang="en-US" dirty="0">
                <a:latin typeface="Comic Sans MS" panose="030F0702030302020204" pitchFamily="66" charset="0"/>
              </a:rPr>
              <a:t>Action Research</a:t>
            </a:r>
            <a:endParaRPr lang="id-ID"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FA002AF4-CE04-4652-BD75-EE1D3745CE60}"/>
              </a:ext>
            </a:extLst>
          </p:cNvPr>
          <p:cNvSpPr>
            <a:spLocks noGrp="1"/>
          </p:cNvSpPr>
          <p:nvPr>
            <p:ph idx="10"/>
          </p:nvPr>
        </p:nvSpPr>
        <p:spPr>
          <a:xfrm>
            <a:off x="-211203" y="1641621"/>
            <a:ext cx="12192000" cy="3994316"/>
          </a:xfrm>
        </p:spPr>
        <p:txBody>
          <a:bodyPr>
            <a:normAutofit/>
          </a:bodyPr>
          <a:lstStyle/>
          <a:p>
            <a:pPr marL="342900" lvl="0" indent="-342900">
              <a:lnSpc>
                <a:spcPct val="100000"/>
              </a:lnSpc>
              <a:buFont typeface="Wingdings" panose="05000000000000000000" pitchFamily="2" charset="2"/>
              <a:buChar char="§"/>
            </a:pPr>
            <a:r>
              <a:rPr lang="en-US" sz="1600" dirty="0">
                <a:latin typeface="Cambria" panose="02040503050406030204" pitchFamily="18" charset="0"/>
              </a:rPr>
              <a:t>A</a:t>
            </a:r>
            <a:r>
              <a:rPr lang="id-ID" sz="1600" dirty="0">
                <a:latin typeface="Cambria" panose="02040503050406030204" pitchFamily="18" charset="0"/>
              </a:rPr>
              <a:t>ction research fo</a:t>
            </a:r>
            <a:r>
              <a:rPr lang="en-US" sz="1600" dirty="0" err="1">
                <a:latin typeface="Cambria" panose="02040503050406030204" pitchFamily="18" charset="0"/>
              </a:rPr>
              <a:t>kus</a:t>
            </a:r>
            <a:r>
              <a:rPr lang="en-US" sz="1600" dirty="0">
                <a:latin typeface="Cambria" panose="02040503050406030204" pitchFamily="18" charset="0"/>
              </a:rPr>
              <a:t> </a:t>
            </a:r>
            <a:r>
              <a:rPr lang="en-US" sz="1600" dirty="0" err="1">
                <a:latin typeface="Cambria" panose="02040503050406030204" pitchFamily="18" charset="0"/>
              </a:rPr>
              <a:t>pada</a:t>
            </a:r>
            <a:r>
              <a:rPr lang="en-US" sz="1600" dirty="0">
                <a:latin typeface="Cambria" panose="02040503050406030204" pitchFamily="18" charset="0"/>
              </a:rPr>
              <a:t> </a:t>
            </a:r>
            <a:r>
              <a:rPr lang="en-US" sz="1600" b="1" dirty="0" err="1">
                <a:latin typeface="Cambria" panose="02040503050406030204" pitchFamily="18" charset="0"/>
              </a:rPr>
              <a:t>masalah</a:t>
            </a:r>
            <a:r>
              <a:rPr lang="en-US" sz="1600" b="1" dirty="0">
                <a:latin typeface="Cambria" panose="02040503050406030204" pitchFamily="18" charset="0"/>
              </a:rPr>
              <a:t> yang </a:t>
            </a:r>
            <a:r>
              <a:rPr lang="en-US" sz="1600" b="1" dirty="0" err="1">
                <a:latin typeface="Cambria" panose="02040503050406030204" pitchFamily="18" charset="0"/>
              </a:rPr>
              <a:t>dihadapi</a:t>
            </a:r>
            <a:r>
              <a:rPr lang="en-US" sz="1600" b="1" dirty="0">
                <a:latin typeface="Cambria" panose="02040503050406030204" pitchFamily="18" charset="0"/>
              </a:rPr>
              <a:t> </a:t>
            </a:r>
            <a:r>
              <a:rPr lang="en-US" sz="1600" b="1" dirty="0" err="1">
                <a:latin typeface="Cambria" panose="02040503050406030204" pitchFamily="18" charset="0"/>
              </a:rPr>
              <a:t>dalam</a:t>
            </a:r>
            <a:r>
              <a:rPr lang="en-US" sz="1600" b="1" dirty="0">
                <a:latin typeface="Cambria" panose="02040503050406030204" pitchFamily="18" charset="0"/>
              </a:rPr>
              <a:t> </a:t>
            </a:r>
            <a:r>
              <a:rPr lang="en-US" sz="1600" b="1" dirty="0" err="1">
                <a:latin typeface="Cambria" panose="02040503050406030204" pitchFamily="18" charset="0"/>
              </a:rPr>
              <a:t>praktek</a:t>
            </a:r>
            <a:r>
              <a:rPr lang="en-US" sz="1600" dirty="0">
                <a:latin typeface="Cambria" panose="02040503050406030204" pitchFamily="18" charset="0"/>
              </a:rPr>
              <a:t>.</a:t>
            </a:r>
            <a:endParaRPr lang="id-ID" sz="1600" dirty="0">
              <a:latin typeface="Cambria" panose="02040503050406030204" pitchFamily="18" charset="0"/>
            </a:endParaRPr>
          </a:p>
          <a:p>
            <a:pPr marL="342900" lvl="0" indent="-342900">
              <a:lnSpc>
                <a:spcPct val="100000"/>
              </a:lnSpc>
              <a:buFont typeface="Wingdings" panose="05000000000000000000" pitchFamily="2" charset="2"/>
              <a:buChar char="§"/>
            </a:pPr>
            <a:r>
              <a:rPr lang="en-US" sz="1600" dirty="0" err="1">
                <a:latin typeface="Cambria" panose="02040503050406030204" pitchFamily="18" charset="0"/>
              </a:rPr>
              <a:t>Desain</a:t>
            </a:r>
            <a:r>
              <a:rPr lang="en-US" sz="1600" dirty="0">
                <a:latin typeface="Cambria" panose="02040503050406030204" pitchFamily="18" charset="0"/>
              </a:rPr>
              <a:t> </a:t>
            </a:r>
            <a:r>
              <a:rPr lang="en-US" sz="1600" dirty="0" err="1">
                <a:latin typeface="Cambria" panose="02040503050406030204" pitchFamily="18" charset="0"/>
              </a:rPr>
              <a:t>studi</a:t>
            </a:r>
            <a:r>
              <a:rPr lang="en-US" sz="1600" dirty="0">
                <a:latin typeface="Cambria" panose="02040503050406030204" pitchFamily="18" charset="0"/>
              </a:rPr>
              <a:t> </a:t>
            </a:r>
            <a:r>
              <a:rPr lang="en-US" sz="1600" dirty="0" err="1">
                <a:latin typeface="Cambria" panose="02040503050406030204" pitchFamily="18" charset="0"/>
              </a:rPr>
              <a:t>selalu</a:t>
            </a:r>
            <a:r>
              <a:rPr lang="en-US" sz="1600" dirty="0">
                <a:latin typeface="Cambria" panose="02040503050406030204" pitchFamily="18" charset="0"/>
              </a:rPr>
              <a:t> </a:t>
            </a:r>
            <a:r>
              <a:rPr lang="en-US" sz="1600" dirty="0" err="1">
                <a:latin typeface="Cambria" panose="02040503050406030204" pitchFamily="18" charset="0"/>
              </a:rPr>
              <a:t>berkembang</a:t>
            </a:r>
            <a:endParaRPr lang="id-ID" sz="1600" dirty="0">
              <a:latin typeface="Cambria" panose="02040503050406030204" pitchFamily="18" charset="0"/>
            </a:endParaRPr>
          </a:p>
          <a:p>
            <a:pPr marL="342900" lvl="0" indent="-342900">
              <a:lnSpc>
                <a:spcPct val="10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melibatkan</a:t>
            </a:r>
            <a:r>
              <a:rPr lang="en-US" sz="1600" dirty="0">
                <a:latin typeface="Cambria" panose="02040503050406030204" pitchFamily="18" charset="0"/>
              </a:rPr>
              <a:t> </a:t>
            </a:r>
            <a:r>
              <a:rPr lang="en-US" sz="1600" b="1" dirty="0" err="1">
                <a:latin typeface="Cambria" panose="02040503050406030204" pitchFamily="18" charset="0"/>
              </a:rPr>
              <a:t>koresponden</a:t>
            </a:r>
            <a:r>
              <a:rPr lang="en-US" sz="1600" b="1" dirty="0">
                <a:latin typeface="Cambria" panose="02040503050406030204" pitchFamily="18" charset="0"/>
              </a:rPr>
              <a:t> </a:t>
            </a:r>
            <a:r>
              <a:rPr lang="en-US" sz="1600" b="1" dirty="0" err="1">
                <a:latin typeface="Cambria" panose="02040503050406030204" pitchFamily="18" charset="0"/>
              </a:rPr>
              <a:t>sebagai</a:t>
            </a:r>
            <a:r>
              <a:rPr lang="en-US" sz="1600" b="1" dirty="0">
                <a:latin typeface="Cambria" panose="02040503050406030204" pitchFamily="18" charset="0"/>
              </a:rPr>
              <a:t> co-investigator/</a:t>
            </a:r>
            <a:r>
              <a:rPr lang="en-US" sz="1600" b="1" dirty="0" err="1">
                <a:latin typeface="Cambria" panose="02040503050406030204" pitchFamily="18" charset="0"/>
              </a:rPr>
              <a:t>pendamping</a:t>
            </a:r>
            <a:endParaRPr lang="id-ID" sz="1600" b="1" dirty="0">
              <a:latin typeface="Cambria" panose="02040503050406030204" pitchFamily="18" charset="0"/>
            </a:endParaRPr>
          </a:p>
          <a:p>
            <a:pPr marL="342900" lvl="0" indent="-342900">
              <a:lnSpc>
                <a:spcPct val="100000"/>
              </a:lnSpc>
              <a:buFont typeface="Wingdings" panose="05000000000000000000" pitchFamily="2" charset="2"/>
              <a:buChar char="§"/>
            </a:pPr>
            <a:r>
              <a:rPr lang="en-US" sz="1600" dirty="0">
                <a:latin typeface="Cambria" panose="02040503050406030204" pitchFamily="18" charset="0"/>
              </a:rPr>
              <a:t>P</a:t>
            </a:r>
            <a:r>
              <a:rPr lang="id-ID" sz="1600" dirty="0">
                <a:latin typeface="Cambria" panose="02040503050406030204" pitchFamily="18" charset="0"/>
              </a:rPr>
              <a:t>eneliti utama </a:t>
            </a:r>
            <a:r>
              <a:rPr lang="en-US" sz="1600" dirty="0">
                <a:latin typeface="Cambria" panose="02040503050406030204" pitchFamily="18" charset="0"/>
              </a:rPr>
              <a:t>(</a:t>
            </a:r>
            <a:r>
              <a:rPr lang="id-ID" sz="1600" dirty="0">
                <a:latin typeface="Cambria" panose="02040503050406030204" pitchFamily="18" charset="0"/>
              </a:rPr>
              <a:t>bertanggung jawab atas penelitian</a:t>
            </a:r>
            <a:r>
              <a:rPr lang="en-US" sz="1600" dirty="0">
                <a:latin typeface="Cambria" panose="02040503050406030204" pitchFamily="18" charset="0"/>
              </a:rPr>
              <a:t>)</a:t>
            </a:r>
            <a:r>
              <a:rPr lang="id-ID" sz="1600" dirty="0">
                <a:latin typeface="Cambria" panose="02040503050406030204" pitchFamily="18" charset="0"/>
              </a:rPr>
              <a:t> ini adalah orang dalam atau orang luar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komunitas</a:t>
            </a:r>
            <a:r>
              <a:rPr lang="id-ID" sz="1600" dirty="0">
                <a:latin typeface="Cambria" panose="02040503050406030204" pitchFamily="18" charset="0"/>
              </a:rPr>
              <a:t> yang diteliti membuat perbedaan dan harus dipertimbangkan dalam tindakan apa pun studi penelitian</a:t>
            </a:r>
          </a:p>
          <a:p>
            <a:pPr marL="342900" lvl="0" indent="-342900">
              <a:lnSpc>
                <a:spcPct val="10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co-investigator </a:t>
            </a:r>
            <a:r>
              <a:rPr lang="en-US" sz="1600" dirty="0" err="1">
                <a:latin typeface="Cambria" panose="02040503050406030204" pitchFamily="18" charset="0"/>
              </a:rPr>
              <a:t>mengumpulkan</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mengalisis</a:t>
            </a:r>
            <a:r>
              <a:rPr lang="en-US" sz="1600" dirty="0">
                <a:latin typeface="Cambria" panose="02040503050406030204" pitchFamily="18" charset="0"/>
              </a:rPr>
              <a:t> </a:t>
            </a:r>
            <a:r>
              <a:rPr lang="en-US" sz="1600" dirty="0" err="1">
                <a:latin typeface="Cambria" panose="02040503050406030204" pitchFamily="18" charset="0"/>
              </a:rPr>
              <a:t>berbagai</a:t>
            </a:r>
            <a:r>
              <a:rPr lang="en-US" sz="1600" dirty="0">
                <a:latin typeface="Cambria" panose="02040503050406030204" pitchFamily="18" charset="0"/>
              </a:rPr>
              <a:t> </a:t>
            </a:r>
            <a:r>
              <a:rPr lang="en-US" sz="1600" dirty="0" err="1">
                <a:latin typeface="Cambria" panose="02040503050406030204" pitchFamily="18" charset="0"/>
              </a:rPr>
              <a:t>bentuk</a:t>
            </a:r>
            <a:r>
              <a:rPr lang="en-US" sz="1600" dirty="0">
                <a:latin typeface="Cambria" panose="02040503050406030204" pitchFamily="18" charset="0"/>
              </a:rPr>
              <a:t> data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langkah</a:t>
            </a:r>
            <a:r>
              <a:rPr lang="en-US" sz="1600" dirty="0">
                <a:latin typeface="Cambria" panose="02040503050406030204" pitchFamily="18" charset="0"/>
              </a:rPr>
              <a:t> yang </a:t>
            </a:r>
            <a:r>
              <a:rPr lang="en-US" sz="1600" b="1" dirty="0" err="1">
                <a:latin typeface="Cambria" panose="02040503050406030204" pitchFamily="18" charset="0"/>
              </a:rPr>
              <a:t>sistematik</a:t>
            </a:r>
            <a:r>
              <a:rPr lang="en-US" sz="1600" b="1" dirty="0">
                <a:latin typeface="Cambria" panose="02040503050406030204" pitchFamily="18" charset="0"/>
              </a:rPr>
              <a:t> </a:t>
            </a:r>
            <a:endParaRPr lang="id-ID" sz="1600" b="1" dirty="0">
              <a:latin typeface="Cambria" panose="02040503050406030204" pitchFamily="18" charset="0"/>
            </a:endParaRPr>
          </a:p>
          <a:p>
            <a:pPr>
              <a:lnSpc>
                <a:spcPct val="100000"/>
              </a:lnSpc>
            </a:pPr>
            <a:endParaRPr lang="id-ID" sz="1600" dirty="0">
              <a:latin typeface="Cambria" panose="02040503050406030204" pitchFamily="18" charset="0"/>
            </a:endParaRPr>
          </a:p>
        </p:txBody>
      </p:sp>
      <p:sp>
        <p:nvSpPr>
          <p:cNvPr id="5" name="Content Placeholder 2">
            <a:extLst>
              <a:ext uri="{FF2B5EF4-FFF2-40B4-BE49-F238E27FC236}">
                <a16:creationId xmlns:a16="http://schemas.microsoft.com/office/drawing/2014/main" xmlns="" id="{09B73E18-16B0-48FE-B68D-AE4B6481EED9}"/>
              </a:ext>
            </a:extLst>
          </p:cNvPr>
          <p:cNvSpPr>
            <a:spLocks noGrp="1"/>
          </p:cNvSpPr>
          <p:nvPr>
            <p:ph idx="1"/>
          </p:nvPr>
        </p:nvSpPr>
        <p:spPr>
          <a:xfrm>
            <a:off x="212710" y="1207303"/>
            <a:ext cx="2208799" cy="489373"/>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6" name="Content Placeholder 2">
            <a:extLst>
              <a:ext uri="{FF2B5EF4-FFF2-40B4-BE49-F238E27FC236}">
                <a16:creationId xmlns:a16="http://schemas.microsoft.com/office/drawing/2014/main" xmlns="" id="{B742A81C-AEE1-4E8D-8F61-F1260C804B8B}"/>
              </a:ext>
            </a:extLst>
          </p:cNvPr>
          <p:cNvSpPr txBox="1">
            <a:spLocks/>
          </p:cNvSpPr>
          <p:nvPr/>
        </p:nvSpPr>
        <p:spPr>
          <a:xfrm>
            <a:off x="0" y="3655819"/>
            <a:ext cx="1336251" cy="461358"/>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7" name="Rectangle 6">
            <a:extLst>
              <a:ext uri="{FF2B5EF4-FFF2-40B4-BE49-F238E27FC236}">
                <a16:creationId xmlns:a16="http://schemas.microsoft.com/office/drawing/2014/main" xmlns="" id="{685E37CA-2105-4F98-A404-FED87F64FC6D}"/>
              </a:ext>
            </a:extLst>
          </p:cNvPr>
          <p:cNvSpPr/>
          <p:nvPr/>
        </p:nvSpPr>
        <p:spPr>
          <a:xfrm>
            <a:off x="0" y="4156167"/>
            <a:ext cx="7368988" cy="2164695"/>
          </a:xfrm>
          <a:prstGeom prst="rect">
            <a:avLst/>
          </a:prstGeom>
        </p:spPr>
        <p:txBody>
          <a:bodyPr wrap="square">
            <a:spAutoFit/>
          </a:bodyPr>
          <a:lstStyle/>
          <a:p>
            <a:pPr marL="342900" lvl="0" indent="-342900">
              <a:spcAft>
                <a:spcPts val="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Teacher research</a:t>
            </a:r>
            <a:endParaRPr lang="id-ID" sz="1600" i="1" dirty="0">
              <a:latin typeface="Cambria" panose="02040503050406030204" pitchFamily="18" charset="0"/>
              <a:ea typeface="Calibri" panose="020F0502020204030204" pitchFamily="34" charset="0"/>
              <a:cs typeface="Arial" panose="020B0604020202020204" pitchFamily="34" charset="0"/>
            </a:endParaRPr>
          </a:p>
          <a:p>
            <a:pPr marL="342900" lvl="0" indent="-342900">
              <a:spcAft>
                <a:spcPts val="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Collaborative action research</a:t>
            </a:r>
            <a:endParaRPr lang="id-ID" sz="1600" i="1" dirty="0">
              <a:latin typeface="Cambria" panose="02040503050406030204" pitchFamily="18" charset="0"/>
              <a:ea typeface="Calibri" panose="020F0502020204030204" pitchFamily="34" charset="0"/>
              <a:cs typeface="Arial" panose="020B0604020202020204" pitchFamily="34" charset="0"/>
            </a:endParaRPr>
          </a:p>
          <a:p>
            <a:pPr marL="342900" lvl="0" indent="-342900">
              <a:spcAft>
                <a:spcPts val="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Cooperative inquiry</a:t>
            </a:r>
            <a:endParaRPr lang="id-ID" sz="1600" i="1" dirty="0">
              <a:latin typeface="Cambria" panose="02040503050406030204" pitchFamily="18" charset="0"/>
              <a:ea typeface="Calibri" panose="020F0502020204030204" pitchFamily="34" charset="0"/>
              <a:cs typeface="Arial" panose="020B0604020202020204" pitchFamily="34" charset="0"/>
            </a:endParaRPr>
          </a:p>
          <a:p>
            <a:pPr marL="342900" lvl="0" indent="-342900">
              <a:spcAft>
                <a:spcPts val="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Appreciative inquiry</a:t>
            </a:r>
            <a:r>
              <a:rPr lang="en-US" sz="1600" i="1"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600" dirty="0">
                <a:solidFill>
                  <a:srgbClr val="000000"/>
                </a:solidFill>
                <a:latin typeface="Cambria" panose="02040503050406030204" pitchFamily="18" charset="0"/>
                <a:ea typeface="Calibri" panose="020F0502020204030204" pitchFamily="34" charset="0"/>
                <a:cs typeface="Arial" panose="020B0604020202020204" pitchFamily="34" charset="0"/>
              </a:rPr>
              <a:t>(</a:t>
            </a:r>
            <a:r>
              <a:rPr lang="id-ID" sz="1600" dirty="0">
                <a:latin typeface="Cambria" panose="02040503050406030204" pitchFamily="18" charset="0"/>
              </a:rPr>
              <a:t>model yang berusaha melibatkan para pemangku kepentingan dalam perubahan yang ditentukan sendiri</a:t>
            </a:r>
            <a:r>
              <a:rPr lang="en-US" sz="1600" dirty="0">
                <a:latin typeface="Cambria" panose="02040503050406030204" pitchFamily="18" charset="0"/>
              </a:rPr>
              <a:t>)</a:t>
            </a:r>
            <a:endParaRPr lang="id-ID" sz="1600" dirty="0">
              <a:latin typeface="Cambria" panose="02040503050406030204" pitchFamily="18" charset="0"/>
              <a:ea typeface="Calibri" panose="020F0502020204030204" pitchFamily="34" charset="0"/>
              <a:cs typeface="Arial" panose="020B0604020202020204" pitchFamily="34" charset="0"/>
            </a:endParaRPr>
          </a:p>
          <a:p>
            <a:pPr marL="342900" lvl="0" indent="-342900">
              <a:spcAft>
                <a:spcPts val="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Critical action research</a:t>
            </a:r>
            <a:r>
              <a:rPr lang="en-US" sz="1600" i="1"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600" dirty="0">
                <a:solidFill>
                  <a:srgbClr val="000000"/>
                </a:solidFill>
                <a:latin typeface="Cambria" panose="02040503050406030204" pitchFamily="18" charset="0"/>
                <a:ea typeface="Calibri" panose="020F0502020204030204" pitchFamily="34" charset="0"/>
                <a:cs typeface="Arial" panose="020B0604020202020204" pitchFamily="34" charset="0"/>
              </a:rPr>
              <a:t>(</a:t>
            </a:r>
            <a:r>
              <a:rPr lang="en-US" sz="1600" dirty="0" err="1">
                <a:solidFill>
                  <a:srgbClr val="000000"/>
                </a:solidFill>
                <a:latin typeface="Cambria" panose="02040503050406030204" pitchFamily="18" charset="0"/>
                <a:ea typeface="Calibri" panose="020F0502020204030204" pitchFamily="34" charset="0"/>
                <a:cs typeface="Arial" panose="020B0604020202020204" pitchFamily="34" charset="0"/>
              </a:rPr>
              <a:t>Penelitian</a:t>
            </a:r>
            <a:r>
              <a:rPr lang="en-US" sz="16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600" dirty="0" err="1">
                <a:solidFill>
                  <a:srgbClr val="000000"/>
                </a:solidFill>
                <a:latin typeface="Cambria" panose="02040503050406030204" pitchFamily="18" charset="0"/>
                <a:ea typeface="Calibri" panose="020F0502020204030204" pitchFamily="34" charset="0"/>
                <a:cs typeface="Arial" panose="020B0604020202020204" pitchFamily="34" charset="0"/>
              </a:rPr>
              <a:t>tindakan</a:t>
            </a:r>
            <a:r>
              <a:rPr lang="en-US" sz="1600" dirty="0">
                <a:solidFill>
                  <a:srgbClr val="000000"/>
                </a:solidFill>
                <a:latin typeface="Cambria" panose="02040503050406030204" pitchFamily="18" charset="0"/>
                <a:ea typeface="Calibri" panose="020F0502020204030204" pitchFamily="34" charset="0"/>
                <a:cs typeface="Arial" panose="020B0604020202020204" pitchFamily="34" charset="0"/>
              </a:rPr>
              <a:t> </a:t>
            </a:r>
            <a:r>
              <a:rPr lang="en-US" sz="1600" dirty="0" err="1">
                <a:solidFill>
                  <a:srgbClr val="000000"/>
                </a:solidFill>
                <a:latin typeface="Cambria" panose="02040503050406030204" pitchFamily="18" charset="0"/>
                <a:ea typeface="Calibri" panose="020F0502020204030204" pitchFamily="34" charset="0"/>
                <a:cs typeface="Arial" panose="020B0604020202020204" pitchFamily="34" charset="0"/>
              </a:rPr>
              <a:t>kritis</a:t>
            </a:r>
            <a:r>
              <a:rPr lang="en-US" sz="1600" dirty="0">
                <a:solidFill>
                  <a:srgbClr val="000000"/>
                </a:solidFill>
                <a:latin typeface="Cambria" panose="02040503050406030204" pitchFamily="18" charset="0"/>
                <a:ea typeface="Calibri" panose="020F0502020204030204" pitchFamily="34" charset="0"/>
                <a:cs typeface="Arial" panose="020B0604020202020204" pitchFamily="34" charset="0"/>
              </a:rPr>
              <a:t>)</a:t>
            </a:r>
          </a:p>
          <a:p>
            <a:pPr marL="342900" lvl="0" indent="-342900">
              <a:spcAft>
                <a:spcPts val="80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Feminist action research</a:t>
            </a:r>
            <a:endParaRPr lang="id-ID" sz="1600" i="1" dirty="0">
              <a:latin typeface="Cambria" panose="02040503050406030204" pitchFamily="18" charset="0"/>
              <a:ea typeface="Calibri" panose="020F0502020204030204" pitchFamily="34" charset="0"/>
              <a:cs typeface="Arial" panose="020B0604020202020204" pitchFamily="34" charset="0"/>
            </a:endParaRPr>
          </a:p>
          <a:p>
            <a:pPr marL="342900" lvl="0" indent="-342900">
              <a:spcAft>
                <a:spcPts val="800"/>
              </a:spcAf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cs typeface="Arial" panose="020B0604020202020204" pitchFamily="34" charset="0"/>
              </a:rPr>
              <a:t>Participatory action research</a:t>
            </a:r>
            <a:endParaRPr lang="id-ID" sz="1600" i="1" dirty="0">
              <a:latin typeface="Cambria" panose="02040503050406030204" pitchFamily="18" charset="0"/>
              <a:cs typeface="Arial" panose="020B0604020202020204" pitchFamily="34" charset="0"/>
            </a:endParaRPr>
          </a:p>
        </p:txBody>
      </p:sp>
      <p:sp>
        <p:nvSpPr>
          <p:cNvPr id="8" name="Content Placeholder 2">
            <a:extLst>
              <a:ext uri="{FF2B5EF4-FFF2-40B4-BE49-F238E27FC236}">
                <a16:creationId xmlns:a16="http://schemas.microsoft.com/office/drawing/2014/main" xmlns="" id="{1BA1993E-1911-4A6C-BD2C-9738D4DA91AF}"/>
              </a:ext>
            </a:extLst>
          </p:cNvPr>
          <p:cNvSpPr txBox="1">
            <a:spLocks/>
          </p:cNvSpPr>
          <p:nvPr/>
        </p:nvSpPr>
        <p:spPr>
          <a:xfrm>
            <a:off x="7202837" y="5749721"/>
            <a:ext cx="1336251" cy="542454"/>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9" name="Rectangle 8">
            <a:extLst>
              <a:ext uri="{FF2B5EF4-FFF2-40B4-BE49-F238E27FC236}">
                <a16:creationId xmlns:a16="http://schemas.microsoft.com/office/drawing/2014/main" xmlns="" id="{FF8488E4-12AC-4B2E-9F1D-749D702D337A}"/>
              </a:ext>
            </a:extLst>
          </p:cNvPr>
          <p:cNvSpPr/>
          <p:nvPr/>
        </p:nvSpPr>
        <p:spPr>
          <a:xfrm>
            <a:off x="8539088" y="5605449"/>
            <a:ext cx="3652912" cy="830997"/>
          </a:xfrm>
          <a:prstGeom prst="rect">
            <a:avLst/>
          </a:prstGeom>
        </p:spPr>
        <p:txBody>
          <a:bodyPr wrap="square">
            <a:spAutoFit/>
          </a:bodyPr>
          <a:lstStyle/>
          <a:p>
            <a:pPr algn="just"/>
            <a:r>
              <a:rPr lang="en-US" sz="1600" dirty="0" err="1">
                <a:solidFill>
                  <a:srgbClr val="000000"/>
                </a:solidFill>
                <a:latin typeface="Cambria" panose="02040503050406030204" pitchFamily="18" charset="0"/>
                <a:ea typeface="Calibri" panose="020F0502020204030204" pitchFamily="34" charset="0"/>
              </a:rPr>
              <a:t>Penelitian</a:t>
            </a:r>
            <a:r>
              <a:rPr lang="en-US" sz="1600" dirty="0">
                <a:solidFill>
                  <a:srgbClr val="000000"/>
                </a:solidFill>
                <a:latin typeface="Cambria" panose="02040503050406030204" pitchFamily="18" charset="0"/>
                <a:ea typeface="Calibri" panose="020F0502020204030204" pitchFamily="34" charset="0"/>
              </a:rPr>
              <a:t> </a:t>
            </a:r>
            <a:r>
              <a:rPr lang="id-ID" sz="1600" dirty="0">
                <a:solidFill>
                  <a:srgbClr val="000000"/>
                </a:solidFill>
                <a:latin typeface="Cambria" panose="02040503050406030204" pitchFamily="18" charset="0"/>
                <a:ea typeface="Calibri" panose="020F0502020204030204" pitchFamily="34" charset="0"/>
              </a:rPr>
              <a:t>pelibatan </a:t>
            </a:r>
            <a:r>
              <a:rPr lang="en-US" sz="1600" dirty="0" err="1">
                <a:solidFill>
                  <a:srgbClr val="000000"/>
                </a:solidFill>
                <a:latin typeface="Cambria" panose="02040503050406030204" pitchFamily="18" charset="0"/>
                <a:ea typeface="Calibri" panose="020F0502020204030204" pitchFamily="34" charset="0"/>
              </a:rPr>
              <a:t>partisipasi</a:t>
            </a:r>
            <a:r>
              <a:rPr lang="en-US" sz="1600" dirty="0">
                <a:solidFill>
                  <a:srgbClr val="000000"/>
                </a:solidFill>
                <a:latin typeface="Cambria" panose="02040503050406030204" pitchFamily="18" charset="0"/>
                <a:ea typeface="Calibri" panose="020F0502020204030204" pitchFamily="34" charset="0"/>
              </a:rPr>
              <a:t> </a:t>
            </a:r>
            <a:r>
              <a:rPr lang="id-ID" sz="1600" dirty="0">
                <a:solidFill>
                  <a:srgbClr val="000000"/>
                </a:solidFill>
                <a:latin typeface="Cambria" panose="02040503050406030204" pitchFamily="18" charset="0"/>
                <a:ea typeface="Calibri" panose="020F0502020204030204" pitchFamily="34" charset="0"/>
              </a:rPr>
              <a:t>masyarakat dalam</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penyusunan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potensi</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desa</a:t>
            </a:r>
            <a:endParaRPr lang="id-ID" sz="1600" dirty="0">
              <a:latin typeface="Cambria" panose="02040503050406030204" pitchFamily="18" charset="0"/>
            </a:endParaRPr>
          </a:p>
        </p:txBody>
      </p:sp>
      <p:pic>
        <p:nvPicPr>
          <p:cNvPr id="10" name="Picture 9">
            <a:extLst>
              <a:ext uri="{FF2B5EF4-FFF2-40B4-BE49-F238E27FC236}">
                <a16:creationId xmlns:a16="http://schemas.microsoft.com/office/drawing/2014/main" xmlns="" id="{1450438A-31D5-460A-97DC-0E03AAB951AE}"/>
              </a:ext>
            </a:extLst>
          </p:cNvPr>
          <p:cNvPicPr>
            <a:picLocks noChangeAspect="1"/>
          </p:cNvPicPr>
          <p:nvPr/>
        </p:nvPicPr>
        <p:blipFill>
          <a:blip r:embed="rId2"/>
          <a:stretch>
            <a:fillRect/>
          </a:stretch>
        </p:blipFill>
        <p:spPr>
          <a:xfrm>
            <a:off x="8539088" y="3748364"/>
            <a:ext cx="3441709" cy="1916186"/>
          </a:xfrm>
          <a:prstGeom prst="rect">
            <a:avLst/>
          </a:prstGeom>
        </p:spPr>
      </p:pic>
      <p:graphicFrame>
        <p:nvGraphicFramePr>
          <p:cNvPr id="11" name="Diagram 10"/>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682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416623-C409-42E7-BA9A-487DE345A859}"/>
              </a:ext>
            </a:extLst>
          </p:cNvPr>
          <p:cNvSpPr>
            <a:spLocks noGrp="1"/>
          </p:cNvSpPr>
          <p:nvPr>
            <p:ph type="title"/>
          </p:nvPr>
        </p:nvSpPr>
        <p:spPr/>
        <p:txBody>
          <a:bodyPr/>
          <a:lstStyle/>
          <a:p>
            <a:pPr algn="ctr"/>
            <a:r>
              <a:rPr lang="en-US" dirty="0">
                <a:latin typeface="Comic Sans MS" panose="030F0702030302020204" pitchFamily="66" charset="0"/>
              </a:rPr>
              <a:t>Critical Research</a:t>
            </a:r>
            <a:endParaRPr lang="id-ID"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8FE3B6EC-6AE8-4AA6-97E4-939323B771E3}"/>
              </a:ext>
            </a:extLst>
          </p:cNvPr>
          <p:cNvSpPr>
            <a:spLocks noGrp="1"/>
          </p:cNvSpPr>
          <p:nvPr>
            <p:ph idx="10"/>
          </p:nvPr>
        </p:nvSpPr>
        <p:spPr>
          <a:xfrm>
            <a:off x="0" y="1847412"/>
            <a:ext cx="11329259" cy="3994316"/>
          </a:xfrm>
        </p:spPr>
        <p:txBody>
          <a:bodyPr>
            <a:normAutofit/>
          </a:bodyPr>
          <a:lstStyle/>
          <a:p>
            <a:pPr marL="342900" indent="-342900" algn="just">
              <a:buFont typeface="Wingdings" panose="05000000000000000000" pitchFamily="2" charset="2"/>
              <a:buChar char="§"/>
            </a:pPr>
            <a:r>
              <a:rPr lang="id-ID" sz="1600" dirty="0">
                <a:latin typeface="Cambria" panose="02040503050406030204" pitchFamily="18" charset="0"/>
              </a:rPr>
              <a:t>Untuk membantu orang memahami dan menantang hubungan kekuasaan dalam proses penelitian dan untuk membuat sesuatu terjadi saat studi berlangsung</a:t>
            </a:r>
            <a:endParaRPr lang="en-US" sz="1600"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Tujuan</a:t>
            </a:r>
            <a:r>
              <a:rPr lang="en-US" sz="1600" dirty="0">
                <a:latin typeface="Cambria" panose="02040503050406030204" pitchFamily="18" charset="0"/>
              </a:rPr>
              <a:t> </a:t>
            </a:r>
            <a:r>
              <a:rPr lang="en-US" sz="1600" dirty="0" err="1">
                <a:latin typeface="Cambria" panose="02040503050406030204" pitchFamily="18" charset="0"/>
              </a:rPr>
              <a:t>studi</a:t>
            </a:r>
            <a:r>
              <a:rPr lang="en-US" sz="1600" dirty="0">
                <a:latin typeface="Cambria" panose="02040503050406030204" pitchFamily="18" charset="0"/>
              </a:rPr>
              <a:t> </a:t>
            </a:r>
            <a:r>
              <a:rPr lang="en-US" sz="1600" dirty="0" err="1">
                <a:latin typeface="Cambria" panose="02040503050406030204" pitchFamily="18" charset="0"/>
              </a:rPr>
              <a:t>ialah</a:t>
            </a:r>
            <a:r>
              <a:rPr lang="en-US" sz="1600" dirty="0">
                <a:latin typeface="Cambria" panose="02040503050406030204" pitchFamily="18" charset="0"/>
              </a:rPr>
              <a:t> </a:t>
            </a:r>
            <a:r>
              <a:rPr lang="en-US" sz="1600" dirty="0" err="1">
                <a:latin typeface="Cambria" panose="02040503050406030204" pitchFamily="18" charset="0"/>
              </a:rPr>
              <a:t>untuk</a:t>
            </a:r>
            <a:r>
              <a:rPr lang="en-US" sz="1600" dirty="0">
                <a:latin typeface="Cambria" panose="02040503050406030204" pitchFamily="18" charset="0"/>
              </a:rPr>
              <a:t> </a:t>
            </a:r>
            <a:r>
              <a:rPr lang="en-US" sz="1600" dirty="0" err="1">
                <a:latin typeface="Cambria" panose="02040503050406030204" pitchFamily="18" charset="0"/>
              </a:rPr>
              <a:t>mengkritik</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menantang</a:t>
            </a:r>
            <a:r>
              <a:rPr lang="en-US" sz="1600" dirty="0">
                <a:latin typeface="Cambria" panose="02040503050406030204" pitchFamily="18" charset="0"/>
              </a:rPr>
              <a:t>, </a:t>
            </a:r>
            <a:r>
              <a:rPr lang="en-US" sz="1600" dirty="0" err="1">
                <a:latin typeface="Cambria" panose="02040503050406030204" pitchFamily="18" charset="0"/>
              </a:rPr>
              <a:t>mengubah</a:t>
            </a:r>
            <a:r>
              <a:rPr lang="en-US" sz="1600" dirty="0">
                <a:latin typeface="Cambria" panose="02040503050406030204" pitchFamily="18" charset="0"/>
              </a:rPr>
              <a:t> </a:t>
            </a:r>
            <a:r>
              <a:rPr lang="en-US" sz="1600" dirty="0" err="1">
                <a:latin typeface="Cambria" panose="02040503050406030204" pitchFamily="18" charset="0"/>
              </a:rPr>
              <a:t>dan</a:t>
            </a:r>
            <a:r>
              <a:rPr lang="en-US" sz="1600" dirty="0">
                <a:latin typeface="Cambria" panose="02040503050406030204" pitchFamily="18" charset="0"/>
              </a:rPr>
              <a:t> </a:t>
            </a:r>
            <a:r>
              <a:rPr lang="en-US" sz="1600" dirty="0" err="1">
                <a:latin typeface="Cambria" panose="02040503050406030204" pitchFamily="18" charset="0"/>
              </a:rPr>
              <a:t>menganalisis</a:t>
            </a:r>
            <a:r>
              <a:rPr lang="en-US" sz="1600" dirty="0">
                <a:latin typeface="Cambria" panose="02040503050406030204" pitchFamily="18" charset="0"/>
              </a:rPr>
              <a:t> </a:t>
            </a:r>
            <a:r>
              <a:rPr lang="en-US" sz="1600" dirty="0" err="1">
                <a:latin typeface="Cambria" panose="02040503050406030204" pitchFamily="18" charset="0"/>
              </a:rPr>
              <a:t>hubungan</a:t>
            </a:r>
            <a:r>
              <a:rPr lang="en-US" sz="1600" dirty="0">
                <a:latin typeface="Cambria" panose="02040503050406030204" pitchFamily="18" charset="0"/>
              </a:rPr>
              <a:t> </a:t>
            </a:r>
            <a:r>
              <a:rPr lang="en-US" sz="1600" dirty="0" err="1">
                <a:latin typeface="Cambria" panose="02040503050406030204" pitchFamily="18" charset="0"/>
              </a:rPr>
              <a:t>kekuasaan</a:t>
            </a:r>
            <a:endParaRPr lang="en-US" sz="1600" dirty="0">
              <a:latin typeface="Cambria" panose="02040503050406030204" pitchFamily="18" charset="0"/>
            </a:endParaRPr>
          </a:p>
          <a:p>
            <a:pPr marL="342900" indent="-342900" algn="just">
              <a:buFont typeface="Wingdings" panose="05000000000000000000" pitchFamily="2" charset="2"/>
              <a:buChar char="§"/>
            </a:pPr>
            <a:r>
              <a:rPr lang="en-US" sz="1600" dirty="0" err="1">
                <a:latin typeface="Cambria" panose="02040503050406030204" pitchFamily="18" charset="0"/>
              </a:rPr>
              <a:t>harapannya</a:t>
            </a:r>
            <a:r>
              <a:rPr lang="en-US" sz="1600" dirty="0">
                <a:latin typeface="Cambria" panose="02040503050406030204" pitchFamily="18" charset="0"/>
              </a:rPr>
              <a:t> </a:t>
            </a:r>
            <a:r>
              <a:rPr lang="en-US" sz="1600" dirty="0" err="1">
                <a:latin typeface="Cambria" panose="02040503050406030204" pitchFamily="18" charset="0"/>
              </a:rPr>
              <a:t>seringkali</a:t>
            </a:r>
            <a:r>
              <a:rPr lang="en-US" sz="1600" dirty="0">
                <a:latin typeface="Cambria" panose="02040503050406030204" pitchFamily="18" charset="0"/>
              </a:rPr>
              <a:t> orang </a:t>
            </a:r>
            <a:r>
              <a:rPr lang="en-US" sz="1600" dirty="0" err="1">
                <a:latin typeface="Cambria" panose="02040503050406030204" pitchFamily="18" charset="0"/>
              </a:rPr>
              <a:t>akan</a:t>
            </a:r>
            <a:r>
              <a:rPr lang="en-US" sz="1600" dirty="0">
                <a:latin typeface="Cambria" panose="02040503050406030204" pitchFamily="18" charset="0"/>
              </a:rPr>
              <a:t> </a:t>
            </a:r>
            <a:r>
              <a:rPr lang="en-US" sz="1600" dirty="0" err="1">
                <a:latin typeface="Cambria" panose="02040503050406030204" pitchFamily="18" charset="0"/>
              </a:rPr>
              <a:t>mengambil</a:t>
            </a:r>
            <a:r>
              <a:rPr lang="en-US" sz="1600" dirty="0">
                <a:latin typeface="Cambria" panose="02040503050406030204" pitchFamily="18" charset="0"/>
              </a:rPr>
              <a:t> </a:t>
            </a:r>
            <a:r>
              <a:rPr lang="en-US" sz="1600" dirty="0" err="1">
                <a:latin typeface="Cambria" panose="02040503050406030204" pitchFamily="18" charset="0"/>
              </a:rPr>
              <a:t>tindakan</a:t>
            </a:r>
            <a:r>
              <a:rPr lang="en-US" sz="1600" dirty="0">
                <a:latin typeface="Cambria" panose="02040503050406030204" pitchFamily="18" charset="0"/>
              </a:rPr>
              <a:t> </a:t>
            </a:r>
            <a:r>
              <a:rPr lang="en-US" sz="1600" dirty="0" err="1">
                <a:latin typeface="Cambria" panose="02040503050406030204" pitchFamily="18" charset="0"/>
              </a:rPr>
              <a:t>sebagai</a:t>
            </a:r>
            <a:r>
              <a:rPr lang="en-US" sz="1600" dirty="0">
                <a:latin typeface="Cambria" panose="02040503050406030204" pitchFamily="18" charset="0"/>
              </a:rPr>
              <a:t> </a:t>
            </a:r>
            <a:r>
              <a:rPr lang="en-US" sz="1600" dirty="0" err="1">
                <a:latin typeface="Cambria" panose="02040503050406030204" pitchFamily="18" charset="0"/>
              </a:rPr>
              <a:t>hasil</a:t>
            </a:r>
            <a:r>
              <a:rPr lang="en-US" sz="1600" dirty="0">
                <a:latin typeface="Cambria" panose="02040503050406030204" pitchFamily="18" charset="0"/>
              </a:rPr>
              <a:t> </a:t>
            </a:r>
            <a:r>
              <a:rPr lang="en-US" sz="1600" dirty="0" err="1">
                <a:latin typeface="Cambria" panose="02040503050406030204" pitchFamily="18" charset="0"/>
              </a:rPr>
              <a:t>penelitian</a:t>
            </a:r>
            <a:endParaRPr lang="id-ID" sz="1600" dirty="0">
              <a:latin typeface="Cambria" panose="02040503050406030204" pitchFamily="18" charset="0"/>
            </a:endParaRPr>
          </a:p>
        </p:txBody>
      </p:sp>
      <p:sp>
        <p:nvSpPr>
          <p:cNvPr id="6" name="Content Placeholder 2">
            <a:extLst>
              <a:ext uri="{FF2B5EF4-FFF2-40B4-BE49-F238E27FC236}">
                <a16:creationId xmlns:a16="http://schemas.microsoft.com/office/drawing/2014/main" xmlns="" id="{B184B9DD-1FDC-4FBE-9CAC-54488C6A0432}"/>
              </a:ext>
            </a:extLst>
          </p:cNvPr>
          <p:cNvSpPr>
            <a:spLocks noGrp="1"/>
          </p:cNvSpPr>
          <p:nvPr>
            <p:ph idx="1"/>
          </p:nvPr>
        </p:nvSpPr>
        <p:spPr>
          <a:xfrm>
            <a:off x="231681" y="1056849"/>
            <a:ext cx="1841818"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7" name="Content Placeholder 2">
            <a:extLst>
              <a:ext uri="{FF2B5EF4-FFF2-40B4-BE49-F238E27FC236}">
                <a16:creationId xmlns:a16="http://schemas.microsoft.com/office/drawing/2014/main" xmlns="" id="{B5C5DC99-5A11-4718-BD6C-D8A0AA9446ED}"/>
              </a:ext>
            </a:extLst>
          </p:cNvPr>
          <p:cNvSpPr txBox="1">
            <a:spLocks/>
          </p:cNvSpPr>
          <p:nvPr/>
        </p:nvSpPr>
        <p:spPr>
          <a:xfrm>
            <a:off x="231681" y="3411649"/>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Bentuk</a:t>
            </a:r>
            <a:endParaRPr lang="id-ID" sz="1600" dirty="0">
              <a:solidFill>
                <a:schemeClr val="bg1"/>
              </a:solidFill>
              <a:latin typeface="Cambria" panose="02040503050406030204" pitchFamily="18" charset="0"/>
            </a:endParaRPr>
          </a:p>
        </p:txBody>
      </p:sp>
      <p:sp>
        <p:nvSpPr>
          <p:cNvPr id="8" name="Rectangle 7">
            <a:extLst>
              <a:ext uri="{FF2B5EF4-FFF2-40B4-BE49-F238E27FC236}">
                <a16:creationId xmlns:a16="http://schemas.microsoft.com/office/drawing/2014/main" xmlns="" id="{2B0C47D1-3F08-46E3-92CA-3A4B9AA806C1}"/>
              </a:ext>
            </a:extLst>
          </p:cNvPr>
          <p:cNvSpPr/>
          <p:nvPr/>
        </p:nvSpPr>
        <p:spPr>
          <a:xfrm>
            <a:off x="231681" y="4202212"/>
            <a:ext cx="4858082" cy="1815882"/>
          </a:xfrm>
          <a:prstGeom prst="rect">
            <a:avLst/>
          </a:prstGeom>
        </p:spPr>
        <p:txBody>
          <a:bodyPr wrap="square">
            <a:spAutoFit/>
          </a:bodyPr>
          <a:lstStyle/>
          <a:p>
            <a:pPr marL="285750" indent="-285750" algn="jus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rPr>
              <a:t>Critical</a:t>
            </a:r>
            <a:r>
              <a:rPr lang="en-US" sz="1600" i="1" dirty="0">
                <a:solidFill>
                  <a:srgbClr val="000000"/>
                </a:solidFill>
                <a:latin typeface="Cambria" panose="02040503050406030204" pitchFamily="18" charset="0"/>
                <a:ea typeface="Calibri" panose="020F0502020204030204" pitchFamily="34" charset="0"/>
              </a:rPr>
              <a:t> theory </a:t>
            </a:r>
            <a:r>
              <a:rPr lang="en-US" sz="1600" dirty="0">
                <a:solidFill>
                  <a:srgbClr val="000000"/>
                </a:solidFill>
                <a:latin typeface="Cambria" panose="02040503050406030204" pitchFamily="18" charset="0"/>
                <a:ea typeface="Calibri" panose="020F0502020204030204" pitchFamily="34" charset="0"/>
              </a:rPr>
              <a:t>(</a:t>
            </a:r>
            <a:r>
              <a:rPr lang="en-US" sz="1600" dirty="0" err="1">
                <a:solidFill>
                  <a:srgbClr val="000000"/>
                </a:solidFill>
                <a:latin typeface="Cambria" panose="02040503050406030204" pitchFamily="18" charset="0"/>
                <a:ea typeface="Calibri" panose="020F0502020204030204" pitchFamily="34" charset="0"/>
              </a:rPr>
              <a:t>Analisis</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Kelas</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Sosial</a:t>
            </a:r>
            <a:r>
              <a:rPr lang="en-US" sz="1600" dirty="0">
                <a:solidFill>
                  <a:srgbClr val="000000"/>
                </a:solidFill>
                <a:latin typeface="Cambria" panose="02040503050406030204" pitchFamily="18" charset="0"/>
                <a:ea typeface="Calibri" panose="020F0502020204030204" pitchFamily="34" charset="0"/>
              </a:rPr>
              <a:t>)</a:t>
            </a:r>
          </a:p>
          <a:p>
            <a:pPr marL="285750" indent="-285750" algn="jus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rPr>
              <a:t>Feminist theory</a:t>
            </a:r>
            <a:r>
              <a:rPr lang="en-US" sz="1600" i="1" dirty="0">
                <a:solidFill>
                  <a:srgbClr val="000000"/>
                </a:solidFill>
                <a:latin typeface="Cambria" panose="02040503050406030204" pitchFamily="18" charset="0"/>
                <a:ea typeface="Calibri" panose="020F0502020204030204" pitchFamily="34" charset="0"/>
              </a:rPr>
              <a:t> </a:t>
            </a:r>
            <a:r>
              <a:rPr lang="en-US" sz="1600" dirty="0">
                <a:solidFill>
                  <a:srgbClr val="000000"/>
                </a:solidFill>
                <a:latin typeface="Cambria" panose="02040503050406030204" pitchFamily="18" charset="0"/>
                <a:ea typeface="Calibri" panose="020F0502020204030204" pitchFamily="34" charset="0"/>
              </a:rPr>
              <a:t>(</a:t>
            </a:r>
            <a:r>
              <a:rPr lang="en-US" sz="1600" dirty="0" err="1">
                <a:solidFill>
                  <a:srgbClr val="000000"/>
                </a:solidFill>
                <a:latin typeface="Cambria" panose="02040503050406030204" pitchFamily="18" charset="0"/>
                <a:ea typeface="Calibri" panose="020F0502020204030204" pitchFamily="34" charset="0"/>
              </a:rPr>
              <a:t>Fokus</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pada</a:t>
            </a:r>
            <a:r>
              <a:rPr lang="en-US" sz="1600" dirty="0">
                <a:solidFill>
                  <a:srgbClr val="000000"/>
                </a:solidFill>
                <a:latin typeface="Cambria" panose="02040503050406030204" pitchFamily="18" charset="0"/>
                <a:ea typeface="Calibri" panose="020F0502020204030204" pitchFamily="34" charset="0"/>
              </a:rPr>
              <a:t> gender)</a:t>
            </a:r>
          </a:p>
          <a:p>
            <a:pPr marL="285750" indent="-285750" algn="jus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rPr>
              <a:t>Queer theory</a:t>
            </a:r>
            <a:r>
              <a:rPr lang="en-US" sz="1600" i="1" dirty="0">
                <a:solidFill>
                  <a:srgbClr val="000000"/>
                </a:solidFill>
                <a:latin typeface="Cambria" panose="02040503050406030204" pitchFamily="18" charset="0"/>
                <a:ea typeface="Calibri" panose="020F0502020204030204" pitchFamily="34" charset="0"/>
              </a:rPr>
              <a:t> </a:t>
            </a:r>
            <a:r>
              <a:rPr lang="en-US" sz="1600" dirty="0">
                <a:solidFill>
                  <a:srgbClr val="000000"/>
                </a:solidFill>
                <a:latin typeface="Cambria" panose="02040503050406030204" pitchFamily="18" charset="0"/>
                <a:ea typeface="Calibri" panose="020F0502020204030204" pitchFamily="34" charset="0"/>
              </a:rPr>
              <a:t>(</a:t>
            </a:r>
            <a:r>
              <a:rPr lang="en-US" sz="1600" dirty="0" err="1">
                <a:solidFill>
                  <a:srgbClr val="000000"/>
                </a:solidFill>
                <a:latin typeface="Cambria" panose="02040503050406030204" pitchFamily="18" charset="0"/>
                <a:ea typeface="Calibri" panose="020F0502020204030204" pitchFamily="34" charset="0"/>
              </a:rPr>
              <a:t>Fokus</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orientasi</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seksual</a:t>
            </a:r>
            <a:r>
              <a:rPr lang="en-US" sz="1600" dirty="0">
                <a:solidFill>
                  <a:srgbClr val="000000"/>
                </a:solidFill>
                <a:latin typeface="Cambria" panose="02040503050406030204" pitchFamily="18" charset="0"/>
                <a:ea typeface="Calibri" panose="020F0502020204030204" pitchFamily="34" charset="0"/>
              </a:rPr>
              <a:t>)</a:t>
            </a:r>
          </a:p>
          <a:p>
            <a:pPr marL="285750" indent="-285750" algn="jus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rPr>
              <a:t>Critical race theory</a:t>
            </a:r>
            <a:r>
              <a:rPr lang="en-US" sz="1600" i="1" dirty="0">
                <a:solidFill>
                  <a:srgbClr val="000000"/>
                </a:solidFill>
                <a:latin typeface="Cambria" panose="02040503050406030204" pitchFamily="18" charset="0"/>
                <a:ea typeface="Calibri" panose="020F0502020204030204" pitchFamily="34" charset="0"/>
              </a:rPr>
              <a:t> </a:t>
            </a:r>
            <a:r>
              <a:rPr lang="en-US" sz="1600" dirty="0">
                <a:solidFill>
                  <a:srgbClr val="000000"/>
                </a:solidFill>
                <a:latin typeface="Cambria" panose="02040503050406030204" pitchFamily="18" charset="0"/>
                <a:ea typeface="Calibri" panose="020F0502020204030204" pitchFamily="34" charset="0"/>
              </a:rPr>
              <a:t>(</a:t>
            </a:r>
            <a:r>
              <a:rPr lang="en-US" sz="1600" dirty="0" err="1">
                <a:solidFill>
                  <a:srgbClr val="000000"/>
                </a:solidFill>
                <a:latin typeface="Cambria" panose="02040503050406030204" pitchFamily="18" charset="0"/>
                <a:ea typeface="Calibri" panose="020F0502020204030204" pitchFamily="34" charset="0"/>
              </a:rPr>
              <a:t>Persaingan</a:t>
            </a:r>
            <a:r>
              <a:rPr lang="en-US" sz="1600" dirty="0">
                <a:solidFill>
                  <a:srgbClr val="000000"/>
                </a:solidFill>
                <a:latin typeface="Cambria" panose="02040503050406030204" pitchFamily="18" charset="0"/>
                <a:ea typeface="Calibri" panose="020F0502020204030204" pitchFamily="34" charset="0"/>
              </a:rPr>
              <a:t>)</a:t>
            </a:r>
          </a:p>
          <a:p>
            <a:pPr marL="285750" indent="-285750" algn="just">
              <a:buFont typeface="Wingdings" panose="05000000000000000000" pitchFamily="2" charset="2"/>
              <a:buChar char="§"/>
            </a:pPr>
            <a:r>
              <a:rPr lang="id-ID" sz="1600" i="1" dirty="0">
                <a:solidFill>
                  <a:srgbClr val="000000"/>
                </a:solidFill>
                <a:latin typeface="Cambria" panose="02040503050406030204" pitchFamily="18" charset="0"/>
                <a:ea typeface="Calibri" panose="020F0502020204030204" pitchFamily="34" charset="0"/>
              </a:rPr>
              <a:t>Poststructural/postmodern/postcolonial </a:t>
            </a:r>
            <a:r>
              <a:rPr lang="id-ID" sz="1600" dirty="0">
                <a:solidFill>
                  <a:srgbClr val="000000"/>
                </a:solidFill>
                <a:latin typeface="Cambria" panose="02040503050406030204" pitchFamily="18" charset="0"/>
                <a:ea typeface="Calibri" panose="020F0502020204030204" pitchFamily="34" charset="0"/>
              </a:rPr>
              <a:t>theory</a:t>
            </a:r>
            <a:r>
              <a:rPr lang="en-US" sz="1600" dirty="0">
                <a:solidFill>
                  <a:srgbClr val="000000"/>
                </a:solidFill>
                <a:latin typeface="Cambria" panose="02040503050406030204" pitchFamily="18" charset="0"/>
                <a:ea typeface="Calibri" panose="020F0502020204030204" pitchFamily="34" charset="0"/>
              </a:rPr>
              <a:t> </a:t>
            </a:r>
            <a:r>
              <a:rPr lang="en-US" sz="1600" dirty="0">
                <a:solidFill>
                  <a:srgbClr val="000000"/>
                </a:solidFill>
                <a:latin typeface="Cambria" panose="02040503050406030204" pitchFamily="18" charset="0"/>
              </a:rPr>
              <a:t>(</a:t>
            </a:r>
            <a:r>
              <a:rPr lang="en-US" sz="1600" dirty="0" err="1">
                <a:solidFill>
                  <a:srgbClr val="000000"/>
                </a:solidFill>
                <a:latin typeface="Cambria" panose="02040503050406030204" pitchFamily="18" charset="0"/>
              </a:rPr>
              <a:t>Bagaimana</a:t>
            </a:r>
            <a:r>
              <a:rPr lang="en-US" sz="1600" dirty="0">
                <a:solidFill>
                  <a:srgbClr val="000000"/>
                </a:solidFill>
                <a:latin typeface="Cambria" panose="02040503050406030204" pitchFamily="18" charset="0"/>
              </a:rPr>
              <a:t> </a:t>
            </a:r>
            <a:r>
              <a:rPr lang="en-US" sz="1600" dirty="0" err="1">
                <a:solidFill>
                  <a:srgbClr val="000000"/>
                </a:solidFill>
                <a:latin typeface="Cambria" panose="02040503050406030204" pitchFamily="18" charset="0"/>
              </a:rPr>
              <a:t>bentuk</a:t>
            </a:r>
            <a:r>
              <a:rPr lang="en-US" sz="1600" dirty="0">
                <a:solidFill>
                  <a:srgbClr val="000000"/>
                </a:solidFill>
                <a:latin typeface="Cambria" panose="02040503050406030204" pitchFamily="18" charset="0"/>
              </a:rPr>
              <a:t> </a:t>
            </a:r>
            <a:r>
              <a:rPr lang="en-US" sz="1600" dirty="0" err="1">
                <a:solidFill>
                  <a:srgbClr val="000000"/>
                </a:solidFill>
                <a:latin typeface="Cambria" panose="02040503050406030204" pitchFamily="18" charset="0"/>
              </a:rPr>
              <a:t>kekuatan</a:t>
            </a:r>
            <a:r>
              <a:rPr lang="en-US" sz="1600" dirty="0">
                <a:solidFill>
                  <a:srgbClr val="000000"/>
                </a:solidFill>
                <a:latin typeface="Cambria" panose="02040503050406030204" pitchFamily="18" charset="0"/>
              </a:rPr>
              <a:t>/</a:t>
            </a:r>
            <a:r>
              <a:rPr lang="en-US" sz="1600" dirty="0" err="1">
                <a:solidFill>
                  <a:srgbClr val="000000"/>
                </a:solidFill>
                <a:latin typeface="Cambria" panose="02040503050406030204" pitchFamily="18" charset="0"/>
              </a:rPr>
              <a:t>kekuasaan</a:t>
            </a:r>
            <a:r>
              <a:rPr lang="en-US" sz="1600" dirty="0">
                <a:solidFill>
                  <a:srgbClr val="000000"/>
                </a:solidFill>
                <a:latin typeface="Cambria" panose="02040503050406030204" pitchFamily="18" charset="0"/>
              </a:rPr>
              <a:t> </a:t>
            </a:r>
            <a:r>
              <a:rPr lang="en-US" sz="1600" dirty="0" err="1">
                <a:solidFill>
                  <a:srgbClr val="000000"/>
                </a:solidFill>
                <a:latin typeface="Cambria" panose="02040503050406030204" pitchFamily="18" charset="0"/>
              </a:rPr>
              <a:t>mempengaruhi</a:t>
            </a:r>
            <a:r>
              <a:rPr lang="en-US" sz="1600" dirty="0">
                <a:solidFill>
                  <a:srgbClr val="000000"/>
                </a:solidFill>
                <a:latin typeface="Cambria" panose="02040503050406030204" pitchFamily="18" charset="0"/>
              </a:rPr>
              <a:t> </a:t>
            </a:r>
            <a:r>
              <a:rPr lang="en-US" sz="1600" dirty="0" err="1">
                <a:solidFill>
                  <a:srgbClr val="000000"/>
                </a:solidFill>
                <a:latin typeface="Cambria" panose="02040503050406030204" pitchFamily="18" charset="0"/>
              </a:rPr>
              <a:t>penelitian</a:t>
            </a:r>
            <a:r>
              <a:rPr lang="en-US" sz="1600" dirty="0">
                <a:solidFill>
                  <a:srgbClr val="000000"/>
                </a:solidFill>
                <a:latin typeface="Cambria" panose="02040503050406030204" pitchFamily="18" charset="0"/>
              </a:rPr>
              <a:t>)</a:t>
            </a:r>
            <a:endParaRPr lang="id-ID" sz="1600" dirty="0">
              <a:latin typeface="Cambria" panose="02040503050406030204" pitchFamily="18" charset="0"/>
            </a:endParaRPr>
          </a:p>
        </p:txBody>
      </p:sp>
      <p:sp>
        <p:nvSpPr>
          <p:cNvPr id="9" name="Content Placeholder 2">
            <a:extLst>
              <a:ext uri="{FF2B5EF4-FFF2-40B4-BE49-F238E27FC236}">
                <a16:creationId xmlns:a16="http://schemas.microsoft.com/office/drawing/2014/main" xmlns="" id="{C8A87C64-2D7E-4B61-B84E-B34B143E7017}"/>
              </a:ext>
            </a:extLst>
          </p:cNvPr>
          <p:cNvSpPr txBox="1">
            <a:spLocks/>
          </p:cNvSpPr>
          <p:nvPr/>
        </p:nvSpPr>
        <p:spPr>
          <a:xfrm>
            <a:off x="5357049" y="3429000"/>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10" name="Rectangle 9">
            <a:extLst>
              <a:ext uri="{FF2B5EF4-FFF2-40B4-BE49-F238E27FC236}">
                <a16:creationId xmlns:a16="http://schemas.microsoft.com/office/drawing/2014/main" xmlns="" id="{C943E4B1-DDA0-4B2F-A50C-72B76597E10D}"/>
              </a:ext>
            </a:extLst>
          </p:cNvPr>
          <p:cNvSpPr/>
          <p:nvPr/>
        </p:nvSpPr>
        <p:spPr>
          <a:xfrm>
            <a:off x="5357049" y="4233875"/>
            <a:ext cx="5798273" cy="1323439"/>
          </a:xfrm>
          <a:prstGeom prst="rect">
            <a:avLst/>
          </a:prstGeom>
        </p:spPr>
        <p:txBody>
          <a:bodyPr wrap="square">
            <a:spAutoFit/>
          </a:bodyPr>
          <a:lstStyle/>
          <a:p>
            <a:pPr algn="just"/>
            <a:r>
              <a:rPr lang="en-US" sz="1600" dirty="0" err="1">
                <a:solidFill>
                  <a:srgbClr val="000000"/>
                </a:solidFill>
                <a:latin typeface="Cambria" panose="02040503050406030204" pitchFamily="18" charset="0"/>
                <a:ea typeface="Calibri" panose="020F0502020204030204" pitchFamily="34" charset="0"/>
              </a:rPr>
              <a:t>Penelitian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tentang</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pelaksanaan</a:t>
            </a:r>
            <a:r>
              <a:rPr lang="en-US" sz="1600" dirty="0">
                <a:solidFill>
                  <a:srgbClr val="000000"/>
                </a:solidFill>
                <a:latin typeface="Cambria" panose="02040503050406030204" pitchFamily="18" charset="0"/>
                <a:ea typeface="Calibri" panose="020F0502020204030204" pitchFamily="34" charset="0"/>
              </a:rPr>
              <a:t> program </a:t>
            </a:r>
            <a:r>
              <a:rPr lang="en-US" sz="1600" dirty="0" err="1">
                <a:solidFill>
                  <a:srgbClr val="000000"/>
                </a:solidFill>
                <a:latin typeface="Cambria" panose="02040503050406030204" pitchFamily="18" charset="0"/>
                <a:ea typeface="Calibri" panose="020F0502020204030204" pitchFamily="34" charset="0"/>
              </a:rPr>
              <a:t>pemerintah</a:t>
            </a:r>
            <a:r>
              <a:rPr lang="en-US" sz="1600" dirty="0">
                <a:solidFill>
                  <a:srgbClr val="000000"/>
                </a:solidFill>
                <a:latin typeface="Cambria" panose="02040503050406030204" pitchFamily="18" charset="0"/>
                <a:ea typeface="Calibri" panose="020F0502020204030204" pitchFamily="34" charset="0"/>
              </a:rPr>
              <a:t> yang </a:t>
            </a:r>
            <a:r>
              <a:rPr lang="en-US" sz="1600" dirty="0" err="1">
                <a:solidFill>
                  <a:srgbClr val="000000"/>
                </a:solidFill>
                <a:latin typeface="Cambria" panose="02040503050406030204" pitchFamily="18" charset="0"/>
                <a:ea typeface="Calibri" panose="020F0502020204030204" pitchFamily="34" charset="0"/>
              </a:rPr>
              <a:t>diterapkan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secara</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umum</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ke</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seluruh</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wilayah</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dan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berdasarkan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hasil</a:t>
            </a:r>
            <a:r>
              <a:rPr lang="en-US" sz="1600" dirty="0">
                <a:solidFill>
                  <a:srgbClr val="000000"/>
                </a:solidFill>
                <a:latin typeface="Cambria" panose="02040503050406030204" pitchFamily="18" charset="0"/>
                <a:ea typeface="Calibri" panose="020F0502020204030204" pitchFamily="34" charset="0"/>
              </a:rPr>
              <a:t> program </a:t>
            </a:r>
            <a:r>
              <a:rPr lang="en-US" sz="1600" dirty="0" err="1">
                <a:solidFill>
                  <a:srgbClr val="000000"/>
                </a:solidFill>
                <a:latin typeface="Cambria" panose="02040503050406030204" pitchFamily="18" charset="0"/>
                <a:ea typeface="Calibri" panose="020F0502020204030204" pitchFamily="34" charset="0"/>
              </a:rPr>
              <a:t>tersebut</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tidak</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tepat</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dilaksanakan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pada</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suatu</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daerah</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tertentu</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Hasil</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penelitian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menjadi</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masukan</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bagi</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pemerintah</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untuk</a:t>
            </a:r>
            <a:r>
              <a:rPr lang="en-US" sz="1600" dirty="0">
                <a:solidFill>
                  <a:srgbClr val="000000"/>
                </a:solidFill>
                <a:latin typeface="Cambria" panose="02040503050406030204" pitchFamily="18" charset="0"/>
                <a:ea typeface="Calibri" panose="020F0502020204030204" pitchFamily="34" charset="0"/>
              </a:rPr>
              <a:t> </a:t>
            </a:r>
            <a:r>
              <a:rPr lang="en-US" sz="1600" dirty="0" err="1">
                <a:solidFill>
                  <a:srgbClr val="000000"/>
                </a:solidFill>
                <a:latin typeface="Cambria" panose="02040503050406030204" pitchFamily="18" charset="0"/>
                <a:ea typeface="Calibri" panose="020F0502020204030204" pitchFamily="34" charset="0"/>
              </a:rPr>
              <a:t>mengevaluasi</a:t>
            </a:r>
            <a:r>
              <a:rPr lang="en-US" sz="1600" dirty="0">
                <a:solidFill>
                  <a:srgbClr val="000000"/>
                </a:solidFill>
                <a:latin typeface="Cambria" panose="02040503050406030204" pitchFamily="18" charset="0"/>
                <a:ea typeface="Calibri" panose="020F0502020204030204" pitchFamily="34" charset="0"/>
              </a:rPr>
              <a:t> program </a:t>
            </a:r>
            <a:r>
              <a:rPr lang="en-US" sz="1600" dirty="0" err="1">
                <a:solidFill>
                  <a:srgbClr val="000000"/>
                </a:solidFill>
                <a:latin typeface="Cambria" panose="02040503050406030204" pitchFamily="18" charset="0"/>
                <a:ea typeface="Calibri" panose="020F0502020204030204" pitchFamily="34" charset="0"/>
              </a:rPr>
              <a:t>tersebut</a:t>
            </a:r>
            <a:r>
              <a:rPr lang="en-US" sz="1600" dirty="0">
                <a:solidFill>
                  <a:srgbClr val="000000"/>
                </a:solidFill>
                <a:latin typeface="Cambria" panose="02040503050406030204" pitchFamily="18" charset="0"/>
                <a:ea typeface="Calibri" panose="020F0502020204030204" pitchFamily="34" charset="0"/>
              </a:rPr>
              <a:t>.</a:t>
            </a:r>
            <a:endParaRPr lang="id-ID" sz="1600" dirty="0">
              <a:latin typeface="Cambria" panose="02040503050406030204" pitchFamily="18" charset="0"/>
            </a:endParaRPr>
          </a:p>
        </p:txBody>
      </p:sp>
      <p:graphicFrame>
        <p:nvGraphicFramePr>
          <p:cNvPr id="11" name="Diagram 10"/>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959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416623-C409-42E7-BA9A-487DE345A859}"/>
              </a:ext>
            </a:extLst>
          </p:cNvPr>
          <p:cNvSpPr>
            <a:spLocks noGrp="1"/>
          </p:cNvSpPr>
          <p:nvPr>
            <p:ph type="title"/>
          </p:nvPr>
        </p:nvSpPr>
        <p:spPr/>
        <p:txBody>
          <a:bodyPr/>
          <a:lstStyle/>
          <a:p>
            <a:pPr algn="ctr"/>
            <a:r>
              <a:rPr lang="en-US" dirty="0">
                <a:latin typeface="Comic Sans MS" panose="030F0702030302020204" pitchFamily="66" charset="0"/>
              </a:rPr>
              <a:t>Art Based Research</a:t>
            </a:r>
            <a:endParaRPr lang="id-ID" dirty="0">
              <a:latin typeface="Comic Sans MS" panose="030F0702030302020204" pitchFamily="66" charset="0"/>
            </a:endParaRPr>
          </a:p>
        </p:txBody>
      </p:sp>
      <p:sp>
        <p:nvSpPr>
          <p:cNvPr id="4" name="Content Placeholder 3">
            <a:extLst>
              <a:ext uri="{FF2B5EF4-FFF2-40B4-BE49-F238E27FC236}">
                <a16:creationId xmlns:a16="http://schemas.microsoft.com/office/drawing/2014/main" xmlns="" id="{8FE3B6EC-6AE8-4AA6-97E4-939323B771E3}"/>
              </a:ext>
            </a:extLst>
          </p:cNvPr>
          <p:cNvSpPr>
            <a:spLocks noGrp="1"/>
          </p:cNvSpPr>
          <p:nvPr>
            <p:ph idx="10"/>
          </p:nvPr>
        </p:nvSpPr>
        <p:spPr>
          <a:xfrm>
            <a:off x="3664" y="1955697"/>
            <a:ext cx="12027916" cy="3994316"/>
          </a:xfrm>
        </p:spPr>
        <p:txBody>
          <a:bodyPr>
            <a:normAutofit/>
          </a:bodyPr>
          <a:lstStyle/>
          <a:p>
            <a:pPr marL="342900" indent="-342900" algn="just">
              <a:lnSpc>
                <a:spcPct val="100000"/>
              </a:lnSpc>
              <a:buFont typeface="Wingdings" panose="05000000000000000000" pitchFamily="2" charset="2"/>
              <a:buChar char="§"/>
            </a:pPr>
            <a:r>
              <a:rPr lang="id-ID" sz="1600" dirty="0">
                <a:latin typeface="Cambria" panose="02040503050406030204" pitchFamily="18" charset="0"/>
              </a:rPr>
              <a:t>K</a:t>
            </a:r>
            <a:r>
              <a:rPr lang="en-US" sz="1600" dirty="0" err="1">
                <a:latin typeface="Cambria" panose="02040503050406030204" pitchFamily="18" charset="0"/>
              </a:rPr>
              <a:t>enyataannya</a:t>
            </a:r>
            <a:r>
              <a:rPr lang="en-US" sz="1600" dirty="0">
                <a:latin typeface="Cambria" panose="02040503050406030204" pitchFamily="18" charset="0"/>
              </a:rPr>
              <a:t> orang-orang </a:t>
            </a:r>
            <a:r>
              <a:rPr lang="en-US" sz="1600" dirty="0" err="1">
                <a:latin typeface="Cambria" panose="02040503050406030204" pitchFamily="18" charset="0"/>
              </a:rPr>
              <a:t>tidak</a:t>
            </a:r>
            <a:r>
              <a:rPr lang="en-US" sz="1600" dirty="0">
                <a:latin typeface="Cambria" panose="02040503050406030204" pitchFamily="18" charset="0"/>
              </a:rPr>
              <a:t> </a:t>
            </a:r>
            <a:r>
              <a:rPr lang="en-US" sz="1600" dirty="0" err="1">
                <a:latin typeface="Cambria" panose="02040503050406030204" pitchFamily="18" charset="0"/>
              </a:rPr>
              <a:t>hanya</a:t>
            </a:r>
            <a:r>
              <a:rPr lang="en-US" sz="1600" dirty="0">
                <a:latin typeface="Cambria" panose="02040503050406030204" pitchFamily="18" charset="0"/>
              </a:rPr>
              <a:t> </a:t>
            </a:r>
            <a:r>
              <a:rPr lang="en-US" sz="1600" dirty="0" err="1">
                <a:latin typeface="Cambria" panose="02040503050406030204" pitchFamily="18" charset="0"/>
              </a:rPr>
              <a:t>mengeksperiskan</a:t>
            </a:r>
            <a:r>
              <a:rPr lang="en-US" sz="1600" dirty="0">
                <a:latin typeface="Cambria" panose="02040503050406030204" pitchFamily="18" charset="0"/>
              </a:rPr>
              <a:t> </a:t>
            </a:r>
            <a:r>
              <a:rPr lang="en-US" sz="1600" dirty="0" err="1">
                <a:latin typeface="Cambria" panose="02040503050406030204" pitchFamily="18" charset="0"/>
              </a:rPr>
              <a:t>makna</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interpretasi</a:t>
            </a:r>
            <a:r>
              <a:rPr lang="en-US" sz="1600" dirty="0">
                <a:latin typeface="Cambria" panose="02040503050406030204" pitchFamily="18" charset="0"/>
              </a:rPr>
              <a:t> </a:t>
            </a:r>
            <a:r>
              <a:rPr lang="en-US" sz="1600" dirty="0" err="1">
                <a:latin typeface="Cambria" panose="02040503050406030204" pitchFamily="18" charset="0"/>
              </a:rPr>
              <a:t>melalui</a:t>
            </a:r>
            <a:r>
              <a:rPr lang="en-US" sz="1600" dirty="0">
                <a:latin typeface="Cambria" panose="02040503050406030204" pitchFamily="18" charset="0"/>
              </a:rPr>
              <a:t> kata-kata </a:t>
            </a:r>
            <a:r>
              <a:rPr lang="en-US" sz="1600" dirty="0" err="1">
                <a:latin typeface="Cambria" panose="02040503050406030204" pitchFamily="18" charset="0"/>
              </a:rPr>
              <a:t>tetapi</a:t>
            </a:r>
            <a:r>
              <a:rPr lang="en-US" sz="1600" dirty="0">
                <a:latin typeface="Cambria" panose="02040503050406030204" pitchFamily="18" charset="0"/>
              </a:rPr>
              <a:t> juga </a:t>
            </a:r>
            <a:r>
              <a:rPr lang="en-US" sz="1600" b="1" dirty="0" err="1">
                <a:latin typeface="Cambria" panose="02040503050406030204" pitchFamily="18" charset="0"/>
              </a:rPr>
              <a:t>melalui</a:t>
            </a:r>
            <a:r>
              <a:rPr lang="en-US" sz="1600" b="1" dirty="0">
                <a:latin typeface="Cambria" panose="02040503050406030204" pitchFamily="18" charset="0"/>
              </a:rPr>
              <a:t> </a:t>
            </a:r>
            <a:r>
              <a:rPr lang="en-US" sz="1600" b="1" dirty="0" err="1">
                <a:latin typeface="Cambria" panose="02040503050406030204" pitchFamily="18" charset="0"/>
              </a:rPr>
              <a:t>seni</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seni</a:t>
            </a:r>
            <a:r>
              <a:rPr lang="en-US" sz="1600" dirty="0">
                <a:latin typeface="Cambria" panose="02040503050406030204" pitchFamily="18" charset="0"/>
              </a:rPr>
              <a:t> visual, symbol, drama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teater</a:t>
            </a:r>
            <a:r>
              <a:rPr lang="en-US" sz="1600" dirty="0">
                <a:latin typeface="Cambria" panose="02040503050406030204" pitchFamily="18" charset="0"/>
              </a:rPr>
              <a:t>, </a:t>
            </a:r>
            <a:r>
              <a:rPr lang="en-US" sz="1600" dirty="0" err="1">
                <a:latin typeface="Cambria" panose="02040503050406030204" pitchFamily="18" charset="0"/>
              </a:rPr>
              <a:t>fotografi</a:t>
            </a:r>
            <a:r>
              <a:rPr lang="en-US" sz="1600" dirty="0">
                <a:latin typeface="Cambria" panose="02040503050406030204" pitchFamily="18" charset="0"/>
              </a:rPr>
              <a:t>, music, </a:t>
            </a:r>
            <a:r>
              <a:rPr lang="en-US" sz="1600" dirty="0" err="1">
                <a:latin typeface="Cambria" panose="02040503050406030204" pitchFamily="18" charset="0"/>
              </a:rPr>
              <a:t>tarian</a:t>
            </a:r>
            <a:r>
              <a:rPr lang="en-US" sz="1600" dirty="0">
                <a:latin typeface="Cambria" panose="02040503050406030204" pitchFamily="18" charset="0"/>
              </a:rPr>
              <a:t>, </a:t>
            </a:r>
            <a:r>
              <a:rPr lang="en-US" sz="1600" dirty="0" err="1">
                <a:latin typeface="Cambria" panose="02040503050406030204" pitchFamily="18" charset="0"/>
              </a:rPr>
              <a:t>cerita</a:t>
            </a:r>
            <a:r>
              <a:rPr lang="en-US" sz="1600" dirty="0">
                <a:latin typeface="Cambria" panose="02040503050406030204" pitchFamily="18" charset="0"/>
              </a:rPr>
              <a:t> </a:t>
            </a:r>
            <a:r>
              <a:rPr lang="en-US" sz="1600" dirty="0" err="1">
                <a:latin typeface="Cambria" panose="02040503050406030204" pitchFamily="18" charset="0"/>
              </a:rPr>
              <a:t>maupun</a:t>
            </a:r>
            <a:r>
              <a:rPr lang="en-US" sz="1600" dirty="0">
                <a:latin typeface="Cambria" panose="02040503050406030204" pitchFamily="18" charset="0"/>
              </a:rPr>
              <a:t> </a:t>
            </a:r>
            <a:r>
              <a:rPr lang="en-US" sz="1600" dirty="0" err="1">
                <a:latin typeface="Cambria" panose="02040503050406030204" pitchFamily="18" charset="0"/>
              </a:rPr>
              <a:t>puisi</a:t>
            </a:r>
            <a:endParaRPr lang="en-US" sz="1600" dirty="0">
              <a:latin typeface="Cambria" panose="02040503050406030204" pitchFamily="18" charset="0"/>
            </a:endParaRPr>
          </a:p>
          <a:p>
            <a:pPr marL="342900" indent="-342900" algn="just">
              <a:lnSpc>
                <a:spcPct val="100000"/>
              </a:lnSpc>
              <a:buFont typeface="Wingdings" panose="05000000000000000000" pitchFamily="2" charset="2"/>
              <a:buChar char="§"/>
            </a:pPr>
            <a:r>
              <a:rPr lang="en-US" sz="1600" dirty="0" err="1">
                <a:latin typeface="Cambria" panose="02040503050406030204" pitchFamily="18" charset="0"/>
              </a:rPr>
              <a:t>Peneliti</a:t>
            </a:r>
            <a:r>
              <a:rPr lang="en-US" sz="1600" dirty="0">
                <a:latin typeface="Cambria" panose="02040503050406030204" pitchFamily="18" charset="0"/>
              </a:rPr>
              <a:t> </a:t>
            </a:r>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mengikutsertakan</a:t>
            </a:r>
            <a:r>
              <a:rPr lang="en-US" sz="1600" dirty="0">
                <a:latin typeface="Cambria" panose="02040503050406030204" pitchFamily="18" charset="0"/>
              </a:rPr>
              <a:t> </a:t>
            </a:r>
            <a:r>
              <a:rPr lang="en-US" sz="1600" dirty="0" err="1">
                <a:latin typeface="Cambria" panose="02040503050406030204" pitchFamily="18" charset="0"/>
              </a:rPr>
              <a:t>responden</a:t>
            </a:r>
            <a:r>
              <a:rPr lang="en-US" sz="1600" dirty="0">
                <a:latin typeface="Cambria" panose="02040503050406030204" pitchFamily="18" charset="0"/>
              </a:rPr>
              <a:t> yang </a:t>
            </a:r>
            <a:r>
              <a:rPr lang="en-US" sz="1600" dirty="0" err="1">
                <a:latin typeface="Cambria" panose="02040503050406030204" pitchFamily="18" charset="0"/>
              </a:rPr>
              <a:t>bukan</a:t>
            </a:r>
            <a:r>
              <a:rPr lang="en-US" sz="1600" dirty="0">
                <a:latin typeface="Cambria" panose="02040503050406030204" pitchFamily="18" charset="0"/>
              </a:rPr>
              <a:t> </a:t>
            </a:r>
            <a:r>
              <a:rPr lang="en-US" sz="1600" dirty="0" err="1">
                <a:latin typeface="Cambria" panose="02040503050406030204" pitchFamily="18" charset="0"/>
              </a:rPr>
              <a:t>merupakan</a:t>
            </a:r>
            <a:r>
              <a:rPr lang="en-US" sz="1600" dirty="0">
                <a:latin typeface="Cambria" panose="02040503050406030204" pitchFamily="18" charset="0"/>
              </a:rPr>
              <a:t> </a:t>
            </a:r>
            <a:r>
              <a:rPr lang="en-US" sz="1600" dirty="0" err="1">
                <a:latin typeface="Cambria" panose="02040503050406030204" pitchFamily="18" charset="0"/>
              </a:rPr>
              <a:t>seniman</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dapat</a:t>
            </a:r>
            <a:r>
              <a:rPr lang="en-US" sz="1600" dirty="0">
                <a:latin typeface="Cambria" panose="02040503050406030204" pitchFamily="18" charset="0"/>
              </a:rPr>
              <a:t> </a:t>
            </a:r>
            <a:r>
              <a:rPr lang="en-US" sz="1600" dirty="0" err="1">
                <a:latin typeface="Cambria" panose="02040503050406030204" pitchFamily="18" charset="0"/>
              </a:rPr>
              <a:t>melibatkan</a:t>
            </a:r>
            <a:r>
              <a:rPr lang="en-US" sz="1600" dirty="0">
                <a:latin typeface="Cambria" panose="02040503050406030204" pitchFamily="18" charset="0"/>
              </a:rPr>
              <a:t> </a:t>
            </a:r>
            <a:r>
              <a:rPr lang="en-US" sz="1600" dirty="0" err="1">
                <a:latin typeface="Cambria" panose="02040503050406030204" pitchFamily="18" charset="0"/>
              </a:rPr>
              <a:t>perusahaan</a:t>
            </a:r>
            <a:r>
              <a:rPr lang="en-US" sz="1600" dirty="0">
                <a:latin typeface="Cambria" panose="02040503050406030204" pitchFamily="18" charset="0"/>
              </a:rPr>
              <a:t> yang </a:t>
            </a:r>
            <a:r>
              <a:rPr lang="en-US" sz="1600" dirty="0" err="1">
                <a:latin typeface="Cambria" panose="02040503050406030204" pitchFamily="18" charset="0"/>
              </a:rPr>
              <a:t>berkaitan</a:t>
            </a:r>
            <a:r>
              <a:rPr lang="en-US" sz="1600" dirty="0">
                <a:latin typeface="Cambria" panose="02040503050406030204" pitchFamily="18" charset="0"/>
              </a:rPr>
              <a:t> </a:t>
            </a:r>
            <a:r>
              <a:rPr lang="en-US" sz="1600" dirty="0" err="1">
                <a:latin typeface="Cambria" panose="02040503050406030204" pitchFamily="18" charset="0"/>
              </a:rPr>
              <a:t>dengan</a:t>
            </a:r>
            <a:r>
              <a:rPr lang="en-US" sz="1600" dirty="0">
                <a:latin typeface="Cambria" panose="02040503050406030204" pitchFamily="18" charset="0"/>
              </a:rPr>
              <a:t> </a:t>
            </a:r>
            <a:r>
              <a:rPr lang="en-US" sz="1600" dirty="0" err="1">
                <a:latin typeface="Cambria" panose="02040503050406030204" pitchFamily="18" charset="0"/>
              </a:rPr>
              <a:t>seni</a:t>
            </a:r>
            <a:r>
              <a:rPr lang="en-US" sz="1600" dirty="0">
                <a:latin typeface="Cambria" panose="02040503050406030204" pitchFamily="18" charset="0"/>
              </a:rPr>
              <a:t>. </a:t>
            </a:r>
          </a:p>
          <a:p>
            <a:pPr marL="342900" indent="-342900" algn="just">
              <a:lnSpc>
                <a:spcPct val="100000"/>
              </a:lnSpc>
              <a:buFont typeface="Wingdings" panose="05000000000000000000" pitchFamily="2" charset="2"/>
              <a:buChar char="§"/>
            </a:pPr>
            <a:r>
              <a:rPr lang="en-US" sz="1600" dirty="0" err="1">
                <a:latin typeface="Cambria" panose="02040503050406030204" pitchFamily="18" charset="0"/>
              </a:rPr>
              <a:t>tujuan</a:t>
            </a:r>
            <a:r>
              <a:rPr lang="en-US" sz="1600" dirty="0">
                <a:latin typeface="Cambria" panose="02040503050406030204" pitchFamily="18" charset="0"/>
              </a:rPr>
              <a:t> </a:t>
            </a: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bukan</a:t>
            </a:r>
            <a:r>
              <a:rPr lang="en-US" sz="1600" dirty="0">
                <a:latin typeface="Cambria" panose="02040503050406030204" pitchFamily="18" charset="0"/>
              </a:rPr>
              <a:t> </a:t>
            </a:r>
            <a:r>
              <a:rPr lang="en-US" sz="1600" dirty="0" err="1">
                <a:latin typeface="Cambria" panose="02040503050406030204" pitchFamily="18" charset="0"/>
              </a:rPr>
              <a:t>tentang</a:t>
            </a:r>
            <a:r>
              <a:rPr lang="en-US" sz="1600" dirty="0">
                <a:latin typeface="Cambria" panose="02040503050406030204" pitchFamily="18" charset="0"/>
              </a:rPr>
              <a:t> </a:t>
            </a:r>
            <a:r>
              <a:rPr lang="en-US" sz="1600" dirty="0" err="1">
                <a:latin typeface="Cambria" panose="02040503050406030204" pitchFamily="18" charset="0"/>
              </a:rPr>
              <a:t>seni</a:t>
            </a:r>
            <a:r>
              <a:rPr lang="en-US" sz="1600" dirty="0">
                <a:latin typeface="Cambria" panose="02040503050406030204" pitchFamily="18" charset="0"/>
              </a:rPr>
              <a:t> </a:t>
            </a:r>
            <a:r>
              <a:rPr lang="en-US" sz="1600" dirty="0" err="1">
                <a:latin typeface="Cambria" panose="02040503050406030204" pitchFamily="18" charset="0"/>
              </a:rPr>
              <a:t>atau</a:t>
            </a:r>
            <a:r>
              <a:rPr lang="en-US" sz="1600" dirty="0">
                <a:latin typeface="Cambria" panose="02040503050406030204" pitchFamily="18" charset="0"/>
              </a:rPr>
              <a:t> </a:t>
            </a:r>
            <a:r>
              <a:rPr lang="en-US" sz="1600" dirty="0" err="1">
                <a:latin typeface="Cambria" panose="02040503050406030204" pitchFamily="18" charset="0"/>
              </a:rPr>
              <a:t>gambar</a:t>
            </a:r>
            <a:r>
              <a:rPr lang="en-US" sz="1600" dirty="0">
                <a:latin typeface="Cambria" panose="02040503050406030204" pitchFamily="18" charset="0"/>
              </a:rPr>
              <a:t>; </a:t>
            </a:r>
            <a:r>
              <a:rPr lang="en-US" sz="1600" dirty="0" err="1">
                <a:latin typeface="Cambria" panose="02040503050406030204" pitchFamily="18" charset="0"/>
              </a:rPr>
              <a:t>gambar</a:t>
            </a:r>
            <a:r>
              <a:rPr lang="en-US" sz="1600" dirty="0">
                <a:latin typeface="Cambria" panose="02040503050406030204" pitchFamily="18" charset="0"/>
              </a:rPr>
              <a:t> </a:t>
            </a:r>
            <a:r>
              <a:rPr lang="en-US" sz="1600" dirty="0" err="1">
                <a:latin typeface="Cambria" panose="02040503050406030204" pitchFamily="18" charset="0"/>
              </a:rPr>
              <a:t>dalam</a:t>
            </a:r>
            <a:r>
              <a:rPr lang="en-US" sz="1600" dirty="0">
                <a:latin typeface="Cambria" panose="02040503050406030204" pitchFamily="18" charset="0"/>
              </a:rPr>
              <a:t> </a:t>
            </a:r>
            <a:r>
              <a:rPr lang="en-US" sz="1600" dirty="0" err="1">
                <a:latin typeface="Cambria" panose="02040503050406030204" pitchFamily="18" charset="0"/>
              </a:rPr>
              <a:t>pengertian</a:t>
            </a:r>
            <a:r>
              <a:rPr lang="en-US" sz="1600" dirty="0">
                <a:latin typeface="Cambria" panose="02040503050406030204" pitchFamily="18" charset="0"/>
              </a:rPr>
              <a:t> </a:t>
            </a:r>
            <a:r>
              <a:rPr lang="en-US" sz="1600" dirty="0" err="1">
                <a:latin typeface="Cambria" panose="02040503050406030204" pitchFamily="18" charset="0"/>
              </a:rPr>
              <a:t>ini</a:t>
            </a:r>
            <a:r>
              <a:rPr lang="en-US" sz="1600" dirty="0">
                <a:latin typeface="Cambria" panose="02040503050406030204" pitchFamily="18" charset="0"/>
              </a:rPr>
              <a:t> </a:t>
            </a:r>
            <a:r>
              <a:rPr lang="en-US" sz="1600" dirty="0" err="1">
                <a:latin typeface="Cambria" panose="02040503050406030204" pitchFamily="18" charset="0"/>
              </a:rPr>
              <a:t>lebih</a:t>
            </a:r>
            <a:r>
              <a:rPr lang="en-US" sz="1600" dirty="0">
                <a:latin typeface="Cambria" panose="02040503050406030204" pitchFamily="18" charset="0"/>
              </a:rPr>
              <a:t> </a:t>
            </a:r>
            <a:r>
              <a:rPr lang="en-US" sz="1600" dirty="0" err="1">
                <a:latin typeface="Cambria" panose="02040503050406030204" pitchFamily="18" charset="0"/>
              </a:rPr>
              <a:t>sering</a:t>
            </a:r>
            <a:r>
              <a:rPr lang="en-US" sz="1600" dirty="0">
                <a:latin typeface="Cambria" panose="02040503050406030204" pitchFamily="18" charset="0"/>
              </a:rPr>
              <a:t> </a:t>
            </a:r>
            <a:r>
              <a:rPr lang="en-US" sz="1600" dirty="0" err="1">
                <a:latin typeface="Cambria" panose="02040503050406030204" pitchFamily="18" charset="0"/>
              </a:rPr>
              <a:t>digunakan</a:t>
            </a:r>
            <a:r>
              <a:rPr lang="en-US" sz="1600" dirty="0">
                <a:latin typeface="Cambria" panose="02040503050406030204" pitchFamily="18" charset="0"/>
              </a:rPr>
              <a:t> </a:t>
            </a:r>
            <a:r>
              <a:rPr lang="en-US" sz="1600" dirty="0" err="1">
                <a:latin typeface="Cambria" panose="02040503050406030204" pitchFamily="18" charset="0"/>
              </a:rPr>
              <a:t>sebagai</a:t>
            </a:r>
            <a:r>
              <a:rPr lang="en-US" sz="1600" dirty="0">
                <a:latin typeface="Cambria" panose="02040503050406030204" pitchFamily="18" charset="0"/>
              </a:rPr>
              <a:t> </a:t>
            </a:r>
            <a:r>
              <a:rPr lang="en-US" sz="1600" dirty="0" err="1">
                <a:latin typeface="Cambria" panose="02040503050406030204" pitchFamily="18" charset="0"/>
              </a:rPr>
              <a:t>alat</a:t>
            </a:r>
            <a:r>
              <a:rPr lang="en-US" sz="1600" dirty="0">
                <a:latin typeface="Cambria" panose="02040503050406030204" pitchFamily="18" charset="0"/>
              </a:rPr>
              <a:t> </a:t>
            </a:r>
            <a:r>
              <a:rPr lang="en-US" sz="1600" dirty="0" err="1">
                <a:latin typeface="Cambria" panose="02040503050406030204" pitchFamily="18" charset="0"/>
              </a:rPr>
              <a:t>stimulasi</a:t>
            </a:r>
            <a:r>
              <a:rPr lang="en-US" sz="1600" dirty="0">
                <a:latin typeface="Cambria" panose="02040503050406030204" pitchFamily="18" charset="0"/>
              </a:rPr>
              <a:t> </a:t>
            </a:r>
            <a:r>
              <a:rPr lang="en-US" sz="1600" dirty="0" err="1">
                <a:latin typeface="Cambria" panose="02040503050406030204" pitchFamily="18" charset="0"/>
              </a:rPr>
              <a:t>selama</a:t>
            </a:r>
            <a:r>
              <a:rPr lang="en-US" sz="1600" dirty="0">
                <a:latin typeface="Cambria" panose="02040503050406030204" pitchFamily="18" charset="0"/>
              </a:rPr>
              <a:t> </a:t>
            </a:r>
            <a:r>
              <a:rPr lang="en-US" sz="1600" dirty="0" err="1">
                <a:latin typeface="Cambria" panose="02040503050406030204" pitchFamily="18" charset="0"/>
              </a:rPr>
              <a:t>wawancara</a:t>
            </a:r>
            <a:endParaRPr lang="id-ID" sz="1600" dirty="0">
              <a:latin typeface="Cambria" panose="02040503050406030204" pitchFamily="18" charset="0"/>
            </a:endParaRPr>
          </a:p>
          <a:p>
            <a:pPr marL="342900" indent="-342900" algn="just">
              <a:lnSpc>
                <a:spcPct val="150000"/>
              </a:lnSpc>
              <a:buFont typeface="Wingdings" panose="05000000000000000000" pitchFamily="2" charset="2"/>
              <a:buChar char="§"/>
            </a:pPr>
            <a:endParaRPr lang="id-ID" sz="1600" dirty="0">
              <a:latin typeface="Cambria" panose="02040503050406030204" pitchFamily="18" charset="0"/>
            </a:endParaRPr>
          </a:p>
        </p:txBody>
      </p:sp>
      <p:sp>
        <p:nvSpPr>
          <p:cNvPr id="6" name="Content Placeholder 2">
            <a:extLst>
              <a:ext uri="{FF2B5EF4-FFF2-40B4-BE49-F238E27FC236}">
                <a16:creationId xmlns:a16="http://schemas.microsoft.com/office/drawing/2014/main" xmlns="" id="{B184B9DD-1FDC-4FBE-9CAC-54488C6A0432}"/>
              </a:ext>
            </a:extLst>
          </p:cNvPr>
          <p:cNvSpPr>
            <a:spLocks noGrp="1"/>
          </p:cNvSpPr>
          <p:nvPr>
            <p:ph idx="1"/>
          </p:nvPr>
        </p:nvSpPr>
        <p:spPr>
          <a:xfrm>
            <a:off x="431370" y="1200941"/>
            <a:ext cx="1912585" cy="61419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1600" dirty="0" err="1">
                <a:solidFill>
                  <a:schemeClr val="bg1"/>
                </a:solidFill>
                <a:latin typeface="Cambria" panose="02040503050406030204" pitchFamily="18" charset="0"/>
              </a:rPr>
              <a:t>Maksud</a:t>
            </a:r>
            <a:r>
              <a:rPr lang="en-US" sz="1600" dirty="0">
                <a:solidFill>
                  <a:schemeClr val="bg1"/>
                </a:solidFill>
                <a:latin typeface="Cambria" panose="02040503050406030204" pitchFamily="18" charset="0"/>
              </a:rPr>
              <a:t> </a:t>
            </a:r>
            <a:r>
              <a:rPr lang="en-US" sz="1600" dirty="0" err="1">
                <a:solidFill>
                  <a:schemeClr val="bg1"/>
                </a:solidFill>
                <a:latin typeface="Cambria" panose="02040503050406030204" pitchFamily="18" charset="0"/>
              </a:rPr>
              <a:t>Penelitian</a:t>
            </a:r>
            <a:endParaRPr lang="id-ID" sz="1600" dirty="0">
              <a:solidFill>
                <a:schemeClr val="bg1"/>
              </a:solidFill>
              <a:latin typeface="Cambria" panose="02040503050406030204" pitchFamily="18" charset="0"/>
            </a:endParaRPr>
          </a:p>
        </p:txBody>
      </p:sp>
      <p:sp>
        <p:nvSpPr>
          <p:cNvPr id="9" name="Content Placeholder 2">
            <a:extLst>
              <a:ext uri="{FF2B5EF4-FFF2-40B4-BE49-F238E27FC236}">
                <a16:creationId xmlns:a16="http://schemas.microsoft.com/office/drawing/2014/main" xmlns="" id="{C8A87C64-2D7E-4B61-B84E-B34B143E7017}"/>
              </a:ext>
            </a:extLst>
          </p:cNvPr>
          <p:cNvSpPr txBox="1">
            <a:spLocks/>
          </p:cNvSpPr>
          <p:nvPr/>
        </p:nvSpPr>
        <p:spPr>
          <a:xfrm>
            <a:off x="510480" y="3973074"/>
            <a:ext cx="1491175" cy="614197"/>
          </a:xfrm>
          <a:prstGeom prst="rect">
            <a:avLst/>
          </a:prstGeo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667" kern="1200">
                <a:solidFill>
                  <a:schemeClr val="tx1">
                    <a:lumMod val="75000"/>
                    <a:lumOff val="25000"/>
                  </a:schemeClr>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US" sz="1600" dirty="0" err="1">
                <a:solidFill>
                  <a:schemeClr val="bg1"/>
                </a:solidFill>
                <a:latin typeface="Cambria" panose="02040503050406030204" pitchFamily="18" charset="0"/>
              </a:rPr>
              <a:t>Contoh</a:t>
            </a:r>
            <a:endParaRPr lang="id-ID" sz="1600"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xmlns="" id="{D53DF665-353F-40E2-B707-2DD862A78EEE}"/>
              </a:ext>
            </a:extLst>
          </p:cNvPr>
          <p:cNvSpPr/>
          <p:nvPr/>
        </p:nvSpPr>
        <p:spPr>
          <a:xfrm>
            <a:off x="510480" y="4587271"/>
            <a:ext cx="3319848" cy="1200329"/>
          </a:xfrm>
          <a:prstGeom prst="rect">
            <a:avLst/>
          </a:prstGeom>
        </p:spPr>
        <p:txBody>
          <a:bodyPr wrap="square">
            <a:spAutoFit/>
          </a:bodyPr>
          <a:lstStyle/>
          <a:p>
            <a:pPr algn="just">
              <a:lnSpc>
                <a:spcPct val="150000"/>
              </a:lnSpc>
            </a:pPr>
            <a:r>
              <a:rPr lang="en-US" sz="1600" dirty="0" err="1">
                <a:latin typeface="Cambria" panose="02040503050406030204" pitchFamily="18" charset="0"/>
              </a:rPr>
              <a:t>Penelitian</a:t>
            </a:r>
            <a:r>
              <a:rPr lang="en-US" sz="1600" dirty="0">
                <a:latin typeface="Cambria" panose="02040503050406030204" pitchFamily="18" charset="0"/>
              </a:rPr>
              <a:t> </a:t>
            </a:r>
            <a:r>
              <a:rPr lang="en-US" sz="1600" dirty="0" err="1">
                <a:latin typeface="Cambria" panose="02040503050406030204" pitchFamily="18" charset="0"/>
              </a:rPr>
              <a:t>mengenai</a:t>
            </a:r>
            <a:r>
              <a:rPr lang="en-US" sz="1600" dirty="0">
                <a:latin typeface="Cambria" panose="02040503050406030204" pitchFamily="18" charset="0"/>
              </a:rPr>
              <a:t> </a:t>
            </a:r>
            <a:r>
              <a:rPr lang="en-US" sz="1600" dirty="0" err="1">
                <a:latin typeface="Cambria" panose="02040503050406030204" pitchFamily="18" charset="0"/>
              </a:rPr>
              <a:t>identifikasi</a:t>
            </a:r>
            <a:r>
              <a:rPr lang="en-US" sz="1600" dirty="0">
                <a:latin typeface="Cambria" panose="02040503050406030204" pitchFamily="18" charset="0"/>
              </a:rPr>
              <a:t> </a:t>
            </a:r>
            <a:r>
              <a:rPr lang="en-US" sz="1600" dirty="0" err="1">
                <a:latin typeface="Cambria" panose="02040503050406030204" pitchFamily="18" charset="0"/>
              </a:rPr>
              <a:t>masalah</a:t>
            </a:r>
            <a:r>
              <a:rPr lang="en-US" sz="1600" dirty="0">
                <a:latin typeface="Cambria" panose="02040503050406030204" pitchFamily="18" charset="0"/>
              </a:rPr>
              <a:t> </a:t>
            </a:r>
            <a:r>
              <a:rPr lang="en-US" sz="1600" dirty="0" err="1">
                <a:latin typeface="Cambria" panose="02040503050406030204" pitchFamily="18" charset="0"/>
              </a:rPr>
              <a:t>perkotaan</a:t>
            </a:r>
            <a:r>
              <a:rPr lang="en-US" sz="1600" dirty="0">
                <a:latin typeface="Cambria" panose="02040503050406030204" pitchFamily="18" charset="0"/>
              </a:rPr>
              <a:t> </a:t>
            </a:r>
            <a:r>
              <a:rPr lang="en-US" sz="1600" dirty="0" err="1">
                <a:latin typeface="Cambria" panose="02040503050406030204" pitchFamily="18" charset="0"/>
              </a:rPr>
              <a:t>melalui</a:t>
            </a:r>
            <a:r>
              <a:rPr lang="en-US" sz="1600" dirty="0">
                <a:latin typeface="Cambria" panose="02040503050406030204" pitchFamily="18" charset="0"/>
              </a:rPr>
              <a:t> media </a:t>
            </a:r>
            <a:r>
              <a:rPr lang="en-US" sz="1600" dirty="0" err="1">
                <a:latin typeface="Cambria" panose="02040503050406030204" pitchFamily="18" charset="0"/>
              </a:rPr>
              <a:t>fotografi</a:t>
            </a:r>
            <a:r>
              <a:rPr lang="en-US" sz="1600" dirty="0">
                <a:latin typeface="Cambria" panose="02040503050406030204" pitchFamily="18" charset="0"/>
              </a:rPr>
              <a:t>.</a:t>
            </a:r>
          </a:p>
        </p:txBody>
      </p:sp>
      <p:pic>
        <p:nvPicPr>
          <p:cNvPr id="7" name="Picture 6">
            <a:extLst>
              <a:ext uri="{FF2B5EF4-FFF2-40B4-BE49-F238E27FC236}">
                <a16:creationId xmlns:a16="http://schemas.microsoft.com/office/drawing/2014/main" xmlns="" id="{2ADC9CDC-CFE8-4EDC-83F4-07A08B941440}"/>
              </a:ext>
            </a:extLst>
          </p:cNvPr>
          <p:cNvPicPr>
            <a:picLocks noChangeAspect="1"/>
          </p:cNvPicPr>
          <p:nvPr/>
        </p:nvPicPr>
        <p:blipFill>
          <a:blip r:embed="rId2"/>
          <a:stretch>
            <a:fillRect/>
          </a:stretch>
        </p:blipFill>
        <p:spPr>
          <a:xfrm>
            <a:off x="7894118" y="3812729"/>
            <a:ext cx="4042088" cy="2273675"/>
          </a:xfrm>
          <a:prstGeom prst="rect">
            <a:avLst/>
          </a:prstGeom>
          <a:ln>
            <a:noFill/>
          </a:ln>
          <a:effectLst>
            <a:softEdge rad="112500"/>
          </a:effectLst>
        </p:spPr>
      </p:pic>
      <p:pic>
        <p:nvPicPr>
          <p:cNvPr id="8" name="Picture 7">
            <a:extLst>
              <a:ext uri="{FF2B5EF4-FFF2-40B4-BE49-F238E27FC236}">
                <a16:creationId xmlns:a16="http://schemas.microsoft.com/office/drawing/2014/main" xmlns="" id="{DEB2C5A0-D888-4A0A-AE5F-1631360A9B57}"/>
              </a:ext>
            </a:extLst>
          </p:cNvPr>
          <p:cNvPicPr>
            <a:picLocks noChangeAspect="1"/>
          </p:cNvPicPr>
          <p:nvPr/>
        </p:nvPicPr>
        <p:blipFill>
          <a:blip r:embed="rId3"/>
          <a:stretch>
            <a:fillRect/>
          </a:stretch>
        </p:blipFill>
        <p:spPr>
          <a:xfrm>
            <a:off x="3839226" y="3610238"/>
            <a:ext cx="3978974" cy="2678655"/>
          </a:xfrm>
          <a:prstGeom prst="rect">
            <a:avLst/>
          </a:prstGeom>
          <a:ln>
            <a:noFill/>
          </a:ln>
          <a:effectLst>
            <a:softEdge rad="112500"/>
          </a:effectLst>
        </p:spPr>
      </p:pic>
      <p:graphicFrame>
        <p:nvGraphicFramePr>
          <p:cNvPr id="10" name="Diagram 9"/>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5222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23051-BADC-4C1E-9466-BBCFB365CDE1}"/>
              </a:ext>
            </a:extLst>
          </p:cNvPr>
          <p:cNvSpPr>
            <a:spLocks noGrp="1"/>
          </p:cNvSpPr>
          <p:nvPr>
            <p:ph type="title"/>
          </p:nvPr>
        </p:nvSpPr>
        <p:spPr/>
        <p:txBody>
          <a:bodyPr>
            <a:normAutofit/>
          </a:bodyPr>
          <a:lstStyle/>
          <a:p>
            <a:pPr algn="ctr"/>
            <a:r>
              <a:rPr lang="en-US" sz="4000" dirty="0">
                <a:latin typeface="Comic Sans MS" panose="030F0702030302020204" pitchFamily="66" charset="0"/>
              </a:rPr>
              <a:t>Kesimpulan</a:t>
            </a:r>
            <a:endParaRPr lang="id-ID" sz="4000" dirty="0">
              <a:latin typeface="Comic Sans MS" panose="030F0702030302020204" pitchFamily="66" charset="0"/>
            </a:endParaRPr>
          </a:p>
        </p:txBody>
      </p:sp>
      <p:graphicFrame>
        <p:nvGraphicFramePr>
          <p:cNvPr id="10" name="Content Placeholder 9">
            <a:extLst>
              <a:ext uri="{FF2B5EF4-FFF2-40B4-BE49-F238E27FC236}">
                <a16:creationId xmlns:a16="http://schemas.microsoft.com/office/drawing/2014/main" xmlns="" id="{97DB8F70-E5F4-495B-89EE-18A9FBCEBE4E}"/>
              </a:ext>
            </a:extLst>
          </p:cNvPr>
          <p:cNvGraphicFramePr>
            <a:graphicFrameLocks noGrp="1"/>
          </p:cNvGraphicFramePr>
          <p:nvPr>
            <p:ph idx="10"/>
            <p:extLst>
              <p:ext uri="{D42A27DB-BD31-4B8C-83A1-F6EECF244321}">
                <p14:modId xmlns:p14="http://schemas.microsoft.com/office/powerpoint/2010/main" val="340542611"/>
              </p:ext>
            </p:extLst>
          </p:nvPr>
        </p:nvGraphicFramePr>
        <p:xfrm>
          <a:off x="320117" y="937616"/>
          <a:ext cx="11514675" cy="5393056"/>
        </p:xfrm>
        <a:graphic>
          <a:graphicData uri="http://schemas.openxmlformats.org/drawingml/2006/table">
            <a:tbl>
              <a:tblPr firstRow="1" bandRow="1">
                <a:tableStyleId>{5C22544A-7EE6-4342-B048-85BDC9FD1C3A}</a:tableStyleId>
              </a:tblPr>
              <a:tblGrid>
                <a:gridCol w="407794">
                  <a:extLst>
                    <a:ext uri="{9D8B030D-6E8A-4147-A177-3AD203B41FA5}">
                      <a16:colId xmlns:a16="http://schemas.microsoft.com/office/drawing/2014/main" xmlns="" val="2080308749"/>
                    </a:ext>
                  </a:extLst>
                </a:gridCol>
                <a:gridCol w="1672984">
                  <a:extLst>
                    <a:ext uri="{9D8B030D-6E8A-4147-A177-3AD203B41FA5}">
                      <a16:colId xmlns:a16="http://schemas.microsoft.com/office/drawing/2014/main" xmlns="" val="3662002065"/>
                    </a:ext>
                  </a:extLst>
                </a:gridCol>
                <a:gridCol w="4828027">
                  <a:extLst>
                    <a:ext uri="{9D8B030D-6E8A-4147-A177-3AD203B41FA5}">
                      <a16:colId xmlns:a16="http://schemas.microsoft.com/office/drawing/2014/main" xmlns="" val="4193467626"/>
                    </a:ext>
                  </a:extLst>
                </a:gridCol>
                <a:gridCol w="2302935">
                  <a:extLst>
                    <a:ext uri="{9D8B030D-6E8A-4147-A177-3AD203B41FA5}">
                      <a16:colId xmlns:a16="http://schemas.microsoft.com/office/drawing/2014/main" xmlns="" val="2344059215"/>
                    </a:ext>
                  </a:extLst>
                </a:gridCol>
                <a:gridCol w="2302935">
                  <a:extLst>
                    <a:ext uri="{9D8B030D-6E8A-4147-A177-3AD203B41FA5}">
                      <a16:colId xmlns:a16="http://schemas.microsoft.com/office/drawing/2014/main" xmlns="" val="3362104534"/>
                    </a:ext>
                  </a:extLst>
                </a:gridCol>
              </a:tblGrid>
              <a:tr h="370840">
                <a:tc>
                  <a:txBody>
                    <a:bodyPr/>
                    <a:lstStyle/>
                    <a:p>
                      <a:pPr algn="ctr">
                        <a:lnSpc>
                          <a:spcPct val="107000"/>
                        </a:lnSpc>
                        <a:spcAft>
                          <a:spcPts val="0"/>
                        </a:spcAft>
                      </a:pPr>
                      <a:r>
                        <a:rPr lang="en-US" sz="1400" b="1" dirty="0">
                          <a:effectLst/>
                          <a:latin typeface="Cambria" panose="02040503050406030204" pitchFamily="18" charset="0"/>
                          <a:ea typeface="Calibri" panose="020F0502020204030204" pitchFamily="34" charset="0"/>
                          <a:cs typeface="Arial" panose="020B0604020202020204" pitchFamily="34" charset="0"/>
                        </a:rPr>
                        <a:t>No</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Pendekatan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Tujuan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Metode</a:t>
                      </a:r>
                      <a:r>
                        <a:rPr lang="en-US" sz="1400" b="1" dirty="0">
                          <a:effectLst/>
                          <a:latin typeface="Cambria" panose="02040503050406030204" pitchFamily="18" charset="0"/>
                          <a:ea typeface="Calibri" panose="020F0502020204030204" pitchFamily="34" charset="0"/>
                          <a:cs typeface="Arial" panose="020B0604020202020204" pitchFamily="34" charset="0"/>
                        </a:rPr>
                        <a:t> </a:t>
                      </a:r>
                      <a:r>
                        <a:rPr lang="en-US" sz="1400" b="1" dirty="0" err="1">
                          <a:effectLst/>
                          <a:latin typeface="Cambria" panose="02040503050406030204" pitchFamily="18" charset="0"/>
                          <a:ea typeface="Calibri" panose="020F0502020204030204" pitchFamily="34" charset="0"/>
                          <a:cs typeface="Arial" panose="020B0604020202020204" pitchFamily="34" charset="0"/>
                        </a:rPr>
                        <a:t>Analisis</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Bentuk</a:t>
                      </a:r>
                      <a:r>
                        <a:rPr lang="en-US" sz="1400" b="1" dirty="0">
                          <a:effectLst/>
                          <a:latin typeface="Cambria" panose="02040503050406030204" pitchFamily="18" charset="0"/>
                          <a:ea typeface="Calibri" panose="020F0502020204030204" pitchFamily="34" charset="0"/>
                          <a:cs typeface="Arial" panose="020B0604020202020204" pitchFamily="34" charset="0"/>
                        </a:rPr>
                        <a:t> </a:t>
                      </a:r>
                      <a:r>
                        <a:rPr lang="en-US" sz="1400" b="1" dirty="0" err="1">
                          <a:effectLst/>
                          <a:latin typeface="Cambria" panose="02040503050406030204" pitchFamily="18" charset="0"/>
                          <a:ea typeface="Calibri" panose="020F0502020204030204" pitchFamily="34" charset="0"/>
                          <a:cs typeface="Arial" panose="020B0604020202020204" pitchFamily="34" charset="0"/>
                        </a:rPr>
                        <a:t>Penelitian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13671161"/>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1.</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Basic Qualitative Study</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Fokus pada memaknai, memahami, proses</a:t>
                      </a:r>
                      <a:endParaRPr lang="id-ID" sz="1400">
                        <a:effectLst/>
                        <a:latin typeface="Cambria" panose="02040503050406030204" pitchFamily="18" charset="0"/>
                        <a:ea typeface="Calibri" panose="020F0502020204030204" pitchFamily="34" charset="0"/>
                        <a:cs typeface="Arial" panose="020B0604020202020204" pitchFamily="34" charset="0"/>
                      </a:endParaRPr>
                    </a:p>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Analisis data induktif dan komparatif</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051987957"/>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2.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Phenomelogy</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emahami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kebiasaan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beberapa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individu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atau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pengalaman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suatu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fenomena.phenomenology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a:lnSpc>
                          <a:spcPct val="107000"/>
                        </a:lnSpc>
                        <a:spcAft>
                          <a:spcPts val="0"/>
                        </a:spcAft>
                      </a:pP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memahami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esensi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suatu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pengalaman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dirty="0" err="1">
                          <a:effectLst/>
                          <a:latin typeface="Cambria" panose="02040503050406030204" pitchFamily="18" charset="0"/>
                          <a:ea typeface="Calibri" panose="020F0502020204030204" pitchFamily="34" charset="0"/>
                          <a:cs typeface="Arial" panose="020B0604020202020204" pitchFamily="34" charset="0"/>
                        </a:rPr>
                        <a:t>Epoche</a:t>
                      </a:r>
                      <a:r>
                        <a:rPr lang="en-US" sz="1400" dirty="0">
                          <a:effectLst/>
                          <a:latin typeface="Cambria" panose="02040503050406030204" pitchFamily="18" charset="0"/>
                          <a:ea typeface="Calibri" panose="020F0502020204030204" pitchFamily="34" charset="0"/>
                          <a:cs typeface="Arial" panose="020B0604020202020204" pitchFamily="34" charset="0"/>
                        </a:rPr>
                        <a:t>/bracketing</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a:effectLst/>
                          <a:latin typeface="Cambria" panose="02040503050406030204" pitchFamily="18" charset="0"/>
                          <a:ea typeface="Calibri" panose="020F0502020204030204" pitchFamily="34" charset="0"/>
                          <a:cs typeface="Arial" panose="020B0604020202020204" pitchFamily="34" charset="0"/>
                        </a:rPr>
                        <a:t>Phenomenological Reduction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err="1">
                          <a:effectLst/>
                          <a:latin typeface="Cambria" panose="02040503050406030204" pitchFamily="18" charset="0"/>
                          <a:ea typeface="Calibri" panose="020F0502020204030204" pitchFamily="34" charset="0"/>
                          <a:cs typeface="Arial" panose="020B0604020202020204" pitchFamily="34" charset="0"/>
                        </a:rPr>
                        <a:t>Horizontalitation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a:effectLst/>
                          <a:latin typeface="Cambria" panose="02040503050406030204" pitchFamily="18" charset="0"/>
                          <a:ea typeface="Calibri" panose="020F0502020204030204" pitchFamily="34" charset="0"/>
                          <a:cs typeface="Arial" panose="020B0604020202020204" pitchFamily="34" charset="0"/>
                        </a:rPr>
                        <a:t>Imaginative variation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dirty="0">
                          <a:effectLst/>
                          <a:latin typeface="Cambria" panose="02040503050406030204" pitchFamily="18" charset="0"/>
                          <a:ea typeface="Calibri" panose="020F0502020204030204" pitchFamily="34" charset="0"/>
                          <a:cs typeface="Arial" panose="020B0604020202020204" pitchFamily="34" charset="0"/>
                        </a:rPr>
                        <a:t>Hermeneutic </a:t>
                      </a:r>
                      <a:r>
                        <a:rPr lang="en-US" sz="1400" dirty="0" err="1">
                          <a:effectLst/>
                          <a:latin typeface="Cambria" panose="02040503050406030204" pitchFamily="18" charset="0"/>
                          <a:ea typeface="Calibri" panose="020F0502020204030204" pitchFamily="34" charset="0"/>
                          <a:cs typeface="Arial" panose="020B0604020202020204" pitchFamily="34" charset="0"/>
                        </a:rPr>
                        <a:t>Phenomelogy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a:effectLst/>
                          <a:latin typeface="Cambria" panose="02040503050406030204" pitchFamily="18" charset="0"/>
                          <a:ea typeface="Calibri" panose="020F0502020204030204" pitchFamily="34" charset="0"/>
                          <a:cs typeface="Arial" panose="020B0604020202020204" pitchFamily="34" charset="0"/>
                        </a:rPr>
                        <a:t>Empirical </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246472846"/>
                  </a:ext>
                </a:extLst>
              </a:tr>
              <a:tr h="370840">
                <a:tc>
                  <a:txBody>
                    <a:bodyPr/>
                    <a:lstStyle/>
                    <a:p>
                      <a:pPr>
                        <a:lnSpc>
                          <a:spcPct val="107000"/>
                        </a:lnSpc>
                        <a:spcAft>
                          <a:spcPts val="0"/>
                        </a:spcAft>
                      </a:pPr>
                      <a:r>
                        <a:rPr lang="en-US" sz="1400" dirty="0">
                          <a:effectLst/>
                          <a:latin typeface="Cambria" panose="02040503050406030204" pitchFamily="18" charset="0"/>
                          <a:ea typeface="Calibri" panose="020F0502020204030204" pitchFamily="34" charset="0"/>
                          <a:cs typeface="Arial" panose="020B0604020202020204" pitchFamily="34" charset="0"/>
                        </a:rPr>
                        <a:t>3.</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Gounded Theory</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T</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idak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hanya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bertujuan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untuk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memahami</a:t>
                      </a: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namun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juga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untuk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membangun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substansi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teori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tentang</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fenomena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diteliti</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Theoretical Sampling</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Constant comparative method</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Core Category</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dirty="0" err="1">
                          <a:effectLst/>
                          <a:latin typeface="Cambria" panose="02040503050406030204" pitchFamily="18" charset="0"/>
                          <a:ea typeface="Calibri" panose="020F0502020204030204" pitchFamily="34" charset="0"/>
                          <a:cs typeface="Arial" panose="020B0604020202020204" pitchFamily="34" charset="0"/>
                        </a:rPr>
                        <a:t>Prosedur</a:t>
                      </a:r>
                      <a:r>
                        <a:rPr lang="en-US" sz="1400" dirty="0">
                          <a:effectLst/>
                          <a:latin typeface="Cambria" panose="02040503050406030204" pitchFamily="18" charset="0"/>
                          <a:ea typeface="Calibri" panose="020F0502020204030204" pitchFamily="34" charset="0"/>
                          <a:cs typeface="Arial" panose="020B0604020202020204" pitchFamily="34" charset="0"/>
                        </a:rPr>
                        <a:t> </a:t>
                      </a:r>
                      <a:r>
                        <a:rPr lang="en-US" sz="1400" dirty="0" err="1">
                          <a:effectLst/>
                          <a:latin typeface="Cambria" panose="02040503050406030204" pitchFamily="18" charset="0"/>
                          <a:ea typeface="Calibri" panose="020F0502020204030204" pitchFamily="34" charset="0"/>
                          <a:cs typeface="Arial" panose="020B0604020202020204" pitchFamily="34" charset="0"/>
                        </a:rPr>
                        <a:t>Sistematis</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err="1">
                          <a:effectLst/>
                          <a:latin typeface="Cambria" panose="02040503050406030204" pitchFamily="18" charset="0"/>
                          <a:ea typeface="Calibri" panose="020F0502020204030204" pitchFamily="34" charset="0"/>
                          <a:cs typeface="Arial" panose="020B0604020202020204" pitchFamily="34" charset="0"/>
                        </a:rPr>
                        <a:t>Pendekatan</a:t>
                      </a:r>
                      <a:r>
                        <a:rPr lang="en-US" sz="1400" dirty="0">
                          <a:effectLst/>
                          <a:latin typeface="Cambria" panose="02040503050406030204" pitchFamily="18" charset="0"/>
                          <a:ea typeface="Calibri" panose="020F0502020204030204" pitchFamily="34" charset="0"/>
                          <a:cs typeface="Arial" panose="020B0604020202020204" pitchFamily="34" charset="0"/>
                        </a:rPr>
                        <a:t> </a:t>
                      </a:r>
                      <a:r>
                        <a:rPr lang="en-US" sz="1400" dirty="0" err="1">
                          <a:effectLst/>
                          <a:latin typeface="Cambria" panose="02040503050406030204" pitchFamily="18" charset="0"/>
                          <a:ea typeface="Calibri" panose="020F0502020204030204" pitchFamily="34" charset="0"/>
                          <a:cs typeface="Arial" panose="020B0604020202020204" pitchFamily="34" charset="0"/>
                        </a:rPr>
                        <a:t>konstruktif</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224947294"/>
                  </a:ext>
                </a:extLst>
              </a:tr>
              <a:tr h="370840">
                <a:tc>
                  <a:txBody>
                    <a:bodyPr/>
                    <a:lstStyle/>
                    <a:p>
                      <a:pPr>
                        <a:lnSpc>
                          <a:spcPct val="107000"/>
                        </a:lnSpc>
                        <a:spcAft>
                          <a:spcPts val="0"/>
                        </a:spcAft>
                      </a:pPr>
                      <a:r>
                        <a:rPr lang="en-US" sz="1400" dirty="0">
                          <a:effectLst/>
                          <a:latin typeface="Cambria" panose="02040503050406030204" pitchFamily="18" charset="0"/>
                          <a:ea typeface="Calibri" panose="020F0502020204030204" pitchFamily="34" charset="0"/>
                          <a:cs typeface="Arial" panose="020B0604020202020204" pitchFamily="34" charset="0"/>
                        </a:rPr>
                        <a:t>4.</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latin typeface="Cambria" panose="02040503050406030204" pitchFamily="18" charset="0"/>
                          <a:ea typeface="Calibri" panose="020F0502020204030204" pitchFamily="34" charset="0"/>
                          <a:cs typeface="Arial" panose="020B0604020202020204" pitchFamily="34" charset="0"/>
                        </a:rPr>
                        <a:t>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emahami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mengerti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tentang</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interaksi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individual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tidak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hanya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sesama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individual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tetapi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juga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sosial</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budaya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lingkungan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tempat</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tinggal</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mereka</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Fieldwork</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life historycritical 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autoethnography,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performance 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feminist 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98998655"/>
                  </a:ext>
                </a:extLst>
              </a:tr>
              <a:tr h="370840">
                <a:tc>
                  <a:txBody>
                    <a:bodyPr/>
                    <a:lstStyle/>
                    <a:p>
                      <a:pPr>
                        <a:lnSpc>
                          <a:spcPct val="107000"/>
                        </a:lnSpc>
                        <a:spcAft>
                          <a:spcPts val="0"/>
                        </a:spcAft>
                      </a:pPr>
                      <a:r>
                        <a:rPr lang="en-US" sz="1400" dirty="0">
                          <a:effectLst/>
                          <a:latin typeface="Cambria" panose="02040503050406030204" pitchFamily="18" charset="0"/>
                          <a:ea typeface="Calibri" panose="020F0502020204030204" pitchFamily="34" charset="0"/>
                          <a:cs typeface="Arial" panose="020B0604020202020204" pitchFamily="34" charset="0"/>
                        </a:rPr>
                        <a:t>5.</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Narrative Analysis</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enjelaskan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cerita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lengkap</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atau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pengalaman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kehidupan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seseorang</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maupun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komunitas</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kecil</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Analysis of text</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Biographical, psychological, linguistic analysis</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biography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sejarah</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kehidupan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sejarah</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lisan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autoethnography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autobiography</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070130992"/>
                  </a:ext>
                </a:extLst>
              </a:tr>
            </a:tbl>
          </a:graphicData>
        </a:graphic>
      </p:graphicFrame>
      <p:graphicFrame>
        <p:nvGraphicFramePr>
          <p:cNvPr id="4" name="Diagram 3"/>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0018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223051-BADC-4C1E-9466-BBCFB365CDE1}"/>
              </a:ext>
            </a:extLst>
          </p:cNvPr>
          <p:cNvSpPr>
            <a:spLocks noGrp="1"/>
          </p:cNvSpPr>
          <p:nvPr>
            <p:ph type="title"/>
          </p:nvPr>
        </p:nvSpPr>
        <p:spPr/>
        <p:txBody>
          <a:bodyPr>
            <a:normAutofit/>
          </a:bodyPr>
          <a:lstStyle/>
          <a:p>
            <a:pPr algn="ctr"/>
            <a:r>
              <a:rPr lang="en-US" sz="4000" dirty="0">
                <a:latin typeface="Comic Sans MS" panose="030F0702030302020204" pitchFamily="66" charset="0"/>
              </a:rPr>
              <a:t>Kesimpulan</a:t>
            </a:r>
            <a:endParaRPr lang="id-ID" sz="4000" dirty="0">
              <a:latin typeface="Comic Sans MS" panose="030F0702030302020204" pitchFamily="66" charset="0"/>
            </a:endParaRPr>
          </a:p>
        </p:txBody>
      </p:sp>
      <p:graphicFrame>
        <p:nvGraphicFramePr>
          <p:cNvPr id="10" name="Content Placeholder 9">
            <a:extLst>
              <a:ext uri="{FF2B5EF4-FFF2-40B4-BE49-F238E27FC236}">
                <a16:creationId xmlns:a16="http://schemas.microsoft.com/office/drawing/2014/main" xmlns="" id="{97DB8F70-E5F4-495B-89EE-18A9FBCEBE4E}"/>
              </a:ext>
            </a:extLst>
          </p:cNvPr>
          <p:cNvGraphicFramePr>
            <a:graphicFrameLocks noGrp="1"/>
          </p:cNvGraphicFramePr>
          <p:nvPr>
            <p:ph idx="10"/>
            <p:extLst>
              <p:ext uri="{D42A27DB-BD31-4B8C-83A1-F6EECF244321}">
                <p14:modId xmlns:p14="http://schemas.microsoft.com/office/powerpoint/2010/main" val="2653012175"/>
              </p:ext>
            </p:extLst>
          </p:nvPr>
        </p:nvGraphicFramePr>
        <p:xfrm>
          <a:off x="302187" y="973475"/>
          <a:ext cx="11514675" cy="5220933"/>
        </p:xfrm>
        <a:graphic>
          <a:graphicData uri="http://schemas.openxmlformats.org/drawingml/2006/table">
            <a:tbl>
              <a:tblPr firstRow="1" bandRow="1">
                <a:tableStyleId>{5C22544A-7EE6-4342-B048-85BDC9FD1C3A}</a:tableStyleId>
              </a:tblPr>
              <a:tblGrid>
                <a:gridCol w="407794">
                  <a:extLst>
                    <a:ext uri="{9D8B030D-6E8A-4147-A177-3AD203B41FA5}">
                      <a16:colId xmlns:a16="http://schemas.microsoft.com/office/drawing/2014/main" xmlns="" val="2080308749"/>
                    </a:ext>
                  </a:extLst>
                </a:gridCol>
                <a:gridCol w="1672984">
                  <a:extLst>
                    <a:ext uri="{9D8B030D-6E8A-4147-A177-3AD203B41FA5}">
                      <a16:colId xmlns:a16="http://schemas.microsoft.com/office/drawing/2014/main" xmlns="" val="3662002065"/>
                    </a:ext>
                  </a:extLst>
                </a:gridCol>
                <a:gridCol w="3567669">
                  <a:extLst>
                    <a:ext uri="{9D8B030D-6E8A-4147-A177-3AD203B41FA5}">
                      <a16:colId xmlns:a16="http://schemas.microsoft.com/office/drawing/2014/main" xmlns="" val="4193467626"/>
                    </a:ext>
                  </a:extLst>
                </a:gridCol>
                <a:gridCol w="2715064">
                  <a:extLst>
                    <a:ext uri="{9D8B030D-6E8A-4147-A177-3AD203B41FA5}">
                      <a16:colId xmlns:a16="http://schemas.microsoft.com/office/drawing/2014/main" xmlns="" val="2344059215"/>
                    </a:ext>
                  </a:extLst>
                </a:gridCol>
                <a:gridCol w="3151164">
                  <a:extLst>
                    <a:ext uri="{9D8B030D-6E8A-4147-A177-3AD203B41FA5}">
                      <a16:colId xmlns:a16="http://schemas.microsoft.com/office/drawing/2014/main" xmlns="" val="3362104534"/>
                    </a:ext>
                  </a:extLst>
                </a:gridCol>
              </a:tblGrid>
              <a:tr h="281585">
                <a:tc>
                  <a:txBody>
                    <a:bodyPr/>
                    <a:lstStyle/>
                    <a:p>
                      <a:pPr algn="ctr">
                        <a:lnSpc>
                          <a:spcPct val="107000"/>
                        </a:lnSpc>
                        <a:spcAft>
                          <a:spcPts val="0"/>
                        </a:spcAft>
                      </a:pPr>
                      <a:r>
                        <a:rPr lang="en-US" sz="1400" b="1" dirty="0">
                          <a:effectLst/>
                          <a:latin typeface="Cambria" panose="02040503050406030204" pitchFamily="18" charset="0"/>
                          <a:ea typeface="Calibri" panose="020F0502020204030204" pitchFamily="34" charset="0"/>
                          <a:cs typeface="Arial" panose="020B0604020202020204" pitchFamily="34" charset="0"/>
                        </a:rPr>
                        <a:t>No</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Pendekatan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Tujuan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Metode</a:t>
                      </a:r>
                      <a:r>
                        <a:rPr lang="en-US" sz="1400" b="1" dirty="0">
                          <a:effectLst/>
                          <a:latin typeface="Cambria" panose="02040503050406030204" pitchFamily="18" charset="0"/>
                          <a:ea typeface="Calibri" panose="020F0502020204030204" pitchFamily="34" charset="0"/>
                          <a:cs typeface="Arial" panose="020B0604020202020204" pitchFamily="34" charset="0"/>
                        </a:rPr>
                        <a:t> </a:t>
                      </a:r>
                      <a:r>
                        <a:rPr lang="en-US" sz="1400" b="1" dirty="0" err="1">
                          <a:effectLst/>
                          <a:latin typeface="Cambria" panose="02040503050406030204" pitchFamily="18" charset="0"/>
                          <a:ea typeface="Calibri" panose="020F0502020204030204" pitchFamily="34" charset="0"/>
                          <a:cs typeface="Arial" panose="020B0604020202020204" pitchFamily="34" charset="0"/>
                        </a:rPr>
                        <a:t>Analisis</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07000"/>
                        </a:lnSpc>
                        <a:spcAft>
                          <a:spcPts val="0"/>
                        </a:spcAft>
                      </a:pPr>
                      <a:r>
                        <a:rPr lang="en-US" sz="1400" b="1" dirty="0" err="1">
                          <a:effectLst/>
                          <a:latin typeface="Cambria" panose="02040503050406030204" pitchFamily="18" charset="0"/>
                          <a:ea typeface="Calibri" panose="020F0502020204030204" pitchFamily="34" charset="0"/>
                          <a:cs typeface="Arial" panose="020B0604020202020204" pitchFamily="34" charset="0"/>
                        </a:rPr>
                        <a:t>Bentuk</a:t>
                      </a:r>
                      <a:r>
                        <a:rPr lang="en-US" sz="1400" b="1" dirty="0">
                          <a:effectLst/>
                          <a:latin typeface="Cambria" panose="02040503050406030204" pitchFamily="18" charset="0"/>
                          <a:ea typeface="Calibri" panose="020F0502020204030204" pitchFamily="34" charset="0"/>
                          <a:cs typeface="Arial" panose="020B0604020202020204" pitchFamily="34" charset="0"/>
                        </a:rPr>
                        <a:t> </a:t>
                      </a:r>
                      <a:r>
                        <a:rPr lang="en-US" sz="1400" b="1" dirty="0" err="1">
                          <a:effectLst/>
                          <a:latin typeface="Cambria" panose="02040503050406030204" pitchFamily="18" charset="0"/>
                          <a:ea typeface="Calibri" panose="020F0502020204030204" pitchFamily="34" charset="0"/>
                          <a:cs typeface="Arial" panose="020B0604020202020204" pitchFamily="34" charset="0"/>
                        </a:rPr>
                        <a:t>Penelitian</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3113671161"/>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6.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Case Study</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encari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informasi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terhadap</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kasus</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batasannya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dapat</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diidentikasi</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Intrumen tunggal</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kolektif</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intrinsik</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Ukuran kasus</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Bentuk Analisis</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051987957"/>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7.</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a:effectLst/>
                          <a:latin typeface="Cambria" panose="02040503050406030204" pitchFamily="18" charset="0"/>
                          <a:ea typeface="Calibri" panose="020F0502020204030204" pitchFamily="34" charset="0"/>
                          <a:cs typeface="Arial" panose="020B0604020202020204" pitchFamily="34" charset="0"/>
                        </a:rPr>
                        <a:t>Mixed </a:t>
                      </a:r>
                      <a:r>
                        <a:rPr lang="en-US" sz="1400" dirty="0" err="1">
                          <a:effectLst/>
                          <a:latin typeface="Cambria" panose="02040503050406030204" pitchFamily="18" charset="0"/>
                          <a:ea typeface="Calibri" panose="020F0502020204030204" pitchFamily="34" charset="0"/>
                          <a:cs typeface="Arial" panose="020B0604020202020204" pitchFamily="34" charset="0"/>
                        </a:rPr>
                        <a:t>Metode</a:t>
                      </a:r>
                      <a:r>
                        <a:rPr lang="en-US" sz="1400" dirty="0">
                          <a:effectLst/>
                          <a:latin typeface="Cambria" panose="02040503050406030204" pitchFamily="18" charset="0"/>
                          <a:ea typeface="Calibri" panose="020F0502020204030204" pitchFamily="34" charset="0"/>
                          <a:cs typeface="Arial" panose="020B0604020202020204" pitchFamily="34" charset="0"/>
                        </a:rPr>
                        <a:t> Researches</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Menjelaskan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suatu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kasus</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tidak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dapat</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dijelaskan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hanya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dengan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metode</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kualitatif</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Penggabungan antara metode kualitatif dan kuantitatif</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Convergent Design</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Explanatory Sequential Design</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nSpc>
                          <a:spcPct val="107000"/>
                        </a:lnSpc>
                        <a:spcAft>
                          <a:spcPts val="0"/>
                        </a:spcAft>
                        <a:buFont typeface="Calibri" panose="020F0502020204030204" pitchFamily="34" charset="0"/>
                        <a:buChar char="-"/>
                      </a:pPr>
                      <a:r>
                        <a:rPr lang="en-US" sz="1400">
                          <a:effectLst/>
                          <a:latin typeface="Cambria" panose="02040503050406030204" pitchFamily="18" charset="0"/>
                          <a:ea typeface="Calibri" panose="020F0502020204030204" pitchFamily="34" charset="0"/>
                          <a:cs typeface="Arial" panose="020B0604020202020204" pitchFamily="34" charset="0"/>
                        </a:rPr>
                        <a:t>Exploratory sequential Design</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246472846"/>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8.</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Action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encari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cara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untuk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mendorong</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responden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untuk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mencapai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level yang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sama</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dalam</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hal</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menyelesaikan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suatu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masalahdengan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bentuk</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praktik</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Pelibatan respnden sebagai co investigator atau pendamping</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teacher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collaborative action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cooperative inquiry</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appreciative inquiry</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critical action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feminist action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participatory action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3224947294"/>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9.</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Art Based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solidFill>
                            <a:srgbClr val="000000"/>
                          </a:solidFill>
                          <a:effectLst/>
                          <a:latin typeface="Cambria" panose="02040503050406030204" pitchFamily="18" charset="0"/>
                          <a:ea typeface="Calibri" panose="020F0502020204030204" pitchFamily="34" charset="0"/>
                          <a:cs typeface="Arial" panose="020B0604020202020204" pitchFamily="34" charset="0"/>
                        </a:rPr>
                        <a:t>Menggali informasi atau memahami suatu kasus melalui media seni</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Penggunaan media seni untuk memperoleh data misalkan puisi, gambar, teater tarian dsb.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gn="just">
                        <a:lnSpc>
                          <a:spcPct val="107000"/>
                        </a:lnSpc>
                        <a:spcAft>
                          <a:spcPts val="0"/>
                        </a:spcAft>
                      </a:pPr>
                      <a:r>
                        <a:rPr lang="id-ID" sz="140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298998655"/>
                  </a:ext>
                </a:extLst>
              </a:tr>
              <a:tr h="370840">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10.</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effectLst/>
                          <a:latin typeface="Cambria" panose="02040503050406030204" pitchFamily="18" charset="0"/>
                          <a:ea typeface="Calibri" panose="020F0502020204030204" pitchFamily="34" charset="0"/>
                          <a:cs typeface="Arial" panose="020B0604020202020204" pitchFamily="34" charset="0"/>
                        </a:rPr>
                        <a:t>Critical Research</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M</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embantu</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orang-orang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memahami</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en-US" sz="1400" dirty="0" err="1">
                          <a:solidFill>
                            <a:srgbClr val="000000"/>
                          </a:solidFill>
                          <a:effectLst/>
                          <a:latin typeface="Cambria" panose="02040503050406030204" pitchFamily="18" charset="0"/>
                          <a:ea typeface="Calibri" panose="020F0502020204030204" pitchFamily="34" charset="0"/>
                          <a:cs typeface="Arial" panose="020B0604020202020204" pitchFamily="34" charset="0"/>
                        </a:rPr>
                        <a:t>dan</a:t>
                      </a:r>
                      <a:r>
                        <a:rPr lang="en-US"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 </a:t>
                      </a:r>
                      <a:r>
                        <a:rPr lang="id-ID" sz="1400" dirty="0">
                          <a:solidFill>
                            <a:srgbClr val="000000"/>
                          </a:solidFill>
                          <a:effectLst/>
                          <a:latin typeface="Cambria" panose="02040503050406030204" pitchFamily="18" charset="0"/>
                          <a:ea typeface="Calibri" panose="020F0502020204030204" pitchFamily="34" charset="0"/>
                          <a:cs typeface="Arial" panose="020B0604020202020204" pitchFamily="34" charset="0"/>
                        </a:rPr>
                        <a:t>Intinya secara khusus untuk membantu orang memahami dan menantang hubungan kekuasaan dalam proses penelitian </a:t>
                      </a:r>
                      <a:endParaRPr lang="id-ID" sz="1400" dirty="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0"/>
                        </a:spcAft>
                      </a:pPr>
                      <a:r>
                        <a:rPr lang="en-US" sz="1400">
                          <a:solidFill>
                            <a:srgbClr val="000000"/>
                          </a:solidFill>
                          <a:effectLst/>
                          <a:latin typeface="Cambria" panose="02040503050406030204" pitchFamily="18" charset="0"/>
                          <a:ea typeface="Calibri" panose="020F0502020204030204" pitchFamily="34" charset="0"/>
                          <a:cs typeface="Arial" panose="020B0604020202020204" pitchFamily="34" charset="0"/>
                        </a:rPr>
                        <a:t>mengkritik atau menantang, mengubah dan menganalisis hubungan kekuasaan</a:t>
                      </a:r>
                      <a:endParaRPr lang="id-ID" sz="1400">
                        <a:effectLst/>
                        <a:latin typeface="Cambria" panose="02040503050406030204" pitchFamily="18" charset="0"/>
                        <a:ea typeface="Calibri" panose="020F0502020204030204" pitchFamily="34" charset="0"/>
                        <a:cs typeface="Arial" panose="020B0604020202020204" pitchFamily="34" charset="0"/>
                      </a:endParaRPr>
                    </a:p>
                  </a:txBody>
                  <a:tcPr marL="68580" marR="68580" marT="0" marB="0"/>
                </a:tc>
                <a:tc>
                  <a:txBody>
                    <a:bodyPr/>
                    <a:lstStyle/>
                    <a:p>
                      <a:pPr marL="342900" lvl="0" indent="-342900" algn="just">
                        <a:lnSpc>
                          <a:spcPct val="107000"/>
                        </a:lnSpc>
                        <a:spcAft>
                          <a:spcPts val="0"/>
                        </a:spcAft>
                        <a:buFont typeface="Calibri" panose="020F0502020204030204" pitchFamily="34" charset="0"/>
                        <a:buChar char="-"/>
                      </a:pPr>
                      <a:r>
                        <a:rPr lang="id-ID"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critical</a:t>
                      </a:r>
                      <a:r>
                        <a:rPr lang="en-US"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 theory</a:t>
                      </a:r>
                    </a:p>
                    <a:p>
                      <a:pPr marL="342900" lvl="0" indent="-342900" algn="just">
                        <a:lnSpc>
                          <a:spcPct val="107000"/>
                        </a:lnSpc>
                        <a:spcAft>
                          <a:spcPts val="0"/>
                        </a:spcAft>
                        <a:buFont typeface="Calibri" panose="020F0502020204030204" pitchFamily="34" charset="0"/>
                        <a:buChar char="-"/>
                      </a:pPr>
                      <a:r>
                        <a:rPr lang="id-ID"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feminist theory</a:t>
                      </a:r>
                      <a:endParaRPr lang="id-ID"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queer theory</a:t>
                      </a:r>
                      <a:endParaRPr lang="id-ID"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critical race theory</a:t>
                      </a:r>
                      <a:endParaRPr lang="id-ID" sz="14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Aft>
                          <a:spcPts val="0"/>
                        </a:spcAft>
                        <a:buFont typeface="Calibri" panose="020F0502020204030204" pitchFamily="34" charset="0"/>
                        <a:buChar char="-"/>
                      </a:pPr>
                      <a:r>
                        <a:rPr lang="id-ID" sz="1400" dirty="0">
                          <a:solidFill>
                            <a:srgbClr val="000000"/>
                          </a:solidFill>
                          <a:effectLst/>
                          <a:latin typeface="Arial" panose="020B0604020202020204" pitchFamily="34" charset="0"/>
                          <a:ea typeface="Calibri" panose="020F0502020204030204" pitchFamily="34" charset="0"/>
                          <a:cs typeface="Arial" panose="020B0604020202020204" pitchFamily="34" charset="0"/>
                        </a:rPr>
                        <a:t>poststructural/postmodern/postcolonial theory</a:t>
                      </a:r>
                      <a:endParaRPr lang="id-ID" sz="1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070130992"/>
                  </a:ext>
                </a:extLst>
              </a:tr>
            </a:tbl>
          </a:graphicData>
        </a:graphic>
      </p:graphicFrame>
      <p:graphicFrame>
        <p:nvGraphicFramePr>
          <p:cNvPr id="4" name="Diagram 3"/>
          <p:cNvGraphicFramePr/>
          <p:nvPr>
            <p:extLst>
              <p:ext uri="{D42A27DB-BD31-4B8C-83A1-F6EECF244321}">
                <p14:modId xmlns:p14="http://schemas.microsoft.com/office/powerpoint/2010/main" val="2890202536"/>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452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id-ID" sz="4000" dirty="0">
                <a:latin typeface="Comic Sans MS" panose="030F0702030302020204" pitchFamily="66" charset="0"/>
              </a:rPr>
              <a:t>Kapan metode kualitatif digunakan</a:t>
            </a:r>
            <a:r>
              <a:rPr lang="en-US" sz="4000" dirty="0">
                <a:latin typeface="Comic Sans MS" panose="030F0702030302020204" pitchFamily="66" charset="0"/>
              </a:rPr>
              <a:t>?</a:t>
            </a:r>
            <a:endParaRPr lang="id-ID" sz="4000" dirty="0">
              <a:latin typeface="Comic Sans MS" panose="030F0702030302020204" pitchFamily="66" charset="0"/>
            </a:endParaRPr>
          </a:p>
        </p:txBody>
      </p:sp>
      <p:graphicFrame>
        <p:nvGraphicFramePr>
          <p:cNvPr id="2" name="Diagram 1"/>
          <p:cNvGraphicFramePr/>
          <p:nvPr>
            <p:extLst>
              <p:ext uri="{D42A27DB-BD31-4B8C-83A1-F6EECF244321}">
                <p14:modId xmlns:p14="http://schemas.microsoft.com/office/powerpoint/2010/main" val="3786119389"/>
              </p:ext>
            </p:extLst>
          </p:nvPr>
        </p:nvGraphicFramePr>
        <p:xfrm>
          <a:off x="1295467" y="1412776"/>
          <a:ext cx="9824640" cy="4938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446776750"/>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7990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dirty="0">
                <a:latin typeface="Cambria" panose="02040503050406030204" pitchFamily="18" charset="0"/>
              </a:rPr>
              <a:t>Referensi</a:t>
            </a:r>
          </a:p>
        </p:txBody>
      </p:sp>
      <p:sp>
        <p:nvSpPr>
          <p:cNvPr id="4" name="Content Placeholder 3"/>
          <p:cNvSpPr>
            <a:spLocks noGrp="1"/>
          </p:cNvSpPr>
          <p:nvPr>
            <p:ph idx="10"/>
          </p:nvPr>
        </p:nvSpPr>
        <p:spPr/>
        <p:txBody>
          <a:bodyPr>
            <a:normAutofit/>
          </a:bodyPr>
          <a:lstStyle/>
          <a:p>
            <a:r>
              <a:rPr lang="en-US" sz="1800" dirty="0">
                <a:latin typeface="Cambria" panose="02040503050406030204" pitchFamily="18" charset="0"/>
              </a:rPr>
              <a:t>B. </a:t>
            </a:r>
            <a:r>
              <a:rPr lang="en-US" sz="1800" dirty="0" err="1">
                <a:latin typeface="Cambria" panose="02040503050406030204" pitchFamily="18" charset="0"/>
              </a:rPr>
              <a:t>Meriam</a:t>
            </a:r>
            <a:r>
              <a:rPr lang="en-US" sz="1800" dirty="0">
                <a:latin typeface="Cambria" panose="02040503050406030204" pitchFamily="18" charset="0"/>
              </a:rPr>
              <a:t> </a:t>
            </a:r>
            <a:r>
              <a:rPr lang="en-US" sz="1800" dirty="0" err="1">
                <a:latin typeface="Cambria" panose="02040503050406030204" pitchFamily="18" charset="0"/>
              </a:rPr>
              <a:t>Sharan</a:t>
            </a:r>
            <a:r>
              <a:rPr lang="en-US" sz="1800" dirty="0">
                <a:latin typeface="Cambria" panose="02040503050406030204" pitchFamily="18" charset="0"/>
              </a:rPr>
              <a:t>, J. </a:t>
            </a:r>
            <a:r>
              <a:rPr lang="en-US" sz="1800" dirty="0" err="1">
                <a:latin typeface="Cambria" panose="02040503050406030204" pitchFamily="18" charset="0"/>
              </a:rPr>
              <a:t>Tisdel</a:t>
            </a:r>
            <a:r>
              <a:rPr lang="en-US" sz="1800" dirty="0">
                <a:latin typeface="Cambria" panose="02040503050406030204" pitchFamily="18" charset="0"/>
              </a:rPr>
              <a:t> Elizabeth. 2016. Qualitative Research A Guide To Design and Implementation. </a:t>
            </a:r>
            <a:r>
              <a:rPr lang="en-US" sz="1800" dirty="0" err="1">
                <a:latin typeface="Cambria" panose="02040503050406030204" pitchFamily="18" charset="0"/>
              </a:rPr>
              <a:t>Jossey</a:t>
            </a:r>
            <a:r>
              <a:rPr lang="en-US" sz="1800" dirty="0">
                <a:latin typeface="Cambria" panose="02040503050406030204" pitchFamily="18" charset="0"/>
              </a:rPr>
              <a:t>-Bass. San </a:t>
            </a:r>
            <a:r>
              <a:rPr lang="en-US" sz="1800" dirty="0" err="1">
                <a:latin typeface="Cambria" panose="02040503050406030204" pitchFamily="18" charset="0"/>
              </a:rPr>
              <a:t>Fransisco</a:t>
            </a:r>
            <a:endParaRPr lang="id-ID" sz="1800" dirty="0">
              <a:latin typeface="Cambria" panose="02040503050406030204" pitchFamily="18" charset="0"/>
            </a:endParaRPr>
          </a:p>
          <a:p>
            <a:r>
              <a:rPr lang="en-US" sz="1800" dirty="0" err="1">
                <a:latin typeface="Cambria" panose="02040503050406030204" pitchFamily="18" charset="0"/>
              </a:rPr>
              <a:t>Creswel</a:t>
            </a:r>
            <a:r>
              <a:rPr lang="en-US" sz="1800" dirty="0">
                <a:latin typeface="Cambria" panose="02040503050406030204" pitchFamily="18" charset="0"/>
              </a:rPr>
              <a:t>, John W. 2007. Qualitative Inquiry &amp; Research Design Choosing Among Five </a:t>
            </a:r>
            <a:r>
              <a:rPr lang="en-US" sz="1800" dirty="0" err="1">
                <a:latin typeface="Cambria" panose="02040503050406030204" pitchFamily="18" charset="0"/>
              </a:rPr>
              <a:t>Approaches.SAGE.California</a:t>
            </a:r>
            <a:endParaRPr lang="id-ID" sz="1800" dirty="0">
              <a:latin typeface="Cambria" panose="02040503050406030204" pitchFamily="18" charset="0"/>
            </a:endParaRPr>
          </a:p>
          <a:p>
            <a:r>
              <a:rPr lang="id-ID" sz="1800" dirty="0">
                <a:latin typeface="Cambria" panose="02040503050406030204" pitchFamily="18" charset="0"/>
              </a:rPr>
              <a:t>Sugiyono.2011. Metode Penelitian Kuantitatif, Kualitatif, Dan R&amp;D. Penerbit Alfabeta Bandung</a:t>
            </a:r>
          </a:p>
          <a:p>
            <a:r>
              <a:rPr lang="id-ID" sz="1800" dirty="0">
                <a:latin typeface="Cambria" panose="02040503050406030204" pitchFamily="18" charset="0"/>
              </a:rPr>
              <a:t>Bogdan,R.C.&amp;BiklenS.K.Eds.1982.</a:t>
            </a:r>
            <a:r>
              <a:rPr lang="id-ID" sz="1800" i="1" dirty="0">
                <a:latin typeface="Cambria" panose="02040503050406030204" pitchFamily="18" charset="0"/>
              </a:rPr>
              <a:t>QualitativeResearchforEducation:AnIntroductiontoTheoryandMethods.</a:t>
            </a:r>
            <a:endParaRPr lang="id-ID" sz="1800" dirty="0">
              <a:latin typeface="Cambria" panose="02040503050406030204" pitchFamily="18" charset="0"/>
            </a:endParaRPr>
          </a:p>
          <a:p>
            <a:endParaRPr lang="id-ID" sz="1800" dirty="0">
              <a:latin typeface="Cambria" panose="02040503050406030204" pitchFamily="18" charset="0"/>
            </a:endParaRPr>
          </a:p>
          <a:p>
            <a:endParaRPr lang="id-ID" sz="1800" dirty="0">
              <a:latin typeface="Cambria" panose="02040503050406030204" pitchFamily="18" charset="0"/>
            </a:endParaRPr>
          </a:p>
        </p:txBody>
      </p:sp>
    </p:spTree>
    <p:extLst>
      <p:ext uri="{BB962C8B-B14F-4D97-AF65-F5344CB8AC3E}">
        <p14:creationId xmlns:p14="http://schemas.microsoft.com/office/powerpoint/2010/main" val="1482600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272233" y="3181980"/>
            <a:ext cx="11329259" cy="1766538"/>
          </a:xfrm>
        </p:spPr>
        <p:txBody>
          <a:bodyPr>
            <a:normAutofit/>
          </a:bodyPr>
          <a:lstStyle/>
          <a:p>
            <a:pPr algn="ctr"/>
            <a:r>
              <a:rPr lang="id-ID" sz="8000" b="1" u="sng"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702030302020204" pitchFamily="66" charset="0"/>
              </a:rPr>
              <a:t>TERIMA KASIH</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artisticCement/>
                    </a14:imgEffect>
                  </a14:imgLayer>
                </a14:imgProps>
              </a:ext>
              <a:ext uri="{28A0092B-C50C-407E-A947-70E740481C1C}">
                <a14:useLocalDpi xmlns:a14="http://schemas.microsoft.com/office/drawing/2010/main" val="0"/>
              </a:ext>
            </a:extLst>
          </a:blip>
          <a:stretch>
            <a:fillRect/>
          </a:stretch>
        </p:blipFill>
        <p:spPr>
          <a:xfrm>
            <a:off x="0" y="2456330"/>
            <a:ext cx="1972235" cy="1972235"/>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val="0"/>
              </a:ext>
            </a:extLst>
          </a:blip>
          <a:stretch>
            <a:fillRect/>
          </a:stretch>
        </p:blipFill>
        <p:spPr>
          <a:xfrm>
            <a:off x="10219765" y="2599765"/>
            <a:ext cx="1972235" cy="1972235"/>
          </a:xfrm>
          <a:prstGeom prst="rect">
            <a:avLst/>
          </a:prstGeom>
        </p:spPr>
      </p:pic>
    </p:spTree>
    <p:extLst>
      <p:ext uri="{BB962C8B-B14F-4D97-AF65-F5344CB8AC3E}">
        <p14:creationId xmlns:p14="http://schemas.microsoft.com/office/powerpoint/2010/main" val="1826387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id-ID" sz="4000" dirty="0">
                <a:latin typeface="Comic Sans MS" panose="030F0702030302020204" pitchFamily="66" charset="0"/>
              </a:rPr>
              <a:t>Gejala Penelitian Kuantitatif dan Kualitatif</a:t>
            </a:r>
          </a:p>
        </p:txBody>
      </p:sp>
      <p:sp>
        <p:nvSpPr>
          <p:cNvPr id="6" name="Rectangle 5">
            <a:extLst>
              <a:ext uri="{FF2B5EF4-FFF2-40B4-BE49-F238E27FC236}">
                <a16:creationId xmlns:a16="http://schemas.microsoft.com/office/drawing/2014/main" xmlns="" id="{61DEE753-5835-4F59-9308-87C49437C548}"/>
              </a:ext>
            </a:extLst>
          </p:cNvPr>
          <p:cNvSpPr/>
          <p:nvPr/>
        </p:nvSpPr>
        <p:spPr>
          <a:xfrm>
            <a:off x="290484" y="2180861"/>
            <a:ext cx="11856640" cy="2862322"/>
          </a:xfrm>
          <a:prstGeom prst="rect">
            <a:avLst/>
          </a:prstGeom>
        </p:spPr>
        <p:txBody>
          <a:bodyPr wrap="square">
            <a:spAutoFit/>
          </a:bodyPr>
          <a:lstStyle/>
          <a:p>
            <a:pPr algn="just" latinLnBrk="0">
              <a:lnSpc>
                <a:spcPct val="150000"/>
              </a:lnSpc>
            </a:pPr>
            <a:r>
              <a:rPr lang="id-ID" sz="2000" kern="0" dirty="0">
                <a:solidFill>
                  <a:srgbClr val="000000"/>
                </a:solidFill>
                <a:latin typeface="Cambria" panose="02040503050406030204" pitchFamily="18" charset="0"/>
                <a:cs typeface="Arial"/>
                <a:sym typeface="Arial"/>
              </a:rPr>
              <a:t>Gejala penelitian kuantitatif adalah gejala dari suatu obyek itu sifatnya tunggal dan parsial. Dengan demikan berdasarkan gejala tersebut peneliti kuantitatif dapat menentukan variabel-variabel yang akan di teliti. Dalam pandangan penelitian kualitatif, gejala itu bersifat holistik (menyeluruh, tidak dapat dipisah-pisahkan), sehingga penelitian kualitatif tidak akan menetapkan penelitiannya hanya berdasarkan variabel penelitian, tetapi keseluruhan </a:t>
            </a:r>
            <a:r>
              <a:rPr lang="id-ID" sz="2000" b="1" kern="0" dirty="0">
                <a:solidFill>
                  <a:srgbClr val="000000"/>
                </a:solidFill>
                <a:latin typeface="Cambria" panose="02040503050406030204" pitchFamily="18" charset="0"/>
                <a:cs typeface="Arial"/>
                <a:sym typeface="Arial"/>
              </a:rPr>
              <a:t>situasi sosial </a:t>
            </a:r>
            <a:r>
              <a:rPr lang="id-ID" sz="2000" kern="0" dirty="0">
                <a:solidFill>
                  <a:srgbClr val="000000"/>
                </a:solidFill>
                <a:latin typeface="Cambria" panose="02040503050406030204" pitchFamily="18" charset="0"/>
                <a:cs typeface="Arial"/>
                <a:sym typeface="Arial"/>
              </a:rPr>
              <a:t>yang diteliti yang meliputi aspek </a:t>
            </a:r>
            <a:r>
              <a:rPr lang="id-ID" sz="2000" b="1" kern="0" dirty="0">
                <a:solidFill>
                  <a:srgbClr val="000000"/>
                </a:solidFill>
                <a:latin typeface="Cambria" panose="02040503050406030204" pitchFamily="18" charset="0"/>
                <a:cs typeface="Arial"/>
                <a:sym typeface="Arial"/>
              </a:rPr>
              <a:t>tempat (</a:t>
            </a:r>
            <a:r>
              <a:rPr lang="id-ID" sz="2000" b="1" i="1" kern="0" dirty="0">
                <a:solidFill>
                  <a:srgbClr val="000000"/>
                </a:solidFill>
                <a:latin typeface="Cambria" panose="02040503050406030204" pitchFamily="18" charset="0"/>
                <a:cs typeface="Arial"/>
                <a:sym typeface="Arial"/>
              </a:rPr>
              <a:t>place</a:t>
            </a:r>
            <a:r>
              <a:rPr lang="id-ID" sz="2000" b="1" kern="0" dirty="0">
                <a:solidFill>
                  <a:srgbClr val="000000"/>
                </a:solidFill>
                <a:latin typeface="Cambria" panose="02040503050406030204" pitchFamily="18" charset="0"/>
                <a:cs typeface="Arial"/>
                <a:sym typeface="Arial"/>
              </a:rPr>
              <a:t>), pelaku (</a:t>
            </a:r>
            <a:r>
              <a:rPr lang="id-ID" sz="2000" b="1" i="1" kern="0" dirty="0">
                <a:solidFill>
                  <a:srgbClr val="000000"/>
                </a:solidFill>
                <a:latin typeface="Cambria" panose="02040503050406030204" pitchFamily="18" charset="0"/>
                <a:cs typeface="Arial"/>
                <a:sym typeface="Arial"/>
              </a:rPr>
              <a:t>actor</a:t>
            </a:r>
            <a:r>
              <a:rPr lang="id-ID" sz="2000" b="1" kern="0" dirty="0">
                <a:solidFill>
                  <a:srgbClr val="000000"/>
                </a:solidFill>
                <a:latin typeface="Cambria" panose="02040503050406030204" pitchFamily="18" charset="0"/>
                <a:cs typeface="Arial"/>
                <a:sym typeface="Arial"/>
              </a:rPr>
              <a:t>) dan aktivitas (</a:t>
            </a:r>
            <a:r>
              <a:rPr lang="id-ID" sz="2000" b="1" i="1" kern="0" dirty="0">
                <a:solidFill>
                  <a:srgbClr val="000000"/>
                </a:solidFill>
                <a:latin typeface="Cambria" panose="02040503050406030204" pitchFamily="18" charset="0"/>
                <a:cs typeface="Arial"/>
                <a:sym typeface="Arial"/>
              </a:rPr>
              <a:t>activity</a:t>
            </a:r>
            <a:r>
              <a:rPr lang="id-ID" sz="2000" b="1" kern="0" dirty="0">
                <a:solidFill>
                  <a:srgbClr val="000000"/>
                </a:solidFill>
                <a:latin typeface="Cambria" panose="02040503050406030204" pitchFamily="18" charset="0"/>
                <a:cs typeface="Arial"/>
                <a:sym typeface="Arial"/>
              </a:rPr>
              <a:t>)</a:t>
            </a:r>
            <a:r>
              <a:rPr lang="id-ID" sz="2000" kern="0" dirty="0">
                <a:solidFill>
                  <a:srgbClr val="000000"/>
                </a:solidFill>
                <a:latin typeface="Cambria" panose="02040503050406030204" pitchFamily="18" charset="0"/>
                <a:cs typeface="Arial"/>
                <a:sym typeface="Arial"/>
              </a:rPr>
              <a:t> yang berinteraksi secara sinergis. </a:t>
            </a:r>
          </a:p>
        </p:txBody>
      </p:sp>
      <p:graphicFrame>
        <p:nvGraphicFramePr>
          <p:cNvPr id="7" name="Diagram 6"/>
          <p:cNvGraphicFramePr/>
          <p:nvPr>
            <p:extLst>
              <p:ext uri="{D42A27DB-BD31-4B8C-83A1-F6EECF244321}">
                <p14:modId xmlns:p14="http://schemas.microsoft.com/office/powerpoint/2010/main" val="3059791858"/>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867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id-ID" sz="4000" dirty="0">
                <a:latin typeface="Comic Sans MS" panose="030F0702030302020204" pitchFamily="66" charset="0"/>
              </a:rPr>
              <a:t>Konsep Metode Kualitatif</a:t>
            </a:r>
          </a:p>
        </p:txBody>
      </p:sp>
      <p:graphicFrame>
        <p:nvGraphicFramePr>
          <p:cNvPr id="6" name="Diagram 5"/>
          <p:cNvGraphicFramePr/>
          <p:nvPr>
            <p:extLst>
              <p:ext uri="{D42A27DB-BD31-4B8C-83A1-F6EECF244321}">
                <p14:modId xmlns:p14="http://schemas.microsoft.com/office/powerpoint/2010/main" val="922000609"/>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29042"/>
            <a:ext cx="12048565" cy="4709608"/>
          </a:xfrm>
          <a:prstGeom prst="rect">
            <a:avLst/>
          </a:prstGeom>
        </p:spPr>
      </p:pic>
      <p:graphicFrame>
        <p:nvGraphicFramePr>
          <p:cNvPr id="3" name="Diagram 2"/>
          <p:cNvGraphicFramePr/>
          <p:nvPr>
            <p:extLst>
              <p:ext uri="{D42A27DB-BD31-4B8C-83A1-F6EECF244321}">
                <p14:modId xmlns:p14="http://schemas.microsoft.com/office/powerpoint/2010/main" val="673790712"/>
              </p:ext>
            </p:extLst>
          </p:nvPr>
        </p:nvGraphicFramePr>
        <p:xfrm>
          <a:off x="2031998" y="1362635"/>
          <a:ext cx="8869083" cy="47925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408039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id-ID" sz="4000" dirty="0">
                <a:latin typeface="Comic Sans MS" panose="030F0702030302020204" pitchFamily="66" charset="0"/>
              </a:rPr>
              <a:t>Tujuan Penelitian Kualitatif</a:t>
            </a:r>
          </a:p>
        </p:txBody>
      </p:sp>
      <p:sp>
        <p:nvSpPr>
          <p:cNvPr id="6" name="Rectangle 5">
            <a:extLst>
              <a:ext uri="{FF2B5EF4-FFF2-40B4-BE49-F238E27FC236}">
                <a16:creationId xmlns:a16="http://schemas.microsoft.com/office/drawing/2014/main" xmlns="" id="{61DEE753-5835-4F59-9308-87C49437C548}"/>
              </a:ext>
            </a:extLst>
          </p:cNvPr>
          <p:cNvSpPr/>
          <p:nvPr/>
        </p:nvSpPr>
        <p:spPr>
          <a:xfrm>
            <a:off x="290484" y="2180861"/>
            <a:ext cx="11856640" cy="3538982"/>
          </a:xfrm>
          <a:prstGeom prst="rect">
            <a:avLst/>
          </a:prstGeom>
        </p:spPr>
        <p:txBody>
          <a:bodyPr wrap="square">
            <a:spAutoFit/>
          </a:bodyPr>
          <a:lstStyle/>
          <a:p>
            <a:pPr marL="342900" indent="-342900" algn="just" latinLnBrk="0">
              <a:lnSpc>
                <a:spcPct val="150000"/>
              </a:lnSpc>
              <a:buFont typeface="Arial" panose="020B0604020202020204" pitchFamily="34" charset="0"/>
              <a:buChar char="•"/>
            </a:pPr>
            <a:r>
              <a:rPr lang="id-ID" sz="2133" kern="0" dirty="0">
                <a:solidFill>
                  <a:srgbClr val="000000"/>
                </a:solidFill>
                <a:latin typeface="Cambria" panose="02040503050406030204" pitchFamily="18" charset="0"/>
                <a:cs typeface="Arial"/>
                <a:sym typeface="Arial"/>
              </a:rPr>
              <a:t>Tujuan penelitian kualitatif diarahkan untuk memahami (</a:t>
            </a:r>
            <a:r>
              <a:rPr lang="id-ID" sz="2133" i="1" kern="0" dirty="0">
                <a:solidFill>
                  <a:srgbClr val="000000"/>
                </a:solidFill>
                <a:latin typeface="Cambria" panose="02040503050406030204" pitchFamily="18" charset="0"/>
                <a:cs typeface="Arial"/>
                <a:sym typeface="Arial"/>
              </a:rPr>
              <a:t>understand</a:t>
            </a:r>
            <a:r>
              <a:rPr lang="id-ID" sz="2133" kern="0" dirty="0">
                <a:solidFill>
                  <a:srgbClr val="000000"/>
                </a:solidFill>
                <a:latin typeface="Cambria" panose="02040503050406030204" pitchFamily="18" charset="0"/>
                <a:cs typeface="Arial"/>
                <a:sym typeface="Arial"/>
              </a:rPr>
              <a:t>) suatu fenomena sosial.</a:t>
            </a:r>
          </a:p>
          <a:p>
            <a:pPr marL="342900" indent="-342900" algn="just" latinLnBrk="0">
              <a:lnSpc>
                <a:spcPct val="150000"/>
              </a:lnSpc>
              <a:buFont typeface="Arial" panose="020B0604020202020204" pitchFamily="34" charset="0"/>
              <a:buChar char="•"/>
            </a:pPr>
            <a:r>
              <a:rPr lang="id-ID" sz="2133" kern="0" dirty="0">
                <a:solidFill>
                  <a:srgbClr val="000000"/>
                </a:solidFill>
                <a:latin typeface="Cambria" panose="02040503050406030204" pitchFamily="18" charset="0"/>
                <a:cs typeface="Arial"/>
                <a:sym typeface="Arial"/>
              </a:rPr>
              <a:t>Tidak diletakkan dan diarahkan untuk menjelaskan (</a:t>
            </a:r>
            <a:r>
              <a:rPr lang="id-ID" sz="2133" i="1" kern="0" dirty="0">
                <a:solidFill>
                  <a:srgbClr val="000000"/>
                </a:solidFill>
                <a:latin typeface="Cambria" panose="02040503050406030204" pitchFamily="18" charset="0"/>
                <a:cs typeface="Arial"/>
                <a:sym typeface="Arial"/>
              </a:rPr>
              <a:t>explain</a:t>
            </a:r>
            <a:r>
              <a:rPr lang="id-ID" sz="2133" kern="0" dirty="0">
                <a:solidFill>
                  <a:srgbClr val="000000"/>
                </a:solidFill>
                <a:latin typeface="Cambria" panose="02040503050406030204" pitchFamily="18" charset="0"/>
                <a:cs typeface="Arial"/>
                <a:sym typeface="Arial"/>
              </a:rPr>
              <a:t>) serentetan korelasi atau pengaruh antarvariabel sebagaimana yang lazin dilakukan dalam penelitian yang menggunakan pendekatan kuantitatif</a:t>
            </a:r>
          </a:p>
          <a:p>
            <a:pPr marL="342900" indent="-342900" algn="just" latinLnBrk="0">
              <a:lnSpc>
                <a:spcPct val="150000"/>
              </a:lnSpc>
              <a:buFont typeface="Arial" panose="020B0604020202020204" pitchFamily="34" charset="0"/>
              <a:buChar char="•"/>
            </a:pPr>
            <a:r>
              <a:rPr lang="id-ID" sz="2133" kern="0" dirty="0">
                <a:solidFill>
                  <a:srgbClr val="000000"/>
                </a:solidFill>
                <a:latin typeface="Cambria" panose="02040503050406030204" pitchFamily="18" charset="0"/>
                <a:cs typeface="Arial"/>
                <a:sym typeface="Arial"/>
              </a:rPr>
              <a:t>Dalam hubungan ini, penelitian kualitati terkadang disebut pula penelitian pemahaman (</a:t>
            </a:r>
            <a:r>
              <a:rPr lang="id-ID" sz="2133" i="1" kern="0" dirty="0">
                <a:solidFill>
                  <a:srgbClr val="000000"/>
                </a:solidFill>
                <a:latin typeface="Cambria" panose="02040503050406030204" pitchFamily="18" charset="0"/>
                <a:cs typeface="Arial"/>
                <a:sym typeface="Arial"/>
              </a:rPr>
              <a:t>understanding</a:t>
            </a:r>
            <a:r>
              <a:rPr lang="id-ID" sz="2133" kern="0" dirty="0">
                <a:solidFill>
                  <a:srgbClr val="000000"/>
                </a:solidFill>
                <a:latin typeface="Cambria" panose="02040503050406030204" pitchFamily="18" charset="0"/>
                <a:cs typeface="Arial"/>
                <a:sym typeface="Arial"/>
              </a:rPr>
              <a:t>) bukan penelitian penjelasan (</a:t>
            </a:r>
            <a:r>
              <a:rPr lang="id-ID" sz="2133" i="1" kern="0" dirty="0">
                <a:solidFill>
                  <a:srgbClr val="000000"/>
                </a:solidFill>
                <a:latin typeface="Cambria" panose="02040503050406030204" pitchFamily="18" charset="0"/>
                <a:cs typeface="Arial"/>
                <a:sym typeface="Arial"/>
              </a:rPr>
              <a:t>explanation</a:t>
            </a:r>
            <a:r>
              <a:rPr lang="id-ID" sz="2133" kern="0" dirty="0">
                <a:solidFill>
                  <a:srgbClr val="000000"/>
                </a:solidFill>
                <a:latin typeface="Cambria" panose="02040503050406030204" pitchFamily="18" charset="0"/>
                <a:cs typeface="Arial"/>
                <a:sym typeface="Arial"/>
              </a:rPr>
              <a:t>). (Bungin, 2010).</a:t>
            </a:r>
          </a:p>
          <a:p>
            <a:pPr marL="342900" indent="-342900" algn="just" latinLnBrk="0">
              <a:lnSpc>
                <a:spcPct val="150000"/>
              </a:lnSpc>
              <a:buFont typeface="Arial" panose="020B0604020202020204" pitchFamily="34" charset="0"/>
              <a:buChar char="•"/>
            </a:pPr>
            <a:endParaRPr lang="id-ID" sz="2133" kern="0" dirty="0">
              <a:solidFill>
                <a:srgbClr val="000000"/>
              </a:solidFill>
              <a:latin typeface="Cambria" panose="02040503050406030204" pitchFamily="18" charset="0"/>
              <a:cs typeface="Arial"/>
              <a:sym typeface="Arial"/>
            </a:endParaRPr>
          </a:p>
        </p:txBody>
      </p:sp>
      <p:graphicFrame>
        <p:nvGraphicFramePr>
          <p:cNvPr id="7" name="Diagram 6"/>
          <p:cNvGraphicFramePr/>
          <p:nvPr>
            <p:extLst>
              <p:ext uri="{D42A27DB-BD31-4B8C-83A1-F6EECF244321}">
                <p14:modId xmlns:p14="http://schemas.microsoft.com/office/powerpoint/2010/main" val="2562293108"/>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219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4000" dirty="0">
                <a:latin typeface="Comic Sans MS" panose="030F0702030302020204" pitchFamily="66" charset="0"/>
              </a:rPr>
              <a:t>Perbedaan Penelitian Kualitatif dan Kuantitatif</a:t>
            </a:r>
          </a:p>
        </p:txBody>
      </p:sp>
      <p:graphicFrame>
        <p:nvGraphicFramePr>
          <p:cNvPr id="5" name="Content Placeholder 4"/>
          <p:cNvGraphicFramePr>
            <a:graphicFrameLocks noGrp="1"/>
          </p:cNvGraphicFramePr>
          <p:nvPr>
            <p:ph idx="10"/>
            <p:extLst>
              <p:ext uri="{D42A27DB-BD31-4B8C-83A1-F6EECF244321}">
                <p14:modId xmlns:p14="http://schemas.microsoft.com/office/powerpoint/2010/main" val="3787643169"/>
              </p:ext>
            </p:extLst>
          </p:nvPr>
        </p:nvGraphicFramePr>
        <p:xfrm>
          <a:off x="278130" y="1479973"/>
          <a:ext cx="11635740" cy="5023671"/>
        </p:xfrm>
        <a:graphic>
          <a:graphicData uri="http://schemas.openxmlformats.org/drawingml/2006/table">
            <a:tbl>
              <a:tblPr firstRow="1" bandRow="1">
                <a:tableStyleId>{00A15C55-8517-42AA-B614-E9B94910E393}</a:tableStyleId>
              </a:tblPr>
              <a:tblGrid>
                <a:gridCol w="1683413">
                  <a:extLst>
                    <a:ext uri="{9D8B030D-6E8A-4147-A177-3AD203B41FA5}">
                      <a16:colId xmlns:a16="http://schemas.microsoft.com/office/drawing/2014/main" xmlns="" val="20000"/>
                    </a:ext>
                  </a:extLst>
                </a:gridCol>
                <a:gridCol w="4814446">
                  <a:extLst>
                    <a:ext uri="{9D8B030D-6E8A-4147-A177-3AD203B41FA5}">
                      <a16:colId xmlns:a16="http://schemas.microsoft.com/office/drawing/2014/main" xmlns="" val="20001"/>
                    </a:ext>
                  </a:extLst>
                </a:gridCol>
                <a:gridCol w="5137881">
                  <a:extLst>
                    <a:ext uri="{9D8B030D-6E8A-4147-A177-3AD203B41FA5}">
                      <a16:colId xmlns:a16="http://schemas.microsoft.com/office/drawing/2014/main" xmlns="" val="20002"/>
                    </a:ext>
                  </a:extLst>
                </a:gridCol>
              </a:tblGrid>
              <a:tr h="527392">
                <a:tc>
                  <a:txBody>
                    <a:bodyPr/>
                    <a:lstStyle/>
                    <a:p>
                      <a:pPr algn="ctr"/>
                      <a:r>
                        <a:rPr lang="id-ID" sz="1600" dirty="0">
                          <a:latin typeface="Batang" panose="02030600000101010101" pitchFamily="18" charset="-127"/>
                          <a:ea typeface="Batang" panose="02030600000101010101" pitchFamily="18" charset="-127"/>
                        </a:rPr>
                        <a:t>Aksioma Dasar</a:t>
                      </a:r>
                    </a:p>
                  </a:txBody>
                  <a:tcPr/>
                </a:tc>
                <a:tc>
                  <a:txBody>
                    <a:bodyPr/>
                    <a:lstStyle/>
                    <a:p>
                      <a:pPr algn="ctr"/>
                      <a:r>
                        <a:rPr lang="id-ID" sz="1600" dirty="0">
                          <a:latin typeface="Batang" panose="02030600000101010101" pitchFamily="18" charset="-127"/>
                          <a:ea typeface="Batang" panose="02030600000101010101" pitchFamily="18" charset="-127"/>
                        </a:rPr>
                        <a:t>Metode Kuantitatif</a:t>
                      </a:r>
                    </a:p>
                  </a:txBody>
                  <a:tcPr/>
                </a:tc>
                <a:tc>
                  <a:txBody>
                    <a:bodyPr/>
                    <a:lstStyle/>
                    <a:p>
                      <a:pPr algn="ctr"/>
                      <a:r>
                        <a:rPr lang="id-ID" sz="1600" dirty="0">
                          <a:latin typeface="Batang" panose="02030600000101010101" pitchFamily="18" charset="-127"/>
                          <a:ea typeface="Batang" panose="02030600000101010101" pitchFamily="18" charset="-127"/>
                        </a:rPr>
                        <a:t>Metode Kualitatif</a:t>
                      </a:r>
                    </a:p>
                  </a:txBody>
                  <a:tcPr/>
                </a:tc>
                <a:extLst>
                  <a:ext uri="{0D108BD9-81ED-4DB2-BD59-A6C34878D82A}">
                    <a16:rowId xmlns:a16="http://schemas.microsoft.com/office/drawing/2014/main" xmlns="" val="10000"/>
                  </a:ext>
                </a:extLst>
              </a:tr>
              <a:tr h="770097">
                <a:tc>
                  <a:txBody>
                    <a:bodyPr/>
                    <a:lstStyle/>
                    <a:p>
                      <a:r>
                        <a:rPr lang="id-ID" sz="1600" dirty="0">
                          <a:latin typeface="Batang" panose="02030600000101010101" pitchFamily="18" charset="-127"/>
                          <a:ea typeface="Batang" panose="02030600000101010101" pitchFamily="18" charset="-127"/>
                        </a:rPr>
                        <a:t>Sifat</a:t>
                      </a:r>
                      <a:r>
                        <a:rPr lang="id-ID" sz="1600" baseline="0" dirty="0">
                          <a:latin typeface="Batang" panose="02030600000101010101" pitchFamily="18" charset="-127"/>
                          <a:ea typeface="Batang" panose="02030600000101010101" pitchFamily="18" charset="-127"/>
                        </a:rPr>
                        <a:t> realistis</a:t>
                      </a:r>
                    </a:p>
                  </a:txBody>
                  <a:tcPr/>
                </a:tc>
                <a:tc>
                  <a:txBody>
                    <a:bodyPr/>
                    <a:lstStyle/>
                    <a:p>
                      <a:r>
                        <a:rPr lang="id-ID" sz="1600" dirty="0">
                          <a:latin typeface="Batang" panose="02030600000101010101" pitchFamily="18" charset="-127"/>
                          <a:ea typeface="Batang" panose="02030600000101010101" pitchFamily="18" charset="-127"/>
                        </a:rPr>
                        <a:t>Dapat diklasifikasikan, konkrit, teramati dan terukur.</a:t>
                      </a:r>
                    </a:p>
                  </a:txBody>
                  <a:tcPr/>
                </a:tc>
                <a:tc>
                  <a:txBody>
                    <a:bodyPr/>
                    <a:lstStyle/>
                    <a:p>
                      <a:r>
                        <a:rPr lang="id-ID" sz="1600" dirty="0">
                          <a:latin typeface="Batang" panose="02030600000101010101" pitchFamily="18" charset="-127"/>
                          <a:ea typeface="Batang" panose="02030600000101010101" pitchFamily="18" charset="-127"/>
                        </a:rPr>
                        <a:t>Ganda,</a:t>
                      </a:r>
                      <a:r>
                        <a:rPr lang="id-ID" sz="1600" baseline="0" dirty="0">
                          <a:latin typeface="Batang" panose="02030600000101010101" pitchFamily="18" charset="-127"/>
                          <a:ea typeface="Batang" panose="02030600000101010101" pitchFamily="18" charset="-127"/>
                        </a:rPr>
                        <a:t> holistik, dinamis, hasil konstruksi dan pemahaman</a:t>
                      </a:r>
                      <a:endParaRPr lang="id-ID" sz="1600" dirty="0">
                        <a:latin typeface="Batang" panose="02030600000101010101" pitchFamily="18" charset="-127"/>
                        <a:ea typeface="Batang" panose="02030600000101010101" pitchFamily="18" charset="-127"/>
                      </a:endParaRPr>
                    </a:p>
                  </a:txBody>
                  <a:tcPr/>
                </a:tc>
                <a:extLst>
                  <a:ext uri="{0D108BD9-81ED-4DB2-BD59-A6C34878D82A}">
                    <a16:rowId xmlns:a16="http://schemas.microsoft.com/office/drawing/2014/main" xmlns="" val="10001"/>
                  </a:ext>
                </a:extLst>
              </a:tr>
              <a:tr h="860108">
                <a:tc>
                  <a:txBody>
                    <a:bodyPr/>
                    <a:lstStyle/>
                    <a:p>
                      <a:r>
                        <a:rPr lang="id-ID" sz="1600" dirty="0">
                          <a:latin typeface="Batang" panose="02030600000101010101" pitchFamily="18" charset="-127"/>
                          <a:ea typeface="Batang" panose="02030600000101010101" pitchFamily="18" charset="-127"/>
                        </a:rPr>
                        <a:t>Hubungan peneliti dengan yang diteliti</a:t>
                      </a:r>
                    </a:p>
                  </a:txBody>
                  <a:tcPr/>
                </a:tc>
                <a:tc>
                  <a:txBody>
                    <a:bodyPr/>
                    <a:lstStyle/>
                    <a:p>
                      <a:r>
                        <a:rPr lang="id-ID" sz="1600" dirty="0">
                          <a:latin typeface="Batang" panose="02030600000101010101" pitchFamily="18" charset="-127"/>
                          <a:ea typeface="Batang" panose="02030600000101010101" pitchFamily="18" charset="-127"/>
                        </a:rPr>
                        <a:t>Independen, supaya terbangun obyektivitas</a:t>
                      </a:r>
                    </a:p>
                  </a:txBody>
                  <a:tcPr/>
                </a:tc>
                <a:tc>
                  <a:txBody>
                    <a:bodyPr/>
                    <a:lstStyle/>
                    <a:p>
                      <a:r>
                        <a:rPr lang="id-ID" sz="1600" dirty="0">
                          <a:latin typeface="Batang" panose="02030600000101010101" pitchFamily="18" charset="-127"/>
                          <a:ea typeface="Batang" panose="02030600000101010101" pitchFamily="18" charset="-127"/>
                        </a:rPr>
                        <a:t>Interaktif dengan sumber data supaya memperoleh</a:t>
                      </a:r>
                      <a:r>
                        <a:rPr lang="id-ID" sz="1600" baseline="0" dirty="0">
                          <a:latin typeface="Batang" panose="02030600000101010101" pitchFamily="18" charset="-127"/>
                          <a:ea typeface="Batang" panose="02030600000101010101" pitchFamily="18" charset="-127"/>
                        </a:rPr>
                        <a:t> makna</a:t>
                      </a:r>
                      <a:endParaRPr lang="id-ID" sz="1600" dirty="0">
                        <a:latin typeface="Batang" panose="02030600000101010101" pitchFamily="18" charset="-127"/>
                        <a:ea typeface="Batang" panose="02030600000101010101" pitchFamily="18" charset="-127"/>
                      </a:endParaRPr>
                    </a:p>
                  </a:txBody>
                  <a:tcPr/>
                </a:tc>
                <a:extLst>
                  <a:ext uri="{0D108BD9-81ED-4DB2-BD59-A6C34878D82A}">
                    <a16:rowId xmlns:a16="http://schemas.microsoft.com/office/drawing/2014/main" xmlns="" val="10002"/>
                  </a:ext>
                </a:extLst>
              </a:tr>
              <a:tr h="1325880">
                <a:tc>
                  <a:txBody>
                    <a:bodyPr/>
                    <a:lstStyle/>
                    <a:p>
                      <a:r>
                        <a:rPr lang="id-ID" sz="1600" dirty="0">
                          <a:latin typeface="Batang" panose="02030600000101010101" pitchFamily="18" charset="-127"/>
                          <a:ea typeface="Batang" panose="02030600000101010101" pitchFamily="18" charset="-127"/>
                        </a:rPr>
                        <a:t>Hubungan variabel</a:t>
                      </a:r>
                    </a:p>
                  </a:txBody>
                  <a:tcPr/>
                </a:tc>
                <a:tc>
                  <a:txBody>
                    <a:bodyPr/>
                    <a:lstStyle/>
                    <a:p>
                      <a:r>
                        <a:rPr lang="id-ID" sz="1600" dirty="0">
                          <a:latin typeface="Batang" panose="02030600000101010101" pitchFamily="18" charset="-127"/>
                          <a:ea typeface="Batang" panose="02030600000101010101" pitchFamily="18" charset="-127"/>
                        </a:rPr>
                        <a:t>Sebab-</a:t>
                      </a:r>
                      <a:r>
                        <a:rPr lang="id-ID" sz="1600" baseline="0" dirty="0">
                          <a:latin typeface="Batang" panose="02030600000101010101" pitchFamily="18" charset="-127"/>
                          <a:ea typeface="Batang" panose="02030600000101010101" pitchFamily="18" charset="-127"/>
                        </a:rPr>
                        <a:t> akibat </a:t>
                      </a:r>
                      <a:endParaRPr lang="id-ID" sz="1600" dirty="0">
                        <a:latin typeface="Batang" panose="02030600000101010101" pitchFamily="18" charset="-127"/>
                        <a:ea typeface="Batang" panose="02030600000101010101" pitchFamily="18" charset="-127"/>
                      </a:endParaRPr>
                    </a:p>
                  </a:txBody>
                  <a:tcPr/>
                </a:tc>
                <a:tc>
                  <a:txBody>
                    <a:bodyPr/>
                    <a:lstStyle/>
                    <a:p>
                      <a:r>
                        <a:rPr lang="id-ID" sz="1600" dirty="0">
                          <a:latin typeface="Batang" panose="02030600000101010101" pitchFamily="18" charset="-127"/>
                          <a:ea typeface="Batang" panose="02030600000101010101" pitchFamily="18" charset="-127"/>
                        </a:rPr>
                        <a:t>Timbal balik atau interaktif</a:t>
                      </a:r>
                    </a:p>
                  </a:txBody>
                  <a:tcPr/>
                </a:tc>
                <a:extLst>
                  <a:ext uri="{0D108BD9-81ED-4DB2-BD59-A6C34878D82A}">
                    <a16:rowId xmlns:a16="http://schemas.microsoft.com/office/drawing/2014/main" xmlns="" val="10003"/>
                  </a:ext>
                </a:extLst>
              </a:tr>
              <a:tr h="770097">
                <a:tc>
                  <a:txBody>
                    <a:bodyPr/>
                    <a:lstStyle/>
                    <a:p>
                      <a:r>
                        <a:rPr lang="id-ID" sz="1600" dirty="0">
                          <a:latin typeface="Batang" panose="02030600000101010101" pitchFamily="18" charset="-127"/>
                          <a:ea typeface="Batang" panose="02030600000101010101" pitchFamily="18" charset="-127"/>
                        </a:rPr>
                        <a:t>Kemungkinan generalisasi</a:t>
                      </a:r>
                    </a:p>
                  </a:txBody>
                  <a:tcPr/>
                </a:tc>
                <a:tc>
                  <a:txBody>
                    <a:bodyPr/>
                    <a:lstStyle/>
                    <a:p>
                      <a:r>
                        <a:rPr lang="id-ID" sz="1600" dirty="0">
                          <a:latin typeface="Batang" panose="02030600000101010101" pitchFamily="18" charset="-127"/>
                          <a:ea typeface="Batang" panose="02030600000101010101" pitchFamily="18" charset="-127"/>
                        </a:rPr>
                        <a:t>Cenderung membuat generalisasi</a:t>
                      </a:r>
                    </a:p>
                  </a:txBody>
                  <a:tcPr/>
                </a:tc>
                <a:tc>
                  <a:txBody>
                    <a:bodyPr/>
                    <a:lstStyle/>
                    <a:p>
                      <a:r>
                        <a:rPr lang="id-ID" sz="1600" i="1" dirty="0">
                          <a:latin typeface="Batang" panose="02030600000101010101" pitchFamily="18" charset="-127"/>
                          <a:ea typeface="Batang" panose="02030600000101010101" pitchFamily="18" charset="-127"/>
                        </a:rPr>
                        <a:t>Transferability </a:t>
                      </a:r>
                      <a:r>
                        <a:rPr lang="id-ID" sz="1600" i="0" dirty="0">
                          <a:latin typeface="Batang" panose="02030600000101010101" pitchFamily="18" charset="-127"/>
                          <a:ea typeface="Batang" panose="02030600000101010101" pitchFamily="18" charset="-127"/>
                        </a:rPr>
                        <a:t>(hanya mungkin dalam ikatan konteks dan waktu)</a:t>
                      </a:r>
                      <a:endParaRPr lang="id-ID" sz="1600" i="1" dirty="0">
                        <a:latin typeface="Batang" panose="02030600000101010101" pitchFamily="18" charset="-127"/>
                        <a:ea typeface="Batang" panose="02030600000101010101" pitchFamily="18" charset="-127"/>
                      </a:endParaRPr>
                    </a:p>
                  </a:txBody>
                  <a:tcPr/>
                </a:tc>
                <a:extLst>
                  <a:ext uri="{0D108BD9-81ED-4DB2-BD59-A6C34878D82A}">
                    <a16:rowId xmlns:a16="http://schemas.microsoft.com/office/drawing/2014/main" xmlns="" val="10004"/>
                  </a:ext>
                </a:extLst>
              </a:tr>
              <a:tr h="770097">
                <a:tc>
                  <a:txBody>
                    <a:bodyPr/>
                    <a:lstStyle/>
                    <a:p>
                      <a:r>
                        <a:rPr lang="id-ID" sz="1600" dirty="0">
                          <a:latin typeface="Batang" panose="02030600000101010101" pitchFamily="18" charset="-127"/>
                          <a:ea typeface="Batang" panose="02030600000101010101" pitchFamily="18" charset="-127"/>
                        </a:rPr>
                        <a:t>Peranan nilai</a:t>
                      </a:r>
                    </a:p>
                  </a:txBody>
                  <a:tcPr/>
                </a:tc>
                <a:tc>
                  <a:txBody>
                    <a:bodyPr/>
                    <a:lstStyle/>
                    <a:p>
                      <a:r>
                        <a:rPr lang="id-ID" sz="1600" dirty="0">
                          <a:latin typeface="Batang" panose="02030600000101010101" pitchFamily="18" charset="-127"/>
                          <a:ea typeface="Batang" panose="02030600000101010101" pitchFamily="18" charset="-127"/>
                        </a:rPr>
                        <a:t>Cenderung bebas nilai</a:t>
                      </a:r>
                    </a:p>
                  </a:txBody>
                  <a:tcPr/>
                </a:tc>
                <a:tc>
                  <a:txBody>
                    <a:bodyPr/>
                    <a:lstStyle/>
                    <a:p>
                      <a:r>
                        <a:rPr lang="id-ID" sz="1600" dirty="0">
                          <a:latin typeface="Batang" panose="02030600000101010101" pitchFamily="18" charset="-127"/>
                          <a:ea typeface="Batang" panose="02030600000101010101" pitchFamily="18" charset="-127"/>
                        </a:rPr>
                        <a:t>Terikat</a:t>
                      </a:r>
                      <a:r>
                        <a:rPr lang="id-ID" sz="1600" baseline="0" dirty="0">
                          <a:latin typeface="Batang" panose="02030600000101010101" pitchFamily="18" charset="-127"/>
                          <a:ea typeface="Batang" panose="02030600000101010101" pitchFamily="18" charset="-127"/>
                        </a:rPr>
                        <a:t> nilai-nilai yang dibawa peneliti dan sumberdata</a:t>
                      </a:r>
                      <a:endParaRPr lang="id-ID" sz="1600" dirty="0">
                        <a:latin typeface="Batang" panose="02030600000101010101" pitchFamily="18" charset="-127"/>
                        <a:ea typeface="Batang" panose="02030600000101010101" pitchFamily="18" charset="-127"/>
                      </a:endParaRPr>
                    </a:p>
                  </a:txBody>
                  <a:tcPr/>
                </a:tc>
                <a:extLst>
                  <a:ext uri="{0D108BD9-81ED-4DB2-BD59-A6C34878D82A}">
                    <a16:rowId xmlns:a16="http://schemas.microsoft.com/office/drawing/2014/main" xmlns="" val="10005"/>
                  </a:ext>
                </a:extLst>
              </a:tr>
            </a:tbl>
          </a:graphicData>
        </a:graphic>
      </p:graphicFrame>
      <p:grpSp>
        <p:nvGrpSpPr>
          <p:cNvPr id="10" name="Group 9"/>
          <p:cNvGrpSpPr/>
          <p:nvPr/>
        </p:nvGrpSpPr>
        <p:grpSpPr>
          <a:xfrm>
            <a:off x="3520122" y="4412268"/>
            <a:ext cx="1174115" cy="290195"/>
            <a:chOff x="0" y="0"/>
            <a:chExt cx="1174255" cy="290627"/>
          </a:xfrm>
        </p:grpSpPr>
        <p:sp>
          <p:nvSpPr>
            <p:cNvPr id="11" name="Text Box 3"/>
            <p:cNvSpPr txBox="1"/>
            <p:nvPr/>
          </p:nvSpPr>
          <p:spPr>
            <a:xfrm>
              <a:off x="864973" y="8238"/>
              <a:ext cx="309282" cy="28238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id-ID" sz="1100">
                  <a:effectLst/>
                  <a:latin typeface="Cambria" panose="02040503050406030204" pitchFamily="18" charset="0"/>
                  <a:ea typeface="Calibri" panose="020F0502020204030204" pitchFamily="34" charset="0"/>
                  <a:cs typeface="Times New Roman" panose="02020603050405020304" pitchFamily="18" charset="0"/>
                </a:rPr>
                <a:t>B</a:t>
              </a:r>
              <a:endParaRPr lang="id-ID" sz="1100">
                <a:effectLst/>
                <a:ea typeface="Calibri" panose="020F0502020204030204" pitchFamily="34" charset="0"/>
                <a:cs typeface="Times New Roman" panose="02020603050405020304" pitchFamily="18" charset="0"/>
              </a:endParaRPr>
            </a:p>
          </p:txBody>
        </p:sp>
        <p:grpSp>
          <p:nvGrpSpPr>
            <p:cNvPr id="12" name="Group 11"/>
            <p:cNvGrpSpPr/>
            <p:nvPr/>
          </p:nvGrpSpPr>
          <p:grpSpPr>
            <a:xfrm>
              <a:off x="0" y="0"/>
              <a:ext cx="868766" cy="282389"/>
              <a:chOff x="0" y="0"/>
              <a:chExt cx="868766" cy="282389"/>
            </a:xfrm>
          </p:grpSpPr>
          <p:sp>
            <p:nvSpPr>
              <p:cNvPr id="13" name="Text Box 1"/>
              <p:cNvSpPr txBox="1"/>
              <p:nvPr/>
            </p:nvSpPr>
            <p:spPr>
              <a:xfrm>
                <a:off x="0" y="0"/>
                <a:ext cx="309282" cy="282389"/>
              </a:xfrm>
              <a:prstGeom prst="rect">
                <a:avLst/>
              </a:prstGeom>
              <a:solidFill>
                <a:schemeClr val="lt1"/>
              </a:solidFill>
              <a:ln w="6350">
                <a:solidFill>
                  <a:prstClr val="black"/>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id-ID" sz="1100">
                    <a:effectLst/>
                    <a:latin typeface="Cambria" panose="02040503050406030204" pitchFamily="18" charset="0"/>
                    <a:ea typeface="Calibri" panose="020F0502020204030204" pitchFamily="34" charset="0"/>
                    <a:cs typeface="Times New Roman" panose="02020603050405020304" pitchFamily="18" charset="0"/>
                  </a:rPr>
                  <a:t>A</a:t>
                </a:r>
                <a:endParaRPr lang="id-ID" sz="1100">
                  <a:effectLst/>
                  <a:ea typeface="Calibri" panose="020F0502020204030204" pitchFamily="34" charset="0"/>
                  <a:cs typeface="Times New Roman" panose="02020603050405020304" pitchFamily="18" charset="0"/>
                </a:endParaRPr>
              </a:p>
            </p:txBody>
          </p:sp>
          <p:cxnSp>
            <p:nvCxnSpPr>
              <p:cNvPr id="14" name="Straight Arrow Connector 13"/>
              <p:cNvCxnSpPr/>
              <p:nvPr/>
            </p:nvCxnSpPr>
            <p:spPr>
              <a:xfrm>
                <a:off x="313038" y="148281"/>
                <a:ext cx="5557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pic>
        <p:nvPicPr>
          <p:cNvPr id="15" name="Picture 14"/>
          <p:cNvPicPr>
            <a:picLocks noChangeAspect="1"/>
          </p:cNvPicPr>
          <p:nvPr/>
        </p:nvPicPr>
        <p:blipFill>
          <a:blip r:embed="rId2"/>
          <a:stretch>
            <a:fillRect/>
          </a:stretch>
        </p:blipFill>
        <p:spPr>
          <a:xfrm>
            <a:off x="9801248" y="3991809"/>
            <a:ext cx="1200318" cy="857370"/>
          </a:xfrm>
          <a:prstGeom prst="rect">
            <a:avLst/>
          </a:prstGeom>
        </p:spPr>
      </p:pic>
    </p:spTree>
    <p:extLst>
      <p:ext uri="{BB962C8B-B14F-4D97-AF65-F5344CB8AC3E}">
        <p14:creationId xmlns:p14="http://schemas.microsoft.com/office/powerpoint/2010/main" val="3257262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id-ID" sz="4000" dirty="0">
                <a:latin typeface="Comic Sans MS" panose="030F0702030302020204" pitchFamily="66" charset="0"/>
              </a:rPr>
              <a:t>Karakteristik Penelitian</a:t>
            </a:r>
          </a:p>
        </p:txBody>
      </p:sp>
      <p:sp>
        <p:nvSpPr>
          <p:cNvPr id="5" name="Rectangle 4">
            <a:extLst>
              <a:ext uri="{FF2B5EF4-FFF2-40B4-BE49-F238E27FC236}">
                <a16:creationId xmlns:a16="http://schemas.microsoft.com/office/drawing/2014/main" xmlns="" id="{61DEE753-5835-4F59-9308-87C49437C548}"/>
              </a:ext>
            </a:extLst>
          </p:cNvPr>
          <p:cNvSpPr/>
          <p:nvPr/>
        </p:nvSpPr>
        <p:spPr>
          <a:xfrm>
            <a:off x="290484" y="2180862"/>
            <a:ext cx="11856640" cy="3785652"/>
          </a:xfrm>
          <a:prstGeom prst="rect">
            <a:avLst/>
          </a:prstGeom>
        </p:spPr>
        <p:txBody>
          <a:bodyPr wrap="square">
            <a:spAutoFit/>
          </a:bodyPr>
          <a:lstStyle/>
          <a:p>
            <a:pPr algn="just" latinLnBrk="0">
              <a:lnSpc>
                <a:spcPct val="150000"/>
              </a:lnSpc>
            </a:pPr>
            <a:r>
              <a:rPr lang="id-ID" sz="2000" kern="0" dirty="0">
                <a:solidFill>
                  <a:srgbClr val="000000"/>
                </a:solidFill>
                <a:latin typeface="Cambria" panose="02040503050406030204" pitchFamily="18" charset="0"/>
                <a:cs typeface="Arial"/>
                <a:sym typeface="Arial"/>
              </a:rPr>
              <a:t>Karakteristik penelitian kualitatif menurut Bogdan dan Biklen (1982) adalah </a:t>
            </a:r>
          </a:p>
          <a:p>
            <a:pPr marL="457189" indent="-457189" algn="just">
              <a:lnSpc>
                <a:spcPct val="150000"/>
              </a:lnSpc>
              <a:buFont typeface="+mj-lt"/>
              <a:buAutoNum type="arabicPeriod"/>
            </a:pPr>
            <a:r>
              <a:rPr lang="id-ID" sz="2000" kern="0" dirty="0">
                <a:solidFill>
                  <a:srgbClr val="000000"/>
                </a:solidFill>
                <a:latin typeface="Cambria" panose="02040503050406030204" pitchFamily="18" charset="0"/>
                <a:cs typeface="Arial"/>
                <a:sym typeface="Arial"/>
              </a:rPr>
              <a:t>Dilakukan pada kondisi alamiah, langsung ke sumber data dan peneliti adalah instrumen kunci</a:t>
            </a:r>
          </a:p>
          <a:p>
            <a:pPr marL="457189" indent="-457189" algn="just">
              <a:lnSpc>
                <a:spcPct val="150000"/>
              </a:lnSpc>
              <a:buFont typeface="+mj-lt"/>
              <a:buAutoNum type="arabicPeriod"/>
            </a:pPr>
            <a:r>
              <a:rPr lang="id-ID" sz="2000" kern="0" dirty="0">
                <a:solidFill>
                  <a:srgbClr val="000000"/>
                </a:solidFill>
                <a:latin typeface="Cambria" panose="02040503050406030204" pitchFamily="18" charset="0"/>
                <a:cs typeface="Arial"/>
                <a:sym typeface="Arial"/>
              </a:rPr>
              <a:t>Penelitian kualitatif lebih bersifat deskriptif. Data yang terkumpul berbentuk kata-kata atau gambar, sehingga tidak menekankan pada angka.</a:t>
            </a:r>
          </a:p>
          <a:p>
            <a:pPr marL="457189" indent="-457189" algn="just">
              <a:lnSpc>
                <a:spcPct val="150000"/>
              </a:lnSpc>
              <a:buFont typeface="+mj-lt"/>
              <a:buAutoNum type="arabicPeriod"/>
            </a:pPr>
            <a:r>
              <a:rPr lang="id-ID" sz="2000" kern="0" dirty="0">
                <a:solidFill>
                  <a:srgbClr val="000000"/>
                </a:solidFill>
                <a:latin typeface="Cambria" panose="02040503050406030204" pitchFamily="18" charset="0"/>
                <a:cs typeface="Arial"/>
                <a:sym typeface="Arial"/>
              </a:rPr>
              <a:t>Penelitian kualitatif lebih menekankan pada proses daripada produk atau </a:t>
            </a:r>
            <a:r>
              <a:rPr lang="id-ID" sz="2000" i="1" kern="0" dirty="0">
                <a:solidFill>
                  <a:srgbClr val="000000"/>
                </a:solidFill>
                <a:latin typeface="Cambria" panose="02040503050406030204" pitchFamily="18" charset="0"/>
                <a:cs typeface="Arial"/>
                <a:sym typeface="Arial"/>
              </a:rPr>
              <a:t>outcome</a:t>
            </a:r>
            <a:endParaRPr lang="id-ID" sz="2000" kern="0" dirty="0">
              <a:solidFill>
                <a:srgbClr val="000000"/>
              </a:solidFill>
              <a:latin typeface="Cambria" panose="02040503050406030204" pitchFamily="18" charset="0"/>
              <a:cs typeface="Arial"/>
              <a:sym typeface="Arial"/>
            </a:endParaRPr>
          </a:p>
          <a:p>
            <a:pPr marL="457189" indent="-457189" algn="just">
              <a:lnSpc>
                <a:spcPct val="150000"/>
              </a:lnSpc>
              <a:buFont typeface="+mj-lt"/>
              <a:buAutoNum type="arabicPeriod"/>
            </a:pPr>
            <a:r>
              <a:rPr lang="id-ID" sz="2000" kern="0" dirty="0">
                <a:solidFill>
                  <a:srgbClr val="000000"/>
                </a:solidFill>
                <a:latin typeface="Cambria" panose="02040503050406030204" pitchFamily="18" charset="0"/>
                <a:cs typeface="Arial"/>
                <a:sym typeface="Arial"/>
              </a:rPr>
              <a:t>Penelitian kualitatif melakukan analisi data secara induktif</a:t>
            </a:r>
          </a:p>
          <a:p>
            <a:pPr marL="457189" indent="-457189" algn="just">
              <a:lnSpc>
                <a:spcPct val="150000"/>
              </a:lnSpc>
              <a:buFont typeface="+mj-lt"/>
              <a:buAutoNum type="arabicPeriod"/>
            </a:pPr>
            <a:r>
              <a:rPr lang="id-ID" sz="2000" kern="0" dirty="0">
                <a:solidFill>
                  <a:srgbClr val="000000"/>
                </a:solidFill>
                <a:latin typeface="Cambria" panose="02040503050406030204" pitchFamily="18" charset="0"/>
                <a:cs typeface="Arial"/>
                <a:sym typeface="Arial"/>
              </a:rPr>
              <a:t>Penelitian kualitatif lebih menekankan makna (data dibalik yang teramati).</a:t>
            </a:r>
          </a:p>
          <a:p>
            <a:pPr marL="457189" indent="-457189" algn="just">
              <a:lnSpc>
                <a:spcPct val="150000"/>
              </a:lnSpc>
              <a:buFont typeface="+mj-lt"/>
              <a:buAutoNum type="arabicPeriod"/>
            </a:pPr>
            <a:endParaRPr lang="id-ID" sz="2000" kern="0" dirty="0">
              <a:solidFill>
                <a:srgbClr val="000000"/>
              </a:solidFill>
              <a:latin typeface="Cambria" panose="02040503050406030204" pitchFamily="18" charset="0"/>
              <a:cs typeface="Arial"/>
              <a:sym typeface="Arial"/>
            </a:endParaRPr>
          </a:p>
        </p:txBody>
      </p:sp>
      <p:graphicFrame>
        <p:nvGraphicFramePr>
          <p:cNvPr id="6" name="Diagram 5"/>
          <p:cNvGraphicFramePr/>
          <p:nvPr>
            <p:extLst>
              <p:ext uri="{D42A27DB-BD31-4B8C-83A1-F6EECF244321}">
                <p14:modId xmlns:p14="http://schemas.microsoft.com/office/powerpoint/2010/main" val="175573917"/>
              </p:ext>
            </p:extLst>
          </p:nvPr>
        </p:nvGraphicFramePr>
        <p:xfrm>
          <a:off x="-829" y="6356912"/>
          <a:ext cx="12192829" cy="501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954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4530</Words>
  <Application>Microsoft Office PowerPoint</Application>
  <PresentationFormat>Widescreen</PresentationFormat>
  <Paragraphs>711</Paragraphs>
  <Slides>41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Batang</vt:lpstr>
      <vt:lpstr>맑은 고딕</vt:lpstr>
      <vt:lpstr>Arial</vt:lpstr>
      <vt:lpstr>Calibri</vt:lpstr>
      <vt:lpstr>Calibri Light</vt:lpstr>
      <vt:lpstr>Cambria</vt:lpstr>
      <vt:lpstr>Comic Sans MS</vt:lpstr>
      <vt:lpstr>MS Reference Sans Serif</vt:lpstr>
      <vt:lpstr>Times New Roman</vt:lpstr>
      <vt:lpstr>Wingdings</vt:lpstr>
      <vt:lpstr>Office Theme</vt:lpstr>
      <vt:lpstr>PowerPoint Presentation</vt:lpstr>
      <vt:lpstr>Outline Pembahasan</vt:lpstr>
      <vt:lpstr>Latar Belakang </vt:lpstr>
      <vt:lpstr>Kapan metode kualitatif digunakan?</vt:lpstr>
      <vt:lpstr>Gejala Penelitian Kuantitatif dan Kualitatif</vt:lpstr>
      <vt:lpstr>Konsep Metode Kualitatif</vt:lpstr>
      <vt:lpstr>Tujuan Penelitian Kualitatif</vt:lpstr>
      <vt:lpstr>Perbedaan Penelitian Kualitatif dan Kuantitatif</vt:lpstr>
      <vt:lpstr>Karakteristik Penelitian</vt:lpstr>
      <vt:lpstr>Karakteristik Penelitian Kuantitatif dan Metode Kualitatif</vt:lpstr>
      <vt:lpstr>Karakteristik Penelitian Kuantitatif dan Metode Kualitatif</vt:lpstr>
      <vt:lpstr>Karakteristik Penelitian Kuantitatif dan Metode Kualitatif</vt:lpstr>
      <vt:lpstr>Proses Penelitian Kualitatif</vt:lpstr>
      <vt:lpstr>Prinsip Dasar Penelitian Kualitatif</vt:lpstr>
      <vt:lpstr>Jangka Waktu Penelitian Kualitatif</vt:lpstr>
      <vt:lpstr>Kompetensi Peneliti Kualitatif</vt:lpstr>
      <vt:lpstr>Apakah metode kualitatif dan kuantitatif dapat digabungkan?</vt:lpstr>
      <vt:lpstr>Penelitian Kualitatif dan PWK Mengapaa penelitian kualitatif digunakan dalam PWK?</vt:lpstr>
      <vt:lpstr>Jenis dan Tipe Penelitian Kualitatif</vt:lpstr>
      <vt:lpstr>Basic Qualitative </vt:lpstr>
      <vt:lpstr>Phenomenology</vt:lpstr>
      <vt:lpstr>Phenomenology (2)</vt:lpstr>
      <vt:lpstr>Ethnography</vt:lpstr>
      <vt:lpstr>Ethnography (2)</vt:lpstr>
      <vt:lpstr>Grounded Theory</vt:lpstr>
      <vt:lpstr>Grounded Theory (2)</vt:lpstr>
      <vt:lpstr>Narrative Inquiry</vt:lpstr>
      <vt:lpstr>Narrative Inquiry (2)</vt:lpstr>
      <vt:lpstr>Case Study</vt:lpstr>
      <vt:lpstr>Case Study (2)</vt:lpstr>
      <vt:lpstr>Hubungan Setiap Jenis Metode Kualititaf</vt:lpstr>
      <vt:lpstr>Overlap / Kombinasi Tipe Penelitian Kualitatif</vt:lpstr>
      <vt:lpstr>Pengembangan Metode Analisis Kualitatif</vt:lpstr>
      <vt:lpstr>Mixed Method Research</vt:lpstr>
      <vt:lpstr>Action Research</vt:lpstr>
      <vt:lpstr>Critical Research</vt:lpstr>
      <vt:lpstr>Art Based Research</vt:lpstr>
      <vt:lpstr>Kesimpulan</vt:lpstr>
      <vt:lpstr>Kesimpulan</vt:lpstr>
      <vt:lpstr>Referensi</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55</cp:revision>
  <dcterms:created xsi:type="dcterms:W3CDTF">2017-11-10T11:33:00Z</dcterms:created>
  <dcterms:modified xsi:type="dcterms:W3CDTF">2017-11-17T22:04:01Z</dcterms:modified>
</cp:coreProperties>
</file>